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312" r:id="rId4"/>
    <p:sldId id="273" r:id="rId5"/>
    <p:sldId id="271" r:id="rId6"/>
    <p:sldId id="341" r:id="rId7"/>
    <p:sldId id="342" r:id="rId8"/>
    <p:sldId id="343" r:id="rId9"/>
    <p:sldId id="314" r:id="rId10"/>
    <p:sldId id="258" r:id="rId11"/>
    <p:sldId id="276" r:id="rId12"/>
    <p:sldId id="278" r:id="rId13"/>
    <p:sldId id="277" r:id="rId14"/>
    <p:sldId id="304" r:id="rId15"/>
    <p:sldId id="305" r:id="rId16"/>
    <p:sldId id="279" r:id="rId17"/>
    <p:sldId id="309" r:id="rId18"/>
    <p:sldId id="335" r:id="rId19"/>
    <p:sldId id="310" r:id="rId20"/>
    <p:sldId id="317" r:id="rId21"/>
    <p:sldId id="318" r:id="rId22"/>
    <p:sldId id="306" r:id="rId23"/>
    <p:sldId id="339" r:id="rId24"/>
    <p:sldId id="307" r:id="rId25"/>
    <p:sldId id="337" r:id="rId26"/>
    <p:sldId id="308" r:id="rId27"/>
    <p:sldId id="338" r:id="rId28"/>
    <p:sldId id="262" r:id="rId29"/>
    <p:sldId id="281" r:id="rId30"/>
    <p:sldId id="265" r:id="rId31"/>
    <p:sldId id="319" r:id="rId32"/>
    <p:sldId id="320" r:id="rId33"/>
    <p:sldId id="340" r:id="rId34"/>
    <p:sldId id="321" r:id="rId35"/>
    <p:sldId id="324" r:id="rId36"/>
    <p:sldId id="325" r:id="rId37"/>
    <p:sldId id="326" r:id="rId38"/>
    <p:sldId id="327" r:id="rId39"/>
    <p:sldId id="328" r:id="rId40"/>
    <p:sldId id="329" r:id="rId41"/>
    <p:sldId id="330" r:id="rId42"/>
    <p:sldId id="331" r:id="rId43"/>
    <p:sldId id="332" r:id="rId44"/>
    <p:sldId id="333" r:id="rId45"/>
    <p:sldId id="296" r:id="rId46"/>
    <p:sldId id="334" r:id="rId47"/>
    <p:sldId id="282" r:id="rId48"/>
    <p:sldId id="283" r:id="rId49"/>
    <p:sldId id="284" r:id="rId50"/>
    <p:sldId id="285" r:id="rId51"/>
    <p:sldId id="288" r:id="rId52"/>
    <p:sldId id="289" r:id="rId53"/>
    <p:sldId id="298" r:id="rId54"/>
    <p:sldId id="294" r:id="rId55"/>
    <p:sldId id="290" r:id="rId56"/>
    <p:sldId id="292" r:id="rId57"/>
    <p:sldId id="299" r:id="rId58"/>
    <p:sldId id="291" r:id="rId59"/>
    <p:sldId id="293" r:id="rId60"/>
    <p:sldId id="263" r:id="rId61"/>
    <p:sldId id="275" r:id="rId62"/>
    <p:sldId id="280" r:id="rId63"/>
    <p:sldId id="268" r:id="rId64"/>
    <p:sldId id="311" r:id="rId65"/>
    <p:sldId id="295" r:id="rId66"/>
    <p:sldId id="323" r:id="rId67"/>
    <p:sldId id="336" r:id="rId6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331" autoAdjust="0"/>
    <p:restoredTop sz="90955" autoAdjust="0"/>
  </p:normalViewPr>
  <p:slideViewPr>
    <p:cSldViewPr>
      <p:cViewPr>
        <p:scale>
          <a:sx n="87" d="100"/>
          <a:sy n="87" d="100"/>
        </p:scale>
        <p:origin x="-1482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48.xml"/><Relationship Id="rId7" Type="http://schemas.openxmlformats.org/officeDocument/2006/relationships/slide" Target="slides/slide65.xml"/><Relationship Id="rId2" Type="http://schemas.openxmlformats.org/officeDocument/2006/relationships/slide" Target="slides/slide47.xml"/><Relationship Id="rId1" Type="http://schemas.openxmlformats.org/officeDocument/2006/relationships/slide" Target="slides/slide45.xml"/><Relationship Id="rId6" Type="http://schemas.openxmlformats.org/officeDocument/2006/relationships/slide" Target="slides/slide51.xml"/><Relationship Id="rId5" Type="http://schemas.openxmlformats.org/officeDocument/2006/relationships/slide" Target="slides/slide50.xml"/><Relationship Id="rId4" Type="http://schemas.openxmlformats.org/officeDocument/2006/relationships/slide" Target="slides/slide4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066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69EC7DA-C927-461C-94B4-D4946B15342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9687D-295E-4A3F-AFA1-E9F8D4DB709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114D0-BD3B-41FB-8028-3E48CAC4452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F0A73-35A4-41A4-B666-343FBD5D4F2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A4EBAE-D6A3-4EDD-B1B4-9F0CFCB949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55653-4D1A-4CEE-B898-7D348021E7A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AFFDC-14DD-4DED-9B02-51677FC8508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C13EF3-7E99-4593-908B-47262408B79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DDA61-23E4-42DB-9E33-B324B657975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3EDFD-71C9-48E6-855E-4F26986146A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6D985-047C-467B-B37D-40C4D59309D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C472D8-07F3-43E6-9EA0-48D1CA08E1C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5A8DF-5A63-4888-A0E3-B0551CB38B4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E8D14-B6DD-4639-AE26-0E886A08DB8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A5F032A1-F9B5-4955-BE6F-DFA644F6EC7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C:\Usuarios\marcus\composites\B-2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http://www.crc4mse.org/IMAGES/MEL/PLANE/COMPOSITES/COMP9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http://www.ul.ie/~mst/jeremy/research/fig1_ac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http://content.answers.com/main/content/wp/en/thumb/a/a4/250px-Stabilizer.arp.600pix.jp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http://www.ul.ie/~mst/jeremy/research/fig3_ac2.jpg" TargetMode="External"/><Relationship Id="rId5" Type="http://schemas.openxmlformats.org/officeDocument/2006/relationships/image" Target="../media/image43.jpeg"/><Relationship Id="rId4" Type="http://schemas.openxmlformats.org/officeDocument/2006/relationships/image" Target="http://www.ul.ie/~mst/jeremy/research/fig3_ac.jpg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http://hsc.csu.edu.au/engineering_studies/aero_eng/2579/comp1.jpg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wm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w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http://www.ul.ie/~mst/jeremy/research/tab1_ac.jpg" TargetMode="External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FDECBC5-AEDC-48B3-81C0-ABF2B9EDE4A2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90863" y="1052513"/>
            <a:ext cx="5500687" cy="1143000"/>
          </a:xfrm>
        </p:spPr>
        <p:txBody>
          <a:bodyPr/>
          <a:lstStyle/>
          <a:p>
            <a:pPr eaLnBrk="1" hangingPunct="1"/>
            <a:r>
              <a:rPr lang="pt-BR" b="1" i="1" smtClean="0">
                <a:solidFill>
                  <a:srgbClr val="7030A0"/>
                </a:solidFill>
                <a:latin typeface="Bookman Old Style" pitchFamily="18" charset="0"/>
              </a:rPr>
              <a:t>COMPÓSITOS</a:t>
            </a:r>
          </a:p>
        </p:txBody>
      </p:sp>
      <p:pic>
        <p:nvPicPr>
          <p:cNvPr id="2052" name="Picture 5" descr="C:\Usuarios\marcus\composites\B-2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50825" y="1543050"/>
            <a:ext cx="2808288" cy="366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3141663"/>
            <a:ext cx="4319588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ABFF216-D739-44AD-9042-7FA9B564CA34}" type="slidenum">
              <a:rPr lang="pt-BR" smtClean="0"/>
              <a:pPr/>
              <a:t>10</a:t>
            </a:fld>
            <a:endParaRPr lang="pt-BR" smtClean="0"/>
          </a:p>
        </p:txBody>
      </p:sp>
      <p:pic>
        <p:nvPicPr>
          <p:cNvPr id="9219" name="Picture 6" descr="class_1.jpg                                                    00039918Squirrel HD                    BB627EB6: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  <a:lum bright="-30000"/>
          </a:blip>
          <a:srcRect/>
          <a:stretch>
            <a:fillRect/>
          </a:stretch>
        </p:blipFill>
        <p:spPr bwMode="auto">
          <a:xfrm>
            <a:off x="26125" y="620688"/>
            <a:ext cx="8879749" cy="4769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25400" y="5183188"/>
            <a:ext cx="9144000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eaLnBrk="0" hangingPunct="0">
              <a:lnSpc>
                <a:spcPct val="190000"/>
              </a:lnSpc>
            </a:pPr>
            <a:r>
              <a:rPr lang="en-US" b="1">
                <a:solidFill>
                  <a:srgbClr val="FF0000"/>
                </a:solidFill>
              </a:rPr>
              <a:t>(a) Concentração (fração volumétrica), (b) tamanho,  (c) forma, (d) distribuição e dispersão , (e) orientação.  </a:t>
            </a:r>
          </a:p>
          <a:p>
            <a:pPr marL="457200" indent="-457200" eaLnBrk="0" hangingPunct="0">
              <a:lnSpc>
                <a:spcPct val="190000"/>
              </a:lnSpc>
            </a:pPr>
            <a:r>
              <a:rPr lang="en-US" b="1">
                <a:solidFill>
                  <a:srgbClr val="FF0000"/>
                </a:solidFill>
              </a:rPr>
              <a:t>A porosidade do reforço e a adesão interfacial são outros fatores importantes.</a:t>
            </a:r>
          </a:p>
        </p:txBody>
      </p:sp>
      <p:sp>
        <p:nvSpPr>
          <p:cNvPr id="11269" name="Retângulo 4"/>
          <p:cNvSpPr>
            <a:spLocks noChangeArrowheads="1"/>
          </p:cNvSpPr>
          <p:nvPr/>
        </p:nvSpPr>
        <p:spPr bwMode="auto">
          <a:xfrm>
            <a:off x="719138" y="142875"/>
            <a:ext cx="81867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600"/>
              <a:t>Fatores que influenciam os compósitos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D8C5D56-E5CD-453F-932A-C2E4300A07EF}" type="slidenum">
              <a:rPr lang="pt-BR" smtClean="0"/>
              <a:pPr/>
              <a:t>11</a:t>
            </a:fld>
            <a:endParaRPr lang="pt-BR" smtClean="0"/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pPr eaLnBrk="1" hangingPunct="1"/>
            <a:r>
              <a:rPr lang="pt-BR" smtClean="0"/>
              <a:t>Reforçado com partículas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428750"/>
            <a:ext cx="8258175" cy="50720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2400" smtClean="0"/>
              <a:t>Com partículas grandes 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000" smtClean="0"/>
              <a:t>As interações  partícula-matriz não podem  ser tratadas no nível atômico ou molecular;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000" smtClean="0"/>
              <a:t>Fase particulada é mais dura e mais rígida que a matriz (restringe o movimento da fase  matriz na vizinhança de cada partícula) 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1600" smtClean="0"/>
              <a:t>Ex. </a:t>
            </a:r>
            <a:r>
              <a:rPr lang="en-US" sz="1800" b="1" smtClean="0"/>
              <a:t>Concreto:</a:t>
            </a:r>
            <a:r>
              <a:rPr lang="en-US" sz="1800" smtClean="0"/>
              <a:t> agregado de partículas ligadas umas às outras através de um meio de ligação, o cimento. </a:t>
            </a:r>
            <a:r>
              <a:rPr lang="en-US" sz="1800" b="1" smtClean="0"/>
              <a:t>Portland </a:t>
            </a:r>
            <a:r>
              <a:rPr lang="en-US" sz="1800" smtClean="0"/>
              <a:t>= areia, brita e cimento.</a:t>
            </a:r>
            <a:endParaRPr lang="en-US" sz="1600" b="1" i="1" smtClean="0"/>
          </a:p>
          <a:p>
            <a:pPr lvl="1" eaLnBrk="1" hangingPunct="1">
              <a:lnSpc>
                <a:spcPct val="90000"/>
              </a:lnSpc>
            </a:pPr>
            <a:endParaRPr lang="pt-BR" sz="2000" smtClean="0"/>
          </a:p>
          <a:p>
            <a:pPr eaLnBrk="1" hangingPunct="1">
              <a:lnSpc>
                <a:spcPct val="90000"/>
              </a:lnSpc>
            </a:pPr>
            <a:r>
              <a:rPr lang="pt-BR" sz="2400" smtClean="0"/>
              <a:t>Por dispersão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000" smtClean="0"/>
              <a:t>Partículas são menores (</a:t>
            </a:r>
            <a:r>
              <a:rPr lang="en-US" sz="2000" smtClean="0">
                <a:cs typeface="Arial" charset="0"/>
              </a:rPr>
              <a:t>Ø entre 0,01 e 0,1µm)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cs typeface="Arial" charset="0"/>
              </a:rPr>
              <a:t>As interações partícula-matriz que levam ao aumento da resistência ocorrem no nível atômico ou no nível molecular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>
                <a:cs typeface="Arial" charset="0"/>
              </a:rPr>
              <a:t>Ex. Ligas Ni com adição de 3%vol. óxido de Tório (ThO</a:t>
            </a:r>
            <a:r>
              <a:rPr lang="en-US" sz="2000" baseline="-25000" smtClean="0">
                <a:cs typeface="Arial" charset="0"/>
              </a:rPr>
              <a:t>2</a:t>
            </a:r>
            <a:r>
              <a:rPr lang="en-US" sz="2000" smtClean="0">
                <a:cs typeface="Arial" charset="0"/>
              </a:rPr>
              <a:t>) – Níquel TD</a:t>
            </a:r>
          </a:p>
          <a:p>
            <a:pPr eaLnBrk="1" hangingPunct="1">
              <a:lnSpc>
                <a:spcPct val="90000"/>
              </a:lnSpc>
            </a:pPr>
            <a:endParaRPr lang="pt-BR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Número de Slide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77A0159-13A7-434C-BD3E-1F7D8A085A1D}" type="slidenum">
              <a:rPr lang="pt-BR" smtClean="0"/>
              <a:pPr/>
              <a:t>12</a:t>
            </a:fld>
            <a:endParaRPr lang="pt-BR" smtClean="0"/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pt-BR" smtClean="0"/>
              <a:t>Reforçado com fibras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000125"/>
            <a:ext cx="4427538" cy="5715000"/>
          </a:xfrm>
        </p:spPr>
        <p:txBody>
          <a:bodyPr/>
          <a:lstStyle/>
          <a:p>
            <a:pPr algn="just" eaLnBrk="1" hangingPunct="1">
              <a:lnSpc>
                <a:spcPct val="110000"/>
              </a:lnSpc>
            </a:pPr>
            <a:r>
              <a:rPr lang="pt-BR" sz="2200" smtClean="0"/>
              <a:t>Tecnologicamente, os compósitos mais importantes são aqueles que a fase dispersa encontra-se na forma de fibra;</a:t>
            </a:r>
          </a:p>
          <a:p>
            <a:pPr algn="just" eaLnBrk="1" hangingPunct="1">
              <a:lnSpc>
                <a:spcPct val="110000"/>
              </a:lnSpc>
            </a:pPr>
            <a:r>
              <a:rPr lang="pt-BR" sz="2200" smtClean="0"/>
              <a:t>Uma carga aplicada é transmitida e distribuída entre as fibras através da matriz,</a:t>
            </a:r>
          </a:p>
          <a:p>
            <a:pPr algn="just" eaLnBrk="1" hangingPunct="1">
              <a:lnSpc>
                <a:spcPct val="110000"/>
              </a:lnSpc>
            </a:pPr>
            <a:r>
              <a:rPr lang="pt-BR" sz="2200" smtClean="0"/>
              <a:t>Com base no diâmetro, os reforços com fibras são classificados como </a:t>
            </a:r>
            <a:r>
              <a:rPr lang="pt-BR" sz="2200" i="1" smtClean="0"/>
              <a:t>whyskers</a:t>
            </a:r>
            <a:r>
              <a:rPr lang="pt-BR" sz="2200" smtClean="0"/>
              <a:t>, fibras ou arames</a:t>
            </a:r>
          </a:p>
          <a:p>
            <a:pPr algn="just" eaLnBrk="1" hangingPunct="1">
              <a:lnSpc>
                <a:spcPct val="110000"/>
              </a:lnSpc>
            </a:pPr>
            <a:r>
              <a:rPr lang="pt-BR" sz="2200" smtClean="0"/>
              <a:t>Para cada combinação fibra-matriz existe um comprimento crítico:</a:t>
            </a:r>
          </a:p>
        </p:txBody>
      </p:sp>
      <p:pic>
        <p:nvPicPr>
          <p:cNvPr id="13317" name="Picture 4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6899275" y="5072063"/>
            <a:ext cx="19939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Line 8"/>
          <p:cNvSpPr>
            <a:spLocks noChangeShapeType="1"/>
          </p:cNvSpPr>
          <p:nvPr/>
        </p:nvSpPr>
        <p:spPr bwMode="auto">
          <a:xfrm>
            <a:off x="4576763" y="3644900"/>
            <a:ext cx="7207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sp>
        <p:nvSpPr>
          <p:cNvPr id="13319" name="Line 9"/>
          <p:cNvSpPr>
            <a:spLocks noChangeShapeType="1"/>
          </p:cNvSpPr>
          <p:nvPr/>
        </p:nvSpPr>
        <p:spPr bwMode="auto">
          <a:xfrm>
            <a:off x="4576763" y="5876925"/>
            <a:ext cx="22288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t-BR"/>
          </a:p>
        </p:txBody>
      </p:sp>
      <p:pic>
        <p:nvPicPr>
          <p:cNvPr id="13320" name="Picture 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/>
          </a:blip>
          <a:srcRect/>
          <a:stretch>
            <a:fillRect/>
          </a:stretch>
        </p:blipFill>
        <p:spPr bwMode="auto">
          <a:xfrm>
            <a:off x="5437188" y="2500313"/>
            <a:ext cx="3643312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E660CE2-86DF-44C7-BACF-5FED69E54F28}" type="slidenum">
              <a:rPr lang="pt-BR" smtClean="0"/>
              <a:pPr/>
              <a:t>13</a:t>
            </a:fld>
            <a:endParaRPr lang="pt-BR" smtClean="0"/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2025650"/>
            <a:ext cx="4905375" cy="295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0"/>
            <a:ext cx="4038600" cy="6858000"/>
          </a:xfrm>
        </p:spPr>
        <p:txBody>
          <a:bodyPr/>
          <a:lstStyle/>
          <a:p>
            <a:pPr eaLnBrk="1" hangingPunct="1">
              <a:lnSpc>
                <a:spcPct val="110000"/>
              </a:lnSpc>
            </a:pPr>
            <a:endParaRPr lang="pt-BR" sz="2000" smtClean="0"/>
          </a:p>
          <a:p>
            <a:pPr eaLnBrk="1" hangingPunct="1">
              <a:lnSpc>
                <a:spcPct val="110000"/>
              </a:lnSpc>
            </a:pPr>
            <a:r>
              <a:rPr lang="pt-BR" sz="2000" smtClean="0"/>
              <a:t>O arranjo da fibras também é crucial em relação às características do compósito:</a:t>
            </a:r>
          </a:p>
          <a:p>
            <a:pPr lvl="1" eaLnBrk="1" hangingPunct="1">
              <a:lnSpc>
                <a:spcPct val="110000"/>
              </a:lnSpc>
            </a:pPr>
            <a:r>
              <a:rPr lang="pt-BR" sz="1800" smtClean="0"/>
              <a:t>Na direção do alinhamento, o reforço e a resistência possuem valor máximo; perpendicular ao alinhamento, estes valores são mínimos; e a propriedades mecânicas são anisotrópicas(a)</a:t>
            </a:r>
          </a:p>
          <a:p>
            <a:pPr lvl="1" eaLnBrk="1" hangingPunct="1">
              <a:lnSpc>
                <a:spcPct val="110000"/>
              </a:lnSpc>
            </a:pPr>
            <a:r>
              <a:rPr lang="pt-BR" sz="1800" smtClean="0"/>
              <a:t>Para compósitos com fibras curtas e descontínuas, pode ser alinhadas  ou aleatoriamente orientadas (limitações na eficiência do reforço, as propriedades são isotrópicas) (b, 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286750" y="6245225"/>
            <a:ext cx="400050" cy="476250"/>
          </a:xfrm>
          <a:noFill/>
        </p:spPr>
        <p:txBody>
          <a:bodyPr/>
          <a:lstStyle/>
          <a:p>
            <a:fld id="{0A213692-FCB6-415C-9356-09DEC2DC0808}" type="slidenum">
              <a:rPr lang="pt-BR" smtClean="0"/>
              <a:pPr/>
              <a:t>14</a:t>
            </a:fld>
            <a:endParaRPr lang="pt-BR" smtClean="0"/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304800" y="1357313"/>
            <a:ext cx="8482013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 Whysker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monocristais muito finos que possuem uma razão comprimento-diâmetro extremamente grande.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elevado grau de perfeição cristalina e virtualmente isentos de defeitos = resistência excepcionalmente elevadas.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são os materiais mais resistentes que se conhecem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Não são amplamente utilizados 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/>
              <a:t>são extremamente caros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r>
              <a:rPr lang="en-US"/>
              <a:t>praticamente impraticável de serem incorporados em uma matriz</a:t>
            </a:r>
          </a:p>
          <a:p>
            <a:pPr marL="1143000" lvl="2" indent="-228600">
              <a:spcBef>
                <a:spcPct val="20000"/>
              </a:spcBef>
              <a:buFontTx/>
              <a:buChar char="•"/>
            </a:pPr>
            <a:endParaRPr lang="en-US"/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Ex.: Grafita, Carbeto de Silício (SiC), Nitreto de Silício (SiN), Óxido de Alumínio (Al</a:t>
            </a:r>
            <a:r>
              <a:rPr lang="en-US" sz="2800" baseline="-25000"/>
              <a:t>2</a:t>
            </a:r>
            <a:r>
              <a:rPr lang="en-US" sz="2000"/>
              <a:t>O</a:t>
            </a:r>
            <a:r>
              <a:rPr lang="en-US" sz="2800" baseline="-25000"/>
              <a:t>3</a:t>
            </a:r>
            <a:r>
              <a:rPr lang="en-US" sz="2000"/>
              <a:t>).</a:t>
            </a:r>
          </a:p>
        </p:txBody>
      </p:sp>
      <p:sp>
        <p:nvSpPr>
          <p:cNvPr id="15364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Classificação das fibras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7929563" y="6245225"/>
            <a:ext cx="757237" cy="476250"/>
          </a:xfrm>
          <a:noFill/>
        </p:spPr>
        <p:txBody>
          <a:bodyPr/>
          <a:lstStyle/>
          <a:p>
            <a:fld id="{CE970601-2181-4F9C-8603-1E2E84F8EE0A}" type="slidenum">
              <a:rPr lang="pt-BR" smtClean="0"/>
              <a:pPr/>
              <a:t>15</a:t>
            </a:fld>
            <a:endParaRPr lang="pt-BR" smtClean="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609600" y="1295400"/>
            <a:ext cx="841375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Fibras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materiais policristalinos ou amorfos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diâmetros pequenos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polímeros ou cerâmicas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aramidas poliméricas, vidro, carbono, boro, óxido de alumínio, carbeto de silício.</a:t>
            </a:r>
          </a:p>
          <a:p>
            <a:pPr marL="742950" lvl="1" indent="-285750">
              <a:lnSpc>
                <a:spcPct val="40000"/>
              </a:lnSpc>
              <a:spcBef>
                <a:spcPct val="20000"/>
              </a:spcBef>
              <a:buFontTx/>
              <a:buChar char="–"/>
            </a:pPr>
            <a:endParaRPr lang="en-US" sz="200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400"/>
              <a:t>Arames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diâmetros grandes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aço, molibdênio, tungstênio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2000"/>
              <a:t>reforço radial de aço nos pneus de automóveis,  carcaças de motores a jato, mangueiras de alta pressão.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Classificação das fibras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2420610-388E-4383-A550-16716D729144}" type="slidenum">
              <a:rPr lang="pt-BR" smtClean="0"/>
              <a:pPr/>
              <a:t>16</a:t>
            </a:fld>
            <a:endParaRPr lang="pt-BR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428625"/>
            <a:ext cx="8786813" cy="609441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pt-BR" sz="2800" smtClean="0"/>
              <a:t>Os compósitos reforçados com fibras são algumas vezes classificados de acordo com o tipo de matriz:</a:t>
            </a:r>
          </a:p>
          <a:p>
            <a:pPr algn="just" eaLnBrk="1" hangingPunct="1">
              <a:lnSpc>
                <a:spcPct val="90000"/>
              </a:lnSpc>
            </a:pPr>
            <a:endParaRPr lang="pt-BR" smtClean="0"/>
          </a:p>
          <a:p>
            <a:pPr lvl="1" algn="just" eaLnBrk="1" hangingPunct="1">
              <a:lnSpc>
                <a:spcPct val="90000"/>
              </a:lnSpc>
            </a:pPr>
            <a:r>
              <a:rPr lang="pt-BR" sz="2400" smtClean="0"/>
              <a:t>Polimérica </a:t>
            </a:r>
            <a:r>
              <a:rPr lang="pt-BR" sz="2400" i="1" smtClean="0"/>
              <a:t>CMP</a:t>
            </a:r>
            <a:r>
              <a:rPr lang="pt-BR" sz="2400" smtClean="0"/>
              <a:t> (reforço com fibras de vidro, aramidas e carbono)</a:t>
            </a:r>
          </a:p>
          <a:p>
            <a:pPr lvl="1" algn="just" eaLnBrk="1" hangingPunct="1">
              <a:lnSpc>
                <a:spcPct val="90000"/>
              </a:lnSpc>
              <a:buFontTx/>
              <a:buNone/>
            </a:pPr>
            <a:endParaRPr lang="pt-BR" sz="2400" smtClean="0"/>
          </a:p>
          <a:p>
            <a:pPr lvl="1" algn="just" eaLnBrk="1" hangingPunct="1">
              <a:lnSpc>
                <a:spcPct val="90000"/>
              </a:lnSpc>
            </a:pPr>
            <a:r>
              <a:rPr lang="pt-BR" sz="2400" smtClean="0"/>
              <a:t>Metálica </a:t>
            </a:r>
            <a:r>
              <a:rPr lang="pt-BR" sz="2400" i="1" smtClean="0"/>
              <a:t>CMM</a:t>
            </a:r>
            <a:r>
              <a:rPr lang="pt-BR" sz="2400" smtClean="0"/>
              <a:t> (</a:t>
            </a:r>
            <a:r>
              <a:rPr lang="en-US" sz="2400" i="1" smtClean="0"/>
              <a:t>whysker</a:t>
            </a:r>
            <a:r>
              <a:rPr lang="pt-BR" sz="2400" smtClean="0"/>
              <a:t>)</a:t>
            </a:r>
          </a:p>
          <a:p>
            <a:pPr lvl="2" algn="just" eaLnBrk="1" hangingPunct="1">
              <a:lnSpc>
                <a:spcPct val="90000"/>
              </a:lnSpc>
            </a:pPr>
            <a:r>
              <a:rPr lang="pt-BR" sz="2000" smtClean="0"/>
              <a:t>Ex.componentes de motores automotivos consistem de matriz liga de Al reforçada com fibras de alumina e fibras de carbono </a:t>
            </a:r>
          </a:p>
          <a:p>
            <a:pPr lvl="2" algn="just" eaLnBrk="1" hangingPunct="1">
              <a:lnSpc>
                <a:spcPct val="90000"/>
              </a:lnSpc>
            </a:pPr>
            <a:endParaRPr lang="pt-BR" sz="2000" smtClean="0"/>
          </a:p>
          <a:p>
            <a:pPr lvl="1" algn="just" eaLnBrk="1" hangingPunct="1">
              <a:lnSpc>
                <a:spcPct val="90000"/>
              </a:lnSpc>
            </a:pPr>
            <a:r>
              <a:rPr lang="pt-BR" sz="2400" smtClean="0"/>
              <a:t>Cerâmica </a:t>
            </a:r>
            <a:r>
              <a:rPr lang="pt-BR" sz="2400" i="1" smtClean="0"/>
              <a:t>CMC </a:t>
            </a:r>
            <a:r>
              <a:rPr lang="pt-BR" sz="2400" smtClean="0"/>
              <a:t>(partículas de  zircônia, fibras ou </a:t>
            </a:r>
            <a:r>
              <a:rPr lang="en-US" sz="2400" i="1" smtClean="0"/>
              <a:t>whysker</a:t>
            </a:r>
            <a:r>
              <a:rPr lang="pt-BR" sz="2400" smtClean="0"/>
              <a:t> (SiC ou Si</a:t>
            </a:r>
            <a:r>
              <a:rPr lang="pt-BR" sz="2400" baseline="-25000" smtClean="0"/>
              <a:t>3</a:t>
            </a:r>
            <a:r>
              <a:rPr lang="pt-BR" sz="2400" smtClean="0"/>
              <a:t>N</a:t>
            </a:r>
            <a:r>
              <a:rPr lang="pt-BR" sz="2400" baseline="-25000" smtClean="0"/>
              <a:t>4</a:t>
            </a:r>
            <a:r>
              <a:rPr lang="pt-BR" sz="2400" smtClean="0"/>
              <a:t>)  - maior tenacidade à fratura. </a:t>
            </a:r>
          </a:p>
          <a:p>
            <a:pPr lvl="2" algn="just" eaLnBrk="1" hangingPunct="1">
              <a:lnSpc>
                <a:spcPct val="90000"/>
              </a:lnSpc>
            </a:pPr>
            <a:r>
              <a:rPr lang="pt-BR" sz="2000" smtClean="0"/>
              <a:t>Ex. Alumina reforçada com </a:t>
            </a:r>
            <a:r>
              <a:rPr lang="en-US" sz="2000" i="1" smtClean="0"/>
              <a:t>whyskers</a:t>
            </a:r>
            <a:r>
              <a:rPr lang="pt-BR" sz="2000" smtClean="0"/>
              <a:t> de SiC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0A29DE-EC17-48CB-A6D7-A580F67402D1}" type="slidenum">
              <a:rPr lang="pt-BR" smtClean="0"/>
              <a:pPr/>
              <a:t>17</a:t>
            </a:fld>
            <a:endParaRPr lang="pt-BR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Matriz Metálica (CMM)</a:t>
            </a:r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smtClean="0"/>
              <a:t>Podem ser utilizados a temperaturas de serviço mais elevadas do que seus metais-bases análogos.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smtClean="0"/>
              <a:t>Melhora da resistência à abrasão e à fluência; condutividade térmica, estabilidade dimensional.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smtClean="0"/>
              <a:t>Vantagens em relação aos CMP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temperaturas operacionais maiores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não são inflamáveis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resistência contra a degradação a fluidos orgânicos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smtClean="0"/>
              <a:t>Desvantagens em relação aos CMP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custo muito maior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i="1" smtClean="0"/>
              <a:t>Aplicações:</a:t>
            </a:r>
            <a:endParaRPr lang="en-US" sz="1800" smtClean="0"/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componentes de motores de automóveis = liga de alumínio reforçada com fibra de alumina + fibra de carbono.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fibras de boro em uma liga de alumínio = reforço de ônibus espacial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smtClean="0"/>
              <a:t>fibras de grafita em uma liga de alumínio = telescópio Hubble</a:t>
            </a:r>
          </a:p>
          <a:p>
            <a:pPr lvl="1" eaLnBrk="1" hangingPunct="1">
              <a:lnSpc>
                <a:spcPct val="90000"/>
              </a:lnSpc>
            </a:pPr>
            <a:endParaRPr lang="en-US" sz="1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sp>
        <p:nvSpPr>
          <p:cNvPr id="1945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smtClean="0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4881D43-CD96-497B-BBA1-66CDD097DF56}" type="slidenum">
              <a:rPr lang="pt-BR" smtClean="0"/>
              <a:pPr/>
              <a:t>18</a:t>
            </a:fld>
            <a:endParaRPr lang="pt-BR" smtClean="0"/>
          </a:p>
        </p:txBody>
      </p:sp>
      <p:pic>
        <p:nvPicPr>
          <p:cNvPr id="19461" name="Picture 2" descr="Resultado de imagem para composite material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0" y="0"/>
            <a:ext cx="942975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3A2A39D-65B3-4588-A986-35B38E622978}" type="slidenum">
              <a:rPr lang="pt-BR" smtClean="0"/>
              <a:pPr/>
              <a:t>19</a:t>
            </a:fld>
            <a:endParaRPr lang="pt-BR" smtClean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Matriz Cerâmica (CMC)</a:t>
            </a: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0105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a inclusão de partículas, fibras ou uisqueres melhora:</a:t>
            </a:r>
          </a:p>
          <a:p>
            <a:pPr lvl="1" eaLnBrk="1" hangingPunct="1"/>
            <a:r>
              <a:rPr lang="en-US" sz="2400" smtClean="0"/>
              <a:t>a resistência à fratura</a:t>
            </a:r>
          </a:p>
          <a:p>
            <a:pPr lvl="1" eaLnBrk="1" hangingPunct="1"/>
            <a:r>
              <a:rPr lang="en-US" sz="2400" smtClean="0"/>
              <a:t>a resistência à choques térmicos</a:t>
            </a:r>
          </a:p>
          <a:p>
            <a:pPr lvl="1" eaLnBrk="1" hangingPunct="1"/>
            <a:r>
              <a:rPr lang="en-US" sz="2400" smtClean="0"/>
              <a:t>a fluência a alta temperatura</a:t>
            </a:r>
          </a:p>
          <a:p>
            <a:pPr eaLnBrk="1" hangingPunct="1"/>
            <a:r>
              <a:rPr lang="en-US" sz="2800" i="1" smtClean="0"/>
              <a:t>Aplicações:</a:t>
            </a:r>
            <a:endParaRPr lang="en-US" sz="2800" smtClean="0"/>
          </a:p>
          <a:p>
            <a:pPr lvl="1" eaLnBrk="1" hangingPunct="1"/>
            <a:r>
              <a:rPr lang="en-US" sz="2400" smtClean="0"/>
              <a:t>ferramentas de corte para usinagem de ligas metálicas duras.</a:t>
            </a:r>
            <a:endParaRPr lang="en-US" sz="20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E7DA76-388C-4624-B7F5-0747DB227D45}" type="slidenum">
              <a:rPr lang="pt-BR" smtClean="0"/>
              <a:pPr/>
              <a:t>2</a:t>
            </a:fld>
            <a:endParaRPr lang="pt-BR" smtClean="0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229600" cy="1000125"/>
          </a:xfrm>
        </p:spPr>
        <p:txBody>
          <a:bodyPr/>
          <a:lstStyle/>
          <a:p>
            <a:pPr eaLnBrk="1" hangingPunct="1"/>
            <a:r>
              <a:rPr lang="pt-BR" smtClean="0"/>
              <a:t>Introdução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1071563"/>
            <a:ext cx="8929687" cy="5357812"/>
          </a:xfrm>
        </p:spPr>
        <p:txBody>
          <a:bodyPr/>
          <a:lstStyle/>
          <a:p>
            <a:pPr algn="just" eaLnBrk="1" hangingPunct="1">
              <a:lnSpc>
                <a:spcPct val="130000"/>
              </a:lnSpc>
              <a:defRPr/>
            </a:pPr>
            <a:r>
              <a:rPr lang="pt-BR" sz="2400" dirty="0" smtClean="0"/>
              <a:t>As tecnologias modernas exigem materiais com combinações incomuns de propriedades, especialmente nas áreas aeronáutica, aeroespacial, esporte, automobilística.</a:t>
            </a:r>
          </a:p>
          <a:p>
            <a:pPr algn="just" eaLnBrk="1" hangingPunct="1">
              <a:lnSpc>
                <a:spcPct val="130000"/>
              </a:lnSpc>
              <a:defRPr/>
            </a:pPr>
            <a:r>
              <a:rPr lang="pt-BR" sz="2400" dirty="0" smtClean="0">
                <a:solidFill>
                  <a:srgbClr val="C00000"/>
                </a:solidFill>
              </a:rPr>
              <a:t>Materiais compósitos são materiais </a:t>
            </a:r>
            <a:r>
              <a:rPr lang="pt-BR" sz="2400" dirty="0" err="1" smtClean="0">
                <a:solidFill>
                  <a:srgbClr val="C00000"/>
                </a:solidFill>
              </a:rPr>
              <a:t>multifásicos</a:t>
            </a:r>
            <a:r>
              <a:rPr lang="pt-BR" sz="2400" dirty="0" smtClean="0">
                <a:solidFill>
                  <a:srgbClr val="C00000"/>
                </a:solidFill>
              </a:rPr>
              <a:t> produzidos artificialmente, que possuem uma combinação desejável das melhores propriedades das fases constituintes.</a:t>
            </a:r>
          </a:p>
          <a:p>
            <a:pPr lvl="1" algn="just" eaLnBrk="1" hangingPunct="1">
              <a:lnSpc>
                <a:spcPct val="130000"/>
              </a:lnSpc>
              <a:defRPr/>
            </a:pPr>
            <a:r>
              <a:rPr lang="pt-BR" sz="2000" dirty="0" smtClean="0">
                <a:solidFill>
                  <a:schemeClr val="accent2">
                    <a:lumMod val="50000"/>
                  </a:schemeClr>
                </a:solidFill>
              </a:rPr>
              <a:t>são compostos por apenas duas fases, uma chamada de MATRIZ , que é contínua e envolve a outra fase, chamada de fase DISPERSA (reforço).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>
          <a:xfrm>
            <a:off x="171450" y="417513"/>
            <a:ext cx="8543925" cy="1011237"/>
          </a:xfrm>
        </p:spPr>
        <p:txBody>
          <a:bodyPr/>
          <a:lstStyle/>
          <a:p>
            <a:r>
              <a:rPr lang="pt-BR" smtClean="0"/>
              <a:t>Compósitos de matriz polimérica</a:t>
            </a:r>
          </a:p>
        </p:txBody>
      </p:sp>
      <p:sp>
        <p:nvSpPr>
          <p:cNvPr id="21507" name="Espaço Reservado para Número de Slide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4A5E61-B6CD-409D-90AC-56D29DE369B6}" type="slidenum">
              <a:rPr lang="pt-BR" smtClean="0"/>
              <a:pPr/>
              <a:t>20</a:t>
            </a:fld>
            <a:endParaRPr lang="pt-BR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8" y="1643063"/>
            <a:ext cx="899953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pt-BR" smtClean="0"/>
              <a:t>Compósitos de matriz polimérica</a:t>
            </a:r>
          </a:p>
        </p:txBody>
      </p:sp>
      <p:sp>
        <p:nvSpPr>
          <p:cNvPr id="22531" name="Espaço Reservado para Número de Slide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A5BBA0A-E06E-48C9-AF5A-3B33815AA01F}" type="slidenum">
              <a:rPr lang="pt-BR" smtClean="0"/>
              <a:pPr/>
              <a:t>21</a:t>
            </a:fld>
            <a:endParaRPr lang="pt-BR" smtClean="0"/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643063"/>
            <a:ext cx="9144000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3EE824-F8FF-4675-857B-F56337D8F3C1}" type="slidenum">
              <a:rPr lang="pt-BR" smtClean="0"/>
              <a:pPr/>
              <a:t>22</a:t>
            </a:fld>
            <a:endParaRPr lang="pt-BR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39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C00000"/>
                </a:solidFill>
              </a:rPr>
              <a:t>Matriz Polimérica (CMP)</a:t>
            </a:r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313" y="1214438"/>
            <a:ext cx="8643937" cy="54546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b="1" smtClean="0">
                <a:solidFill>
                  <a:srgbClr val="FF0000"/>
                </a:solidFill>
              </a:rPr>
              <a:t>Fibra de Vidro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SiO</a:t>
            </a:r>
            <a:r>
              <a:rPr lang="en-US" sz="3200" baseline="-25000" smtClean="0"/>
              <a:t>2</a:t>
            </a:r>
            <a:r>
              <a:rPr lang="en-US" sz="2400" smtClean="0"/>
              <a:t> + CaO + Al</a:t>
            </a:r>
            <a:r>
              <a:rPr lang="en-US" sz="3200" baseline="-25000" smtClean="0"/>
              <a:t>2</a:t>
            </a:r>
            <a:r>
              <a:rPr lang="en-US" sz="2400" smtClean="0"/>
              <a:t>O</a:t>
            </a:r>
            <a:r>
              <a:rPr lang="en-US" sz="3200" baseline="-25000" smtClean="0"/>
              <a:t>3</a:t>
            </a:r>
            <a:r>
              <a:rPr lang="en-US" sz="2400" smtClean="0"/>
              <a:t> + B</a:t>
            </a:r>
            <a:r>
              <a:rPr lang="en-US" sz="3200" baseline="-25000" smtClean="0"/>
              <a:t>2</a:t>
            </a:r>
            <a:r>
              <a:rPr lang="en-US" sz="2400" smtClean="0"/>
              <a:t>O</a:t>
            </a:r>
            <a:r>
              <a:rPr lang="en-US" sz="3200" baseline="-25000" smtClean="0"/>
              <a:t>3</a:t>
            </a:r>
            <a:r>
              <a:rPr lang="en-US" sz="2400" smtClean="0"/>
              <a:t> + MgO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fibras de diâmetro 3 a 20µm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fácil fabricação e alta resistência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econômico e versátil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smtClean="0"/>
              <a:t>compósito útil para aplicação em ambientes corrosivos.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i="1" smtClean="0"/>
              <a:t>Limitações:</a:t>
            </a:r>
            <a:endParaRPr lang="en-US" sz="2400" smtClean="0"/>
          </a:p>
          <a:p>
            <a:pPr lvl="2" eaLnBrk="1" hangingPunct="1">
              <a:lnSpc>
                <a:spcPct val="90000"/>
              </a:lnSpc>
            </a:pPr>
            <a:r>
              <a:rPr lang="en-US" sz="2000" smtClean="0"/>
              <a:t>não são muito rígidos (não podem ser utilizados em peças de aviões e pontes)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smtClean="0"/>
              <a:t>temperatura de serviço entre 200ºC e 300ºC (fibras com alta concentração de silica e em polímeros de alta temperatura)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i="1" smtClean="0"/>
              <a:t>Aplicações:</a:t>
            </a:r>
            <a:endParaRPr lang="en-US" sz="2400" smtClean="0"/>
          </a:p>
          <a:p>
            <a:pPr lvl="2" eaLnBrk="1" hangingPunct="1">
              <a:lnSpc>
                <a:spcPct val="90000"/>
              </a:lnSpc>
            </a:pPr>
            <a:r>
              <a:rPr lang="en-US" sz="2000" smtClean="0"/>
              <a:t>carcaças de meios de tranporte automotivo e marítimo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smtClean="0"/>
              <a:t>tubulações de plásticos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000" smtClean="0"/>
              <a:t>recipientes de armazenamento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Fibra de Vidro</a:t>
            </a:r>
            <a:endParaRPr lang="pt-BR" smtClean="0"/>
          </a:p>
        </p:txBody>
      </p:sp>
      <p:sp>
        <p:nvSpPr>
          <p:cNvPr id="24579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D298711-0816-4751-AC92-CA5B08A7BE96}" type="slidenum">
              <a:rPr lang="pt-BR" smtClean="0"/>
              <a:pPr/>
              <a:t>23</a:t>
            </a:fld>
            <a:endParaRPr lang="pt-BR" smtClean="0"/>
          </a:p>
        </p:txBody>
      </p:sp>
      <p:pic>
        <p:nvPicPr>
          <p:cNvPr id="24580" name="Picture 2" descr="Imagem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950" y="955675"/>
            <a:ext cx="3887788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4" descr="Imagem relaciona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501775"/>
            <a:ext cx="3643313" cy="335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5" y="3789363"/>
            <a:ext cx="38671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98E6C5B-B534-456B-86FF-C22802B8EABF}" type="slidenum">
              <a:rPr lang="pt-BR" smtClean="0"/>
              <a:pPr/>
              <a:t>24</a:t>
            </a:fld>
            <a:endParaRPr lang="pt-BR" smtClean="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65405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C00000"/>
                </a:solidFill>
              </a:rPr>
              <a:t>Matriz Polimérica (CMP)</a:t>
            </a: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36513" y="1027113"/>
            <a:ext cx="9001126" cy="57864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b="1" smtClean="0">
                <a:solidFill>
                  <a:srgbClr val="FF0000"/>
                </a:solidFill>
              </a:rPr>
              <a:t>Fibra de Carbono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materiais mais resistentes dentro todos os materiais fibrosos de reforço.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000" smtClean="0"/>
              <a:t>A principal matéria-prima das fibras de carbono é o polímero de poliacrilonitrila — obtido a partir da polimerização de uma variação do acrílico. A vantagem dessa fonte é a alta concentração de carbono, uma vez que mais de 90% dos átomos no material.</a:t>
            </a:r>
            <a:endParaRPr lang="en-US" sz="2000" smtClean="0"/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grande resistência mesmo a temperatura elevadas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não são afetadas pela umidade nem por ácidos, solventes ou bases.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múltiplas caracteristicas físicas e mecânicas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custo relativamente baixo e alto custo-benefício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smtClean="0"/>
              <a:t>diâmetro das fibras: 4 a 10µm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i="1" smtClean="0"/>
              <a:t>Aplicações:</a:t>
            </a:r>
            <a:endParaRPr lang="en-US" sz="2000" smtClean="0"/>
          </a:p>
          <a:p>
            <a:pPr lvl="2" eaLnBrk="1" hangingPunct="1">
              <a:lnSpc>
                <a:spcPct val="90000"/>
              </a:lnSpc>
            </a:pPr>
            <a:r>
              <a:rPr lang="en-US" sz="1800" smtClean="0"/>
              <a:t>equipamentos esportivos e de recreação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/>
              <a:t>motores a jato 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800" smtClean="0"/>
              <a:t>componentes estruturais de aeronaves (asas, fuselagem, estabilizados, pá do leme).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Fibra de Carbono</a:t>
            </a:r>
            <a:endParaRPr lang="pt-BR" smtClean="0"/>
          </a:p>
        </p:txBody>
      </p:sp>
      <p:sp>
        <p:nvSpPr>
          <p:cNvPr id="26627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A7B748D-B710-4618-AFAF-2F2CDCE5C950}" type="slidenum">
              <a:rPr lang="pt-BR" smtClean="0"/>
              <a:pPr/>
              <a:t>25</a:t>
            </a:fld>
            <a:endParaRPr lang="pt-BR" smtClean="0"/>
          </a:p>
        </p:txBody>
      </p:sp>
      <p:pic>
        <p:nvPicPr>
          <p:cNvPr id="26628" name="Picture 2" descr="Resultado de image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2313" y="1412875"/>
            <a:ext cx="2928937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4" descr="Resultado de imagem para fibra de carbon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338263"/>
            <a:ext cx="3857625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4494213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8263" y="4205288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DE245CA-687D-4D00-8BC4-9A21E1D423CD}" type="slidenum">
              <a:rPr lang="pt-BR" smtClean="0"/>
              <a:pPr/>
              <a:t>26</a:t>
            </a:fld>
            <a:endParaRPr lang="pt-BR" smtClean="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C00000"/>
                </a:solidFill>
              </a:rPr>
              <a:t>Matriz Polimérica (CMP)</a:t>
            </a: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96975"/>
            <a:ext cx="9144000" cy="5472113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sz="2800" b="1" dirty="0" err="1" smtClean="0">
                <a:solidFill>
                  <a:srgbClr val="FF0000"/>
                </a:solidFill>
              </a:rPr>
              <a:t>Fibra</a:t>
            </a:r>
            <a:r>
              <a:rPr lang="en-US" sz="2800" b="1" dirty="0" smtClean="0">
                <a:solidFill>
                  <a:srgbClr val="FF0000"/>
                </a:solidFill>
              </a:rPr>
              <a:t> de </a:t>
            </a:r>
            <a:r>
              <a:rPr lang="en-US" sz="2800" b="1" dirty="0" err="1" smtClean="0">
                <a:solidFill>
                  <a:srgbClr val="FF0000"/>
                </a:solidFill>
              </a:rPr>
              <a:t>Aramida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 smtClean="0"/>
              <a:t>materiais</a:t>
            </a:r>
            <a:r>
              <a:rPr lang="en-US" sz="2400" dirty="0" smtClean="0"/>
              <a:t> de </a:t>
            </a:r>
            <a:r>
              <a:rPr lang="en-US" sz="2400" dirty="0" err="1" smtClean="0"/>
              <a:t>alta</a:t>
            </a:r>
            <a:r>
              <a:rPr lang="en-US" sz="2400" dirty="0" smtClean="0"/>
              <a:t> </a:t>
            </a:r>
            <a:r>
              <a:rPr lang="en-US" sz="2400" dirty="0" err="1" smtClean="0"/>
              <a:t>resistência</a:t>
            </a:r>
            <a:r>
              <a:rPr lang="en-US" sz="2400" dirty="0" smtClean="0"/>
              <a:t> a </a:t>
            </a:r>
            <a:r>
              <a:rPr lang="en-US" sz="2400" dirty="0" err="1" smtClean="0"/>
              <a:t>tração</a:t>
            </a:r>
            <a:r>
              <a:rPr lang="en-US" sz="2400" dirty="0" smtClean="0"/>
              <a:t>, mas </a:t>
            </a:r>
            <a:r>
              <a:rPr lang="en-US" sz="2400" dirty="0" err="1" smtClean="0"/>
              <a:t>relativamente</a:t>
            </a:r>
            <a:r>
              <a:rPr lang="en-US" sz="2400" dirty="0" smtClean="0"/>
              <a:t> </a:t>
            </a:r>
            <a:r>
              <a:rPr lang="en-US" sz="2400" dirty="0" err="1" smtClean="0"/>
              <a:t>fracos</a:t>
            </a:r>
            <a:r>
              <a:rPr lang="en-US" sz="2400" dirty="0" smtClean="0"/>
              <a:t> </a:t>
            </a:r>
            <a:r>
              <a:rPr lang="en-US" sz="2400" dirty="0" err="1" smtClean="0"/>
              <a:t>quando</a:t>
            </a:r>
            <a:r>
              <a:rPr lang="en-US" sz="2400" dirty="0" smtClean="0"/>
              <a:t> </a:t>
            </a:r>
            <a:r>
              <a:rPr lang="en-US" sz="2400" dirty="0" err="1" smtClean="0"/>
              <a:t>submetidos</a:t>
            </a:r>
            <a:r>
              <a:rPr lang="en-US" sz="2400" dirty="0" smtClean="0"/>
              <a:t> a </a:t>
            </a:r>
            <a:r>
              <a:rPr lang="en-US" sz="2400" dirty="0" err="1" smtClean="0"/>
              <a:t>compressão</a:t>
            </a:r>
            <a:r>
              <a:rPr lang="en-US" sz="2400" dirty="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 smtClean="0"/>
              <a:t>nomes</a:t>
            </a:r>
            <a:r>
              <a:rPr lang="en-US" sz="2400" dirty="0" smtClean="0"/>
              <a:t> </a:t>
            </a:r>
            <a:r>
              <a:rPr lang="en-US" sz="2400" dirty="0" err="1" smtClean="0"/>
              <a:t>comerciais</a:t>
            </a:r>
            <a:r>
              <a:rPr lang="en-US" sz="2400" dirty="0" smtClean="0"/>
              <a:t> = Kevlar 29, 49 e 129 </a:t>
            </a:r>
            <a:r>
              <a:rPr lang="en-US" sz="2000" dirty="0" smtClean="0"/>
              <a:t>(</a:t>
            </a:r>
            <a:r>
              <a:rPr lang="en-US" sz="2000" dirty="0" err="1" smtClean="0"/>
              <a:t>comportamentos</a:t>
            </a:r>
            <a:r>
              <a:rPr lang="en-US" sz="2000" dirty="0" smtClean="0"/>
              <a:t> </a:t>
            </a:r>
            <a:r>
              <a:rPr lang="en-US" sz="2000" dirty="0" err="1" smtClean="0"/>
              <a:t>mecânicos</a:t>
            </a:r>
            <a:r>
              <a:rPr lang="en-US" sz="2000" dirty="0" smtClean="0"/>
              <a:t>) </a:t>
            </a:r>
            <a:r>
              <a:rPr lang="en-US" sz="2400" dirty="0" smtClean="0"/>
              <a:t>e </a:t>
            </a:r>
            <a:r>
              <a:rPr lang="en-US" sz="2400" dirty="0" err="1" smtClean="0"/>
              <a:t>Nomex</a:t>
            </a:r>
            <a:endParaRPr lang="en-US" sz="2400" dirty="0" smtClean="0"/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 smtClean="0"/>
              <a:t>estáveis</a:t>
            </a:r>
            <a:r>
              <a:rPr lang="en-US" sz="2400" dirty="0" smtClean="0"/>
              <a:t> a </a:t>
            </a:r>
            <a:r>
              <a:rPr lang="en-US" sz="2400" dirty="0" err="1" smtClean="0"/>
              <a:t>temperaturas</a:t>
            </a:r>
            <a:r>
              <a:rPr lang="en-US" sz="2400" dirty="0" smtClean="0"/>
              <a:t> </a:t>
            </a:r>
            <a:r>
              <a:rPr lang="en-US" sz="2400" dirty="0" err="1" smtClean="0"/>
              <a:t>elevadas</a:t>
            </a:r>
            <a:endParaRPr lang="en-US" sz="2400" dirty="0" smtClean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1800" dirty="0" err="1" smtClean="0"/>
              <a:t>faixa</a:t>
            </a:r>
            <a:r>
              <a:rPr lang="en-US" sz="1800" dirty="0" smtClean="0"/>
              <a:t> de </a:t>
            </a:r>
            <a:r>
              <a:rPr lang="en-US" sz="1800" dirty="0" err="1" smtClean="0"/>
              <a:t>temperatura</a:t>
            </a:r>
            <a:r>
              <a:rPr lang="en-US" sz="1800" dirty="0" smtClean="0"/>
              <a:t> </a:t>
            </a:r>
            <a:r>
              <a:rPr lang="en-US" sz="1800" dirty="0" err="1" smtClean="0"/>
              <a:t>que</a:t>
            </a:r>
            <a:r>
              <a:rPr lang="en-US" sz="1800" dirty="0" smtClean="0"/>
              <a:t> se </a:t>
            </a:r>
            <a:r>
              <a:rPr lang="en-US" sz="1800" dirty="0" err="1" smtClean="0"/>
              <a:t>mantém</a:t>
            </a:r>
            <a:r>
              <a:rPr lang="en-US" sz="1800" dirty="0" smtClean="0"/>
              <a:t> as </a:t>
            </a:r>
            <a:r>
              <a:rPr lang="en-US" sz="1800" dirty="0" err="1" smtClean="0"/>
              <a:t>propriedades</a:t>
            </a:r>
            <a:r>
              <a:rPr lang="en-US" sz="1800" dirty="0" smtClean="0"/>
              <a:t> </a:t>
            </a:r>
            <a:r>
              <a:rPr lang="en-US" sz="1800" dirty="0" err="1" smtClean="0"/>
              <a:t>mecânicas</a:t>
            </a:r>
            <a:r>
              <a:rPr lang="en-US" sz="1800" dirty="0" smtClean="0"/>
              <a:t> = </a:t>
            </a:r>
          </a:p>
          <a:p>
            <a:pPr marL="857250" lvl="2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dirty="0" smtClean="0"/>
              <a:t>-200ºC a 200ºC.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 smtClean="0"/>
              <a:t>sucetíveis</a:t>
            </a:r>
            <a:r>
              <a:rPr lang="en-US" sz="2400" dirty="0" smtClean="0"/>
              <a:t> à </a:t>
            </a:r>
            <a:r>
              <a:rPr lang="en-US" sz="2400" dirty="0" err="1" smtClean="0"/>
              <a:t>degradação</a:t>
            </a:r>
            <a:r>
              <a:rPr lang="en-US" sz="2400" dirty="0" smtClean="0"/>
              <a:t> </a:t>
            </a:r>
            <a:r>
              <a:rPr lang="en-US" sz="2400" dirty="0" err="1" smtClean="0"/>
              <a:t>por</a:t>
            </a:r>
            <a:r>
              <a:rPr lang="en-US" sz="2400" dirty="0" smtClean="0"/>
              <a:t> </a:t>
            </a:r>
            <a:r>
              <a:rPr lang="en-US" sz="2400" dirty="0" err="1" smtClean="0"/>
              <a:t>ácidos</a:t>
            </a:r>
            <a:r>
              <a:rPr lang="en-US" sz="2400" dirty="0" smtClean="0"/>
              <a:t> e bases mas </a:t>
            </a:r>
            <a:r>
              <a:rPr lang="en-US" sz="2400" dirty="0" err="1" smtClean="0"/>
              <a:t>relativamente</a:t>
            </a:r>
            <a:r>
              <a:rPr lang="en-US" sz="2400" dirty="0" smtClean="0"/>
              <a:t> </a:t>
            </a:r>
            <a:r>
              <a:rPr lang="en-US" sz="2400" dirty="0" err="1" smtClean="0"/>
              <a:t>inertes</a:t>
            </a:r>
            <a:r>
              <a:rPr lang="en-US" sz="2400" dirty="0" smtClean="0"/>
              <a:t> a </a:t>
            </a:r>
            <a:r>
              <a:rPr lang="en-US" sz="2400" dirty="0" err="1" smtClean="0"/>
              <a:t>solventes</a:t>
            </a:r>
            <a:r>
              <a:rPr lang="en-US" sz="2400" dirty="0" smtClean="0"/>
              <a:t>.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dirty="0" err="1" smtClean="0"/>
              <a:t>diâmetro</a:t>
            </a:r>
            <a:r>
              <a:rPr lang="en-US" sz="2400" dirty="0" smtClean="0"/>
              <a:t> das </a:t>
            </a:r>
            <a:r>
              <a:rPr lang="en-US" sz="2400" dirty="0" err="1" smtClean="0"/>
              <a:t>fibras</a:t>
            </a:r>
            <a:r>
              <a:rPr lang="en-US" sz="2400" dirty="0" smtClean="0"/>
              <a:t>: 4 a 10µm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sz="2400" i="1" dirty="0" err="1" smtClean="0"/>
              <a:t>Aplicações</a:t>
            </a:r>
            <a:r>
              <a:rPr lang="en-US" sz="2400" i="1" dirty="0" smtClean="0"/>
              <a:t>:</a:t>
            </a:r>
            <a:endParaRPr lang="en-US" sz="2400" dirty="0" smtClean="0"/>
          </a:p>
          <a:p>
            <a:pPr lvl="2" eaLnBrk="1" hangingPunct="1">
              <a:lnSpc>
                <a:spcPct val="90000"/>
              </a:lnSpc>
              <a:defRPr/>
            </a:pPr>
            <a:r>
              <a:rPr lang="en-US" sz="2000" dirty="0" err="1" smtClean="0"/>
              <a:t>coletes</a:t>
            </a:r>
            <a:r>
              <a:rPr lang="en-US" sz="2000" dirty="0" smtClean="0"/>
              <a:t> a </a:t>
            </a:r>
            <a:r>
              <a:rPr lang="en-US" sz="2000" dirty="0" err="1" smtClean="0"/>
              <a:t>prova</a:t>
            </a:r>
            <a:r>
              <a:rPr lang="en-US" sz="2000" dirty="0" smtClean="0"/>
              <a:t> de </a:t>
            </a:r>
            <a:r>
              <a:rPr lang="en-US" sz="2000" dirty="0" err="1" smtClean="0"/>
              <a:t>bala</a:t>
            </a:r>
            <a:r>
              <a:rPr lang="en-US" sz="2000" dirty="0" smtClean="0"/>
              <a:t>, </a:t>
            </a:r>
            <a:r>
              <a:rPr lang="en-US" sz="2000" dirty="0" err="1" smtClean="0"/>
              <a:t>artigos</a:t>
            </a:r>
            <a:r>
              <a:rPr lang="en-US" sz="2000" dirty="0" smtClean="0"/>
              <a:t> </a:t>
            </a:r>
            <a:r>
              <a:rPr lang="en-US" sz="2000" dirty="0" err="1" smtClean="0"/>
              <a:t>esportivos</a:t>
            </a:r>
            <a:r>
              <a:rPr lang="en-US" sz="2000" dirty="0" smtClean="0"/>
              <a:t>, </a:t>
            </a:r>
            <a:r>
              <a:rPr lang="en-US" sz="2000" dirty="0" err="1" smtClean="0"/>
              <a:t>pneus</a:t>
            </a:r>
            <a:r>
              <a:rPr lang="en-US" sz="2000" dirty="0" smtClean="0"/>
              <a:t>, </a:t>
            </a:r>
            <a:r>
              <a:rPr lang="en-US" sz="2000" dirty="0" err="1" smtClean="0"/>
              <a:t>cordas</a:t>
            </a:r>
            <a:r>
              <a:rPr lang="en-US" sz="2000" dirty="0" smtClean="0"/>
              <a:t>, </a:t>
            </a:r>
            <a:r>
              <a:rPr lang="en-US" sz="2000" dirty="0" err="1" smtClean="0"/>
              <a:t>carcaças</a:t>
            </a:r>
            <a:r>
              <a:rPr lang="en-US" sz="2000" dirty="0" smtClean="0"/>
              <a:t> de </a:t>
            </a:r>
            <a:r>
              <a:rPr lang="en-US" sz="2000" dirty="0" err="1" smtClean="0"/>
              <a:t>mísseis</a:t>
            </a:r>
            <a:r>
              <a:rPr lang="en-US" sz="2000" dirty="0" smtClean="0"/>
              <a:t>, </a:t>
            </a:r>
            <a:r>
              <a:rPr lang="en-US" sz="2000" dirty="0" err="1" smtClean="0"/>
              <a:t>substituto</a:t>
            </a:r>
            <a:r>
              <a:rPr lang="en-US" sz="2000" dirty="0" smtClean="0"/>
              <a:t> do </a:t>
            </a:r>
            <a:r>
              <a:rPr lang="en-US" sz="2000" dirty="0" err="1" smtClean="0"/>
              <a:t>amianto</a:t>
            </a:r>
            <a:r>
              <a:rPr lang="en-US" sz="2000" dirty="0" smtClean="0"/>
              <a:t> </a:t>
            </a:r>
            <a:r>
              <a:rPr lang="en-US" sz="2000" dirty="0" err="1" smtClean="0"/>
              <a:t>em</a:t>
            </a:r>
            <a:r>
              <a:rPr lang="en-US" sz="2000" dirty="0" smtClean="0"/>
              <a:t> </a:t>
            </a:r>
            <a:r>
              <a:rPr lang="en-US" sz="2000" dirty="0" err="1" smtClean="0"/>
              <a:t>freios</a:t>
            </a:r>
            <a:r>
              <a:rPr lang="en-US" sz="2000" dirty="0" smtClean="0"/>
              <a:t> </a:t>
            </a:r>
            <a:r>
              <a:rPr lang="en-US" sz="2000" dirty="0" err="1" smtClean="0"/>
              <a:t>automotivos</a:t>
            </a:r>
            <a:r>
              <a:rPr lang="en-US" sz="2000" dirty="0" smtClean="0"/>
              <a:t>, </a:t>
            </a:r>
            <a:r>
              <a:rPr lang="en-US" sz="2000" dirty="0" err="1" smtClean="0"/>
              <a:t>revestimento</a:t>
            </a:r>
            <a:r>
              <a:rPr lang="en-US" sz="2000" dirty="0" smtClean="0"/>
              <a:t> de </a:t>
            </a:r>
            <a:r>
              <a:rPr lang="en-US" sz="2000" dirty="0" err="1" smtClean="0"/>
              <a:t>embreagens</a:t>
            </a:r>
            <a:r>
              <a:rPr lang="en-US" sz="2000" dirty="0" smtClean="0"/>
              <a:t>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87"/>
          </a:xfrm>
        </p:spPr>
        <p:txBody>
          <a:bodyPr/>
          <a:lstStyle/>
          <a:p>
            <a:r>
              <a:rPr lang="en-US" b="1" smtClean="0">
                <a:solidFill>
                  <a:srgbClr val="FF0000"/>
                </a:solidFill>
              </a:rPr>
              <a:t>Fibra de Aramida</a:t>
            </a:r>
            <a:endParaRPr lang="pt-BR" smtClean="0"/>
          </a:p>
        </p:txBody>
      </p:sp>
      <p:sp>
        <p:nvSpPr>
          <p:cNvPr id="28675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9D0F95F-934C-4D0F-9FAB-641679E9FD23}" type="slidenum">
              <a:rPr lang="pt-BR" smtClean="0"/>
              <a:pPr/>
              <a:t>27</a:t>
            </a:fld>
            <a:endParaRPr lang="pt-BR" smtClean="0"/>
          </a:p>
        </p:txBody>
      </p:sp>
      <p:pic>
        <p:nvPicPr>
          <p:cNvPr id="28676" name="Picture 2" descr="Resultado de imagem para fibra de arami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428750"/>
            <a:ext cx="3714750" cy="257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Resultado de imagem para fibra de aramid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4500" y="4429125"/>
            <a:ext cx="4294188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1277938"/>
            <a:ext cx="3182938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866AB4C-500C-463F-B5F8-FA38BDF0B887}" type="slidenum">
              <a:rPr lang="pt-BR" smtClean="0"/>
              <a:pPr/>
              <a:t>28</a:t>
            </a:fld>
            <a:endParaRPr lang="pt-BR" smtClean="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pPr eaLnBrk="1" hangingPunct="1"/>
            <a:r>
              <a:rPr lang="pt-BR" smtClean="0"/>
              <a:t>Compósitos Estruturais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75" y="1600200"/>
            <a:ext cx="8858250" cy="4614863"/>
          </a:xfrm>
        </p:spPr>
        <p:txBody>
          <a:bodyPr/>
          <a:lstStyle/>
          <a:p>
            <a:pPr eaLnBrk="1" hangingPunct="1"/>
            <a:r>
              <a:rPr lang="pt-BR" sz="3600" smtClean="0"/>
              <a:t>Os dois tipos de compósitos estruturais mais comuns são:</a:t>
            </a:r>
          </a:p>
          <a:p>
            <a:pPr lvl="1" eaLnBrk="1" hangingPunct="1"/>
            <a:r>
              <a:rPr lang="pt-BR" sz="3200" smtClean="0"/>
              <a:t>Laminares</a:t>
            </a:r>
          </a:p>
          <a:p>
            <a:pPr lvl="1" eaLnBrk="1" hangingPunct="1"/>
            <a:r>
              <a:rPr lang="pt-BR" sz="3200" smtClean="0"/>
              <a:t>Painéis de sanduíche</a:t>
            </a:r>
          </a:p>
          <a:p>
            <a:pPr lvl="1" eaLnBrk="1" hangingPunct="1">
              <a:buFontTx/>
              <a:buNone/>
            </a:pPr>
            <a:endParaRPr lang="pt-BR" sz="3200" smtClean="0"/>
          </a:p>
          <a:p>
            <a:pPr lvl="1" algn="ctr" eaLnBrk="1" hangingPunct="1">
              <a:buFontTx/>
              <a:buNone/>
            </a:pPr>
            <a:r>
              <a:rPr lang="pt-BR" sz="2400" smtClean="0"/>
              <a:t>OBS: Estas estruturas combinam resistência e rigidez relativamente altas com baixas densidades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105A840-80C4-4D6B-B45B-96ABF7384A29}" type="slidenum">
              <a:rPr lang="pt-BR" smtClean="0"/>
              <a:pPr/>
              <a:t>29</a:t>
            </a:fld>
            <a:endParaRPr lang="pt-BR" smtClean="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0"/>
            <a:ext cx="8229600" cy="685800"/>
          </a:xfrm>
        </p:spPr>
        <p:txBody>
          <a:bodyPr/>
          <a:lstStyle/>
          <a:p>
            <a:pPr eaLnBrk="1" hangingPunct="1"/>
            <a:r>
              <a:rPr lang="pt-BR" smtClean="0"/>
              <a:t>Laminares</a:t>
            </a:r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14375"/>
            <a:ext cx="5286375" cy="2643188"/>
          </a:xfrm>
        </p:spPr>
        <p:txBody>
          <a:bodyPr/>
          <a:lstStyle/>
          <a:p>
            <a:pPr eaLnBrk="1" hangingPunct="1"/>
            <a:r>
              <a:rPr lang="pt-BR" sz="2400" smtClean="0"/>
              <a:t>Consistem de várias folhas de um compósito altamente anisotrópico, cimentadas umas sobre as outras de tal  modo que a alta resistência seja variada com cada camada sucessiva</a:t>
            </a:r>
          </a:p>
          <a:p>
            <a:pPr lvl="1" eaLnBrk="1" hangingPunct="1"/>
            <a:r>
              <a:rPr lang="pt-BR" sz="2000" smtClean="0"/>
              <a:t>Ex. Esqui</a:t>
            </a:r>
          </a:p>
        </p:txBody>
      </p:sp>
      <p:pic>
        <p:nvPicPr>
          <p:cNvPr id="3072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0" y="642938"/>
            <a:ext cx="4000500" cy="305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 descr="comp_ex.jpg                                                    00039918Squirrel HD                    BB627EB6: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85938" y="3214688"/>
            <a:ext cx="5099050" cy="348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725487"/>
          </a:xfrm>
        </p:spPr>
        <p:txBody>
          <a:bodyPr/>
          <a:lstStyle/>
          <a:p>
            <a:r>
              <a:rPr lang="pt-BR" sz="4000" smtClean="0"/>
              <a:t>Exemplos de materiais compósitos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>
          <a:xfrm>
            <a:off x="0" y="1314450"/>
            <a:ext cx="9072563" cy="5329238"/>
          </a:xfrm>
        </p:spPr>
        <p:txBody>
          <a:bodyPr/>
          <a:lstStyle/>
          <a:p>
            <a:pPr>
              <a:buFontTx/>
              <a:buNone/>
            </a:pPr>
            <a:r>
              <a:rPr lang="pt-BR" smtClean="0"/>
              <a:t>	</a:t>
            </a:r>
            <a:r>
              <a:rPr lang="pt-BR" smtClean="0">
                <a:solidFill>
                  <a:srgbClr val="FF0000"/>
                </a:solidFill>
              </a:rPr>
              <a:t>1) Madeira: fibras de celulose fortes e flexíveis em uma matriz rígida de lignina. </a:t>
            </a:r>
          </a:p>
          <a:p>
            <a:pPr>
              <a:buFontTx/>
              <a:buNone/>
            </a:pPr>
            <a:r>
              <a:rPr lang="pt-BR" smtClean="0"/>
              <a:t>	</a:t>
            </a:r>
            <a:r>
              <a:rPr lang="pt-BR" smtClean="0">
                <a:solidFill>
                  <a:srgbClr val="7030A0"/>
                </a:solidFill>
              </a:rPr>
              <a:t>2) Osso: mineral cerâmico de hidroxiapatita forte e quebradiço imerso em polímero – colágeno – tipo de proteína. </a:t>
            </a:r>
          </a:p>
          <a:p>
            <a:pPr>
              <a:buFontTx/>
              <a:buNone/>
            </a:pPr>
            <a:r>
              <a:rPr lang="pt-BR" smtClean="0">
                <a:solidFill>
                  <a:srgbClr val="00B0F0"/>
                </a:solidFill>
              </a:rPr>
              <a:t>	</a:t>
            </a:r>
            <a:r>
              <a:rPr lang="pt-BR" smtClean="0">
                <a:solidFill>
                  <a:srgbClr val="002060"/>
                </a:solidFill>
              </a:rPr>
              <a:t>3) Concreto: compósito agregado      agregado grosso (brita) e agregado fino (areia) em aluminossilicato de cálcio (cimento Portland)</a:t>
            </a:r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8B42525-D1D1-48A8-A4FC-44F2CBA2EE79}" type="slidenum">
              <a:rPr lang="pt-BR" smtClean="0"/>
              <a:pPr/>
              <a:t>3</a:t>
            </a:fld>
            <a:endParaRPr lang="pt-BR" smtClean="0"/>
          </a:p>
        </p:txBody>
      </p:sp>
      <p:cxnSp>
        <p:nvCxnSpPr>
          <p:cNvPr id="6" name="Conector de seta reta 5"/>
          <p:cNvCxnSpPr/>
          <p:nvPr/>
        </p:nvCxnSpPr>
        <p:spPr>
          <a:xfrm>
            <a:off x="6521450" y="4286250"/>
            <a:ext cx="503238" cy="158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FF06A62-D622-405A-A567-B1CA50901974}" type="slidenum">
              <a:rPr lang="pt-BR" smtClean="0"/>
              <a:pPr/>
              <a:t>30</a:t>
            </a:fld>
            <a:endParaRPr lang="pt-BR" smtClean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25488"/>
          </a:xfrm>
        </p:spPr>
        <p:txBody>
          <a:bodyPr/>
          <a:lstStyle/>
          <a:p>
            <a:pPr eaLnBrk="1" hangingPunct="1"/>
            <a:r>
              <a:rPr lang="pt-BR" smtClean="0"/>
              <a:t>Painéis de Sanduíche</a:t>
            </a:r>
          </a:p>
        </p:txBody>
      </p:sp>
      <p:sp>
        <p:nvSpPr>
          <p:cNvPr id="31748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857250"/>
            <a:ext cx="8863013" cy="200025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pt-BR" sz="2400" smtClean="0"/>
              <a:t>	Consistem em duas folhas de face rígidas e fortes que estão separadas umas da outra por meio de um material  ou estrutura de recheio (PU).</a:t>
            </a:r>
          </a:p>
          <a:p>
            <a:pPr algn="just" eaLnBrk="1" hangingPunct="1">
              <a:buFontTx/>
              <a:buNone/>
            </a:pPr>
            <a:endParaRPr lang="pt-BR" sz="2000" smtClean="0"/>
          </a:p>
          <a:p>
            <a:pPr algn="just" eaLnBrk="1" hangingPunct="1">
              <a:buFontTx/>
              <a:buNone/>
            </a:pPr>
            <a:r>
              <a:rPr lang="pt-BR" sz="2000" smtClean="0"/>
              <a:t>	Ex:telhados, paredes de prédio, pisos, asas e fuselagem de aeronaves</a:t>
            </a:r>
          </a:p>
        </p:txBody>
      </p:sp>
      <p:pic>
        <p:nvPicPr>
          <p:cNvPr id="31749" name="Picture 10" descr="http://www.crc4mse.org/IMAGES/MEL/PLANE/COMPOSITES/COMP9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85750" y="2857500"/>
            <a:ext cx="2786063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40000"/>
          </a:blip>
          <a:srcRect/>
          <a:stretch>
            <a:fillRect/>
          </a:stretch>
        </p:blipFill>
        <p:spPr bwMode="auto">
          <a:xfrm>
            <a:off x="3171825" y="2786063"/>
            <a:ext cx="5972175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1143000"/>
          </a:xfrm>
        </p:spPr>
        <p:txBody>
          <a:bodyPr/>
          <a:lstStyle/>
          <a:p>
            <a:r>
              <a:rPr lang="pt-BR" smtClean="0"/>
              <a:t>Compósitos</a:t>
            </a:r>
          </a:p>
        </p:txBody>
      </p:sp>
      <p:sp>
        <p:nvSpPr>
          <p:cNvPr id="32771" name="Espaço Reservado para Conteúdo 7"/>
          <p:cNvSpPr>
            <a:spLocks noGrp="1"/>
          </p:cNvSpPr>
          <p:nvPr>
            <p:ph idx="1"/>
          </p:nvPr>
        </p:nvSpPr>
        <p:spPr>
          <a:xfrm>
            <a:off x="214313" y="1285875"/>
            <a:ext cx="8786812" cy="4929188"/>
          </a:xfrm>
        </p:spPr>
        <p:txBody>
          <a:bodyPr/>
          <a:lstStyle/>
          <a:p>
            <a:r>
              <a:rPr lang="pt-BR" smtClean="0"/>
              <a:t>Componentes de um compósito exercem funções específicas:</a:t>
            </a:r>
          </a:p>
          <a:p>
            <a:pPr lvl="1"/>
            <a:r>
              <a:rPr lang="pt-BR" smtClean="0">
                <a:solidFill>
                  <a:srgbClr val="7030A0"/>
                </a:solidFill>
              </a:rPr>
              <a:t>Matriz:</a:t>
            </a:r>
            <a:r>
              <a:rPr lang="pt-BR" smtClean="0"/>
              <a:t> representa a superfície final &gt; resistência a agentes químicos, comportamento térmico e elétrico, aparência superficial e capacidade de transferência das tensões externas ao reforço.</a:t>
            </a:r>
          </a:p>
          <a:p>
            <a:pPr lvl="1"/>
            <a:r>
              <a:rPr lang="pt-BR" smtClean="0">
                <a:solidFill>
                  <a:srgbClr val="7030A0"/>
                </a:solidFill>
              </a:rPr>
              <a:t>Fase dispersa (reforço): </a:t>
            </a:r>
            <a:r>
              <a:rPr lang="pt-BR" smtClean="0"/>
              <a:t>rigidez/estabilidade dimensional, melhora a resistência ao impacto.</a:t>
            </a:r>
          </a:p>
        </p:txBody>
      </p:sp>
      <p:sp>
        <p:nvSpPr>
          <p:cNvPr id="32772" name="Espaço Reservado para Número de Slide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2F3A47E-27F7-4568-84F1-1EECA2F17D90}" type="slidenum">
              <a:rPr lang="pt-BR" smtClean="0"/>
              <a:pPr/>
              <a:t>31</a:t>
            </a:fld>
            <a:endParaRPr 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r>
              <a:rPr lang="pt-BR" smtClean="0"/>
              <a:t>Compósitos</a:t>
            </a:r>
          </a:p>
        </p:txBody>
      </p:sp>
      <p:sp>
        <p:nvSpPr>
          <p:cNvPr id="33795" name="Espaço Reservado para Conteúdo 3"/>
          <p:cNvSpPr>
            <a:spLocks noGrp="1"/>
          </p:cNvSpPr>
          <p:nvPr>
            <p:ph idx="1"/>
          </p:nvPr>
        </p:nvSpPr>
        <p:spPr>
          <a:xfrm>
            <a:off x="0" y="981075"/>
            <a:ext cx="9144000" cy="5761038"/>
          </a:xfrm>
        </p:spPr>
        <p:txBody>
          <a:bodyPr/>
          <a:lstStyle/>
          <a:p>
            <a:pPr algn="just"/>
            <a:r>
              <a:rPr lang="pt-BR" smtClean="0"/>
              <a:t>Carga e matriz não são compatíveis quimicamente;</a:t>
            </a:r>
          </a:p>
          <a:p>
            <a:pPr lvl="1"/>
            <a:r>
              <a:rPr lang="pt-BR" smtClean="0"/>
              <a:t>Matriz (Polímeros): hidrofóbicos e apolares</a:t>
            </a:r>
          </a:p>
          <a:p>
            <a:pPr lvl="1"/>
            <a:r>
              <a:rPr lang="pt-BR" smtClean="0"/>
              <a:t>Cargas: hidrofílicas e polares</a:t>
            </a:r>
          </a:p>
          <a:p>
            <a:endParaRPr lang="pt-BR" smtClean="0"/>
          </a:p>
          <a:p>
            <a:endParaRPr lang="pt-BR" smtClean="0"/>
          </a:p>
          <a:p>
            <a:endParaRPr lang="pt-BR" smtClean="0"/>
          </a:p>
          <a:p>
            <a:r>
              <a:rPr lang="pt-BR" sz="2800" smtClean="0">
                <a:solidFill>
                  <a:srgbClr val="7030A0"/>
                </a:solidFill>
              </a:rPr>
              <a:t>Agente de acoplamento </a:t>
            </a:r>
            <a:r>
              <a:rPr lang="pt-BR" sz="2800" smtClean="0"/>
              <a:t>(compatibilizante):promove a união química entre as fases ou altera a energia superficial da carga (melhor “molhamento”)</a:t>
            </a:r>
          </a:p>
          <a:p>
            <a:endParaRPr lang="pt-BR" smtClean="0"/>
          </a:p>
        </p:txBody>
      </p:sp>
      <p:sp>
        <p:nvSpPr>
          <p:cNvPr id="33796" name="Espaço Reservado para Número de Slide 2"/>
          <p:cNvSpPr>
            <a:spLocks noGrp="1"/>
          </p:cNvSpPr>
          <p:nvPr>
            <p:ph type="sldNum" sz="quarter" idx="12"/>
          </p:nvPr>
        </p:nvSpPr>
        <p:spPr>
          <a:xfrm>
            <a:off x="6500813" y="6143625"/>
            <a:ext cx="2133600" cy="476250"/>
          </a:xfrm>
          <a:noFill/>
        </p:spPr>
        <p:txBody>
          <a:bodyPr/>
          <a:lstStyle/>
          <a:p>
            <a:fld id="{83C4180A-ECA0-4584-80D7-2C25CEF5D0A4}" type="slidenum">
              <a:rPr lang="pt-BR" smtClean="0"/>
              <a:pPr/>
              <a:t>32</a:t>
            </a:fld>
            <a:endParaRPr lang="pt-BR" smtClean="0"/>
          </a:p>
        </p:txBody>
      </p:sp>
      <p:sp>
        <p:nvSpPr>
          <p:cNvPr id="5" name="Seta para baixo 4"/>
          <p:cNvSpPr/>
          <p:nvPr/>
        </p:nvSpPr>
        <p:spPr>
          <a:xfrm>
            <a:off x="2987675" y="3213100"/>
            <a:ext cx="3071813" cy="121443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Compósitos</a:t>
            </a:r>
          </a:p>
        </p:txBody>
      </p:sp>
      <p:sp>
        <p:nvSpPr>
          <p:cNvPr id="34819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B14E33-862A-40D8-9677-AF475E5F7D04}" type="slidenum">
              <a:rPr lang="pt-BR" smtClean="0"/>
              <a:pPr/>
              <a:t>33</a:t>
            </a:fld>
            <a:endParaRPr lang="pt-BR" smtClean="0"/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113" y="1484313"/>
            <a:ext cx="7494587" cy="451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5"/>
          <p:cNvSpPr/>
          <p:nvPr/>
        </p:nvSpPr>
        <p:spPr>
          <a:xfrm>
            <a:off x="3059113" y="2636838"/>
            <a:ext cx="2089150" cy="1512887"/>
          </a:xfrm>
          <a:prstGeom prst="ellipse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pt-BR" sz="3800" smtClean="0"/>
              <a:t>Propriedades dos compósitos polímeros com cargas</a:t>
            </a:r>
          </a:p>
        </p:txBody>
      </p:sp>
      <p:sp>
        <p:nvSpPr>
          <p:cNvPr id="35843" name="Espaço Reservado para Conteúdo 3"/>
          <p:cNvSpPr>
            <a:spLocks noGrp="1"/>
          </p:cNvSpPr>
          <p:nvPr>
            <p:ph idx="1"/>
          </p:nvPr>
        </p:nvSpPr>
        <p:spPr>
          <a:xfrm>
            <a:off x="0" y="1357313"/>
            <a:ext cx="9144000" cy="5286375"/>
          </a:xfrm>
        </p:spPr>
        <p:txBody>
          <a:bodyPr/>
          <a:lstStyle/>
          <a:p>
            <a:r>
              <a:rPr lang="pt-BR" smtClean="0"/>
              <a:t>Depende dos seguintes fatores:</a:t>
            </a:r>
            <a:endParaRPr lang="pt-BR" sz="1800" smtClean="0"/>
          </a:p>
          <a:p>
            <a:pPr lvl="1"/>
            <a:r>
              <a:rPr lang="pt-BR" smtClean="0">
                <a:solidFill>
                  <a:srgbClr val="FF0000"/>
                </a:solidFill>
              </a:rPr>
              <a:t>Propriedades dos componentes individuais e composição </a:t>
            </a:r>
            <a:r>
              <a:rPr lang="pt-BR" smtClean="0">
                <a:solidFill>
                  <a:srgbClr val="0070C0"/>
                </a:solidFill>
              </a:rPr>
              <a:t>(P=P</a:t>
            </a:r>
            <a:r>
              <a:rPr lang="pt-BR" baseline="-25000" smtClean="0">
                <a:solidFill>
                  <a:srgbClr val="0070C0"/>
                </a:solidFill>
              </a:rPr>
              <a:t>a</a:t>
            </a:r>
            <a:r>
              <a:rPr lang="pt-BR" smtClean="0">
                <a:solidFill>
                  <a:srgbClr val="0070C0"/>
                </a:solidFill>
              </a:rPr>
              <a:t>*V</a:t>
            </a:r>
            <a:r>
              <a:rPr lang="pt-BR" baseline="-25000" smtClean="0">
                <a:solidFill>
                  <a:srgbClr val="0070C0"/>
                </a:solidFill>
              </a:rPr>
              <a:t>a</a:t>
            </a:r>
            <a:r>
              <a:rPr lang="pt-BR" smtClean="0">
                <a:solidFill>
                  <a:srgbClr val="0070C0"/>
                </a:solidFill>
              </a:rPr>
              <a:t>+P</a:t>
            </a:r>
            <a:r>
              <a:rPr lang="pt-BR" baseline="-25000" smtClean="0">
                <a:solidFill>
                  <a:srgbClr val="0070C0"/>
                </a:solidFill>
              </a:rPr>
              <a:t>b</a:t>
            </a:r>
            <a:r>
              <a:rPr lang="pt-BR" smtClean="0">
                <a:solidFill>
                  <a:srgbClr val="0070C0"/>
                </a:solidFill>
              </a:rPr>
              <a:t>*V</a:t>
            </a:r>
            <a:r>
              <a:rPr lang="pt-BR" baseline="-25000" smtClean="0">
                <a:solidFill>
                  <a:srgbClr val="0070C0"/>
                </a:solidFill>
              </a:rPr>
              <a:t>b</a:t>
            </a:r>
            <a:r>
              <a:rPr lang="pt-BR" smtClean="0">
                <a:solidFill>
                  <a:srgbClr val="0070C0"/>
                </a:solidFill>
              </a:rPr>
              <a:t>)</a:t>
            </a:r>
            <a:r>
              <a:rPr lang="pt-BR" smtClean="0">
                <a:solidFill>
                  <a:srgbClr val="FF0000"/>
                </a:solidFill>
              </a:rPr>
              <a:t>;</a:t>
            </a:r>
          </a:p>
          <a:p>
            <a:pPr lvl="1"/>
            <a:r>
              <a:rPr lang="pt-BR" smtClean="0">
                <a:solidFill>
                  <a:srgbClr val="FF0000"/>
                </a:solidFill>
              </a:rPr>
              <a:t>Grau de interação entre as fases </a:t>
            </a:r>
            <a:r>
              <a:rPr lang="pt-BR" smtClean="0">
                <a:solidFill>
                  <a:srgbClr val="0070C0"/>
                </a:solidFill>
              </a:rPr>
              <a:t>(agente acoplamento);</a:t>
            </a:r>
          </a:p>
          <a:p>
            <a:pPr lvl="1"/>
            <a:r>
              <a:rPr lang="pt-BR" smtClean="0">
                <a:solidFill>
                  <a:srgbClr val="FF0000"/>
                </a:solidFill>
              </a:rPr>
              <a:t>Dimensão, razão de aspecto </a:t>
            </a:r>
            <a:r>
              <a:rPr lang="pt-BR" smtClean="0">
                <a:solidFill>
                  <a:srgbClr val="0070C0"/>
                </a:solidFill>
              </a:rPr>
              <a:t>(l/d) </a:t>
            </a:r>
            <a:r>
              <a:rPr lang="pt-BR" smtClean="0">
                <a:solidFill>
                  <a:srgbClr val="FF0000"/>
                </a:solidFill>
              </a:rPr>
              <a:t>e porosidade da carga;</a:t>
            </a:r>
          </a:p>
          <a:p>
            <a:pPr lvl="1"/>
            <a:r>
              <a:rPr lang="pt-BR" smtClean="0">
                <a:solidFill>
                  <a:srgbClr val="FF0000"/>
                </a:solidFill>
              </a:rPr>
              <a:t>Grau de mistura entre os componentes</a:t>
            </a:r>
            <a:r>
              <a:rPr lang="pt-BR" smtClean="0">
                <a:solidFill>
                  <a:srgbClr val="00B050"/>
                </a:solidFill>
              </a:rPr>
              <a:t>.</a:t>
            </a:r>
          </a:p>
        </p:txBody>
      </p:sp>
      <p:sp>
        <p:nvSpPr>
          <p:cNvPr id="35844" name="Espaço Reservado para Número de Slide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4EC78A2-47B3-4166-8E84-2B4960E8220E}" type="slidenum">
              <a:rPr lang="pt-BR" smtClean="0"/>
              <a:pPr/>
              <a:t>34</a:t>
            </a:fld>
            <a:endParaRPr 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37"/>
          </a:xfrm>
        </p:spPr>
        <p:txBody>
          <a:bodyPr/>
          <a:lstStyle/>
          <a:p>
            <a:r>
              <a:rPr lang="pt-BR" smtClean="0"/>
              <a:t>Propriedades dos compósitos</a:t>
            </a:r>
          </a:p>
        </p:txBody>
      </p:sp>
      <p:sp>
        <p:nvSpPr>
          <p:cNvPr id="36867" name="Espaço Reservado para Conteúdo 2"/>
          <p:cNvSpPr>
            <a:spLocks noGrp="1"/>
          </p:cNvSpPr>
          <p:nvPr>
            <p:ph idx="1"/>
          </p:nvPr>
        </p:nvSpPr>
        <p:spPr>
          <a:xfrm>
            <a:off x="96838" y="1428750"/>
            <a:ext cx="8929687" cy="4953000"/>
          </a:xfrm>
        </p:spPr>
        <p:txBody>
          <a:bodyPr/>
          <a:lstStyle/>
          <a:p>
            <a:pPr marL="457200" lvl="1" indent="0">
              <a:buFontTx/>
              <a:buNone/>
            </a:pPr>
            <a:r>
              <a:rPr lang="pt-BR" smtClean="0">
                <a:solidFill>
                  <a:srgbClr val="00B050"/>
                </a:solidFill>
              </a:rPr>
              <a:t>Nível de adesão entre o polímero e a carga;</a:t>
            </a:r>
          </a:p>
          <a:p>
            <a:pPr lvl="2"/>
            <a:r>
              <a:rPr lang="pt-BR" smtClean="0">
                <a:solidFill>
                  <a:srgbClr val="00B050"/>
                </a:solidFill>
              </a:rPr>
              <a:t>Grau de adesão é avaliado analisando se uma propriedade do compósito for superior a do polímero puro;</a:t>
            </a:r>
          </a:p>
          <a:p>
            <a:pPr lvl="2"/>
            <a:r>
              <a:rPr lang="pt-BR" smtClean="0">
                <a:solidFill>
                  <a:srgbClr val="00B050"/>
                </a:solidFill>
              </a:rPr>
              <a:t>Transferência de tensões ocorre através da região de contato entre polímero e a carga (interface);</a:t>
            </a:r>
          </a:p>
          <a:p>
            <a:pPr lvl="2"/>
            <a:r>
              <a:rPr lang="pt-BR" smtClean="0">
                <a:solidFill>
                  <a:srgbClr val="00B050"/>
                </a:solidFill>
              </a:rPr>
              <a:t>Adesão imperfeita gera vazios na região interfacial, provocando a fragilização do material</a:t>
            </a:r>
          </a:p>
          <a:p>
            <a:pPr lvl="2"/>
            <a:endParaRPr lang="pt-BR" smtClean="0">
              <a:solidFill>
                <a:srgbClr val="00B050"/>
              </a:solidFill>
            </a:endParaRPr>
          </a:p>
        </p:txBody>
      </p:sp>
      <p:sp>
        <p:nvSpPr>
          <p:cNvPr id="36868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13BDB5-7483-4CD5-8A6A-863D683F872C}" type="slidenum">
              <a:rPr lang="pt-BR" smtClean="0"/>
              <a:pPr/>
              <a:t>35</a:t>
            </a:fld>
            <a:endParaRPr lang="pt-BR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pt-BR" smtClean="0"/>
              <a:t>Classificação dos mecanismos de adesão</a:t>
            </a:r>
          </a:p>
        </p:txBody>
      </p:sp>
      <p:sp>
        <p:nvSpPr>
          <p:cNvPr id="37891" name="Espaço Reservado para Conteúdo 2"/>
          <p:cNvSpPr>
            <a:spLocks noGrp="1"/>
          </p:cNvSpPr>
          <p:nvPr>
            <p:ph idx="1"/>
          </p:nvPr>
        </p:nvSpPr>
        <p:spPr>
          <a:xfrm>
            <a:off x="214313" y="1500188"/>
            <a:ext cx="8786812" cy="5143500"/>
          </a:xfrm>
        </p:spPr>
        <p:txBody>
          <a:bodyPr/>
          <a:lstStyle/>
          <a:p>
            <a:r>
              <a:rPr lang="pt-BR" b="1" smtClean="0">
                <a:solidFill>
                  <a:srgbClr val="00B0F0"/>
                </a:solidFill>
              </a:rPr>
              <a:t>Adsorção e molhamento</a:t>
            </a:r>
            <a:r>
              <a:rPr lang="pt-BR" smtClean="0">
                <a:solidFill>
                  <a:srgbClr val="00B0F0"/>
                </a:solidFill>
              </a:rPr>
              <a:t>: </a:t>
            </a:r>
            <a:r>
              <a:rPr lang="pt-BR" smtClean="0"/>
              <a:t>polímero encobre toda a carga. Altera a Tg e a cristalização do polímero</a:t>
            </a:r>
          </a:p>
          <a:p>
            <a:r>
              <a:rPr lang="pt-BR" b="1" smtClean="0"/>
              <a:t>Interdifusão</a:t>
            </a:r>
            <a:r>
              <a:rPr lang="pt-BR" smtClean="0"/>
              <a:t>: forte interação entre duas superfícies pela difusão de moléculas de fase para outra. Ocorre quando carga é tratada com polímero antes de ser dispersa na matriz. É comum com fibras.</a:t>
            </a:r>
          </a:p>
          <a:p>
            <a:r>
              <a:rPr lang="pt-BR" b="1" smtClean="0"/>
              <a:t>Atração eletrostática</a:t>
            </a:r>
            <a:r>
              <a:rPr lang="pt-BR" smtClean="0"/>
              <a:t>: quando duas superfícies possuem carga opostas</a:t>
            </a:r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F3DC1C9-005D-4772-97B5-B68F045B87DB}" type="slidenum">
              <a:rPr lang="pt-BR" smtClean="0"/>
              <a:pPr/>
              <a:t>36</a:t>
            </a:fld>
            <a:endParaRPr 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pt-BR" smtClean="0"/>
              <a:t>Classificação dos mecanismos de adesão</a:t>
            </a:r>
          </a:p>
        </p:txBody>
      </p:sp>
      <p:sp>
        <p:nvSpPr>
          <p:cNvPr id="38915" name="Espaço Reservado para Conteúdo 2"/>
          <p:cNvSpPr>
            <a:spLocks noGrp="1"/>
          </p:cNvSpPr>
          <p:nvPr>
            <p:ph idx="1"/>
          </p:nvPr>
        </p:nvSpPr>
        <p:spPr>
          <a:xfrm>
            <a:off x="0" y="2071688"/>
            <a:ext cx="9144000" cy="3071812"/>
          </a:xfrm>
        </p:spPr>
        <p:txBody>
          <a:bodyPr/>
          <a:lstStyle/>
          <a:p>
            <a:r>
              <a:rPr lang="pt-BR" b="1" smtClean="0">
                <a:solidFill>
                  <a:srgbClr val="00B0F0"/>
                </a:solidFill>
              </a:rPr>
              <a:t>Ligação química</a:t>
            </a:r>
            <a:r>
              <a:rPr lang="pt-BR" smtClean="0">
                <a:solidFill>
                  <a:srgbClr val="00B0F0"/>
                </a:solidFill>
              </a:rPr>
              <a:t>: </a:t>
            </a:r>
            <a:r>
              <a:rPr lang="pt-BR" smtClean="0"/>
              <a:t>É a forma mais eficiente de adesão em compósitos. Pelo uso de agente de acoplamento na superfície da carga.</a:t>
            </a:r>
          </a:p>
          <a:p>
            <a:r>
              <a:rPr lang="pt-BR" b="1" smtClean="0"/>
              <a:t>Adesão mecânica</a:t>
            </a:r>
            <a:r>
              <a:rPr lang="pt-BR" smtClean="0"/>
              <a:t>: devido ao preenchimento pelo polímero dos entalhes da carga.</a:t>
            </a:r>
          </a:p>
        </p:txBody>
      </p:sp>
      <p:sp>
        <p:nvSpPr>
          <p:cNvPr id="38916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070774-D881-4B59-9D70-78540BA02A2D}" type="slidenum">
              <a:rPr lang="pt-BR" smtClean="0"/>
              <a:pPr/>
              <a:t>37</a:t>
            </a:fld>
            <a:endParaRPr 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63"/>
          </a:xfrm>
        </p:spPr>
        <p:txBody>
          <a:bodyPr/>
          <a:lstStyle/>
          <a:p>
            <a:r>
              <a:rPr lang="pt-BR" sz="3600" smtClean="0"/>
              <a:t>Razão de aspecto, porosidade da carga e grau de mistura</a:t>
            </a:r>
          </a:p>
        </p:txBody>
      </p:sp>
      <p:sp>
        <p:nvSpPr>
          <p:cNvPr id="39939" name="Espaço Reservado para Conteúdo 2"/>
          <p:cNvSpPr>
            <a:spLocks noGrp="1"/>
          </p:cNvSpPr>
          <p:nvPr>
            <p:ph idx="1"/>
          </p:nvPr>
        </p:nvSpPr>
        <p:spPr>
          <a:xfrm>
            <a:off x="142875" y="1143000"/>
            <a:ext cx="8858250" cy="5643563"/>
          </a:xfrm>
        </p:spPr>
        <p:txBody>
          <a:bodyPr/>
          <a:lstStyle/>
          <a:p>
            <a:pPr marL="342900" lvl="2" indent="-342900"/>
            <a:r>
              <a:rPr lang="pt-BR" sz="2800" smtClean="0">
                <a:solidFill>
                  <a:srgbClr val="00B0F0"/>
                </a:solidFill>
              </a:rPr>
              <a:t>Razão de aspecto</a:t>
            </a:r>
            <a:r>
              <a:rPr lang="pt-BR" sz="2800" smtClean="0"/>
              <a:t>: relação L/D. Quando a razão de aspecto é alta a transferência de tensões é mais eficiente. </a:t>
            </a:r>
            <a:r>
              <a:rPr lang="pt-BR" smtClean="0">
                <a:solidFill>
                  <a:srgbClr val="0070C0"/>
                </a:solidFill>
              </a:rPr>
              <a:t>Transferência de tensões ocorre na Interface (região de contato polímero e carga)</a:t>
            </a:r>
            <a:endParaRPr lang="pt-BR" sz="2800" smtClean="0">
              <a:solidFill>
                <a:srgbClr val="0070C0"/>
              </a:solidFill>
            </a:endParaRPr>
          </a:p>
          <a:p>
            <a:r>
              <a:rPr lang="pt-BR" sz="2800" smtClean="0"/>
              <a:t>No caso de fibras descontínuas, existe o </a:t>
            </a:r>
            <a:r>
              <a:rPr lang="pt-BR" sz="2800" smtClean="0">
                <a:solidFill>
                  <a:srgbClr val="00B0F0"/>
                </a:solidFill>
              </a:rPr>
              <a:t>comprimento crítico </a:t>
            </a:r>
            <a:r>
              <a:rPr lang="pt-BR" sz="2800" smtClean="0"/>
              <a:t>(Lc). As extremidades das fibras são pontos de concentração de tensões. Suportam menos tensão do que no meio da fibra, a ruptura da ligação com a matriz acontece nestes pontos.</a:t>
            </a:r>
          </a:p>
          <a:p>
            <a:r>
              <a:rPr lang="pt-BR" sz="2800" smtClean="0">
                <a:solidFill>
                  <a:srgbClr val="00B0F0"/>
                </a:solidFill>
              </a:rPr>
              <a:t>Tamanho das partículas </a:t>
            </a:r>
            <a:r>
              <a:rPr lang="pt-BR" sz="2800" smtClean="0"/>
              <a:t>define a área de contato com a matriz. A resistência mecânica  aumenta com a diminuição do tamanho da partícula.</a:t>
            </a:r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7C3CEB2-9EC5-42E3-A5B8-DA5A206F7740}" type="slidenum">
              <a:rPr lang="pt-BR" smtClean="0"/>
              <a:pPr/>
              <a:t>38</a:t>
            </a:fld>
            <a:endParaRPr 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1"/>
          <p:cNvSpPr>
            <a:spLocks noGrp="1"/>
          </p:cNvSpPr>
          <p:nvPr>
            <p:ph type="title"/>
          </p:nvPr>
        </p:nvSpPr>
        <p:spPr>
          <a:xfrm>
            <a:off x="0" y="142875"/>
            <a:ext cx="9144000" cy="1143000"/>
          </a:xfrm>
        </p:spPr>
        <p:txBody>
          <a:bodyPr/>
          <a:lstStyle/>
          <a:p>
            <a:r>
              <a:rPr lang="pt-BR" smtClean="0"/>
              <a:t>Fibras sintéticas e naturais</a:t>
            </a:r>
          </a:p>
        </p:txBody>
      </p:sp>
      <p:sp>
        <p:nvSpPr>
          <p:cNvPr id="40963" name="Espaço Reservado para Conteúdo 2"/>
          <p:cNvSpPr>
            <a:spLocks noGrp="1"/>
          </p:cNvSpPr>
          <p:nvPr>
            <p:ph idx="1"/>
          </p:nvPr>
        </p:nvSpPr>
        <p:spPr>
          <a:xfrm>
            <a:off x="0" y="1571625"/>
            <a:ext cx="9144000" cy="4525963"/>
          </a:xfrm>
        </p:spPr>
        <p:txBody>
          <a:bodyPr/>
          <a:lstStyle/>
          <a:p>
            <a:pPr algn="just"/>
            <a:r>
              <a:rPr lang="pt-BR" smtClean="0"/>
              <a:t>Fibra é um corpo flexível, macroscopicamente homogêneo com alta razão comprimento/espessura e com pequena seção transversal.</a:t>
            </a:r>
          </a:p>
          <a:p>
            <a:pPr algn="just"/>
            <a:r>
              <a:rPr lang="pt-BR" smtClean="0"/>
              <a:t>As fibras restringe a deformação da matriz, transferindo as tensões da matriz para as cargas por meio de tensões de cisalhamento na interface.</a:t>
            </a:r>
          </a:p>
        </p:txBody>
      </p:sp>
      <p:sp>
        <p:nvSpPr>
          <p:cNvPr id="4096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BD6346A-7662-4DDC-AC60-322A4E47CF21}" type="slidenum">
              <a:rPr lang="pt-BR" smtClean="0"/>
              <a:pPr/>
              <a:t>39</a:t>
            </a:fld>
            <a:endParaRPr 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D41CC3D-035B-4486-883E-A53D2708D62C}" type="slidenum">
              <a:rPr lang="pt-BR" smtClean="0"/>
              <a:pPr/>
              <a:t>4</a:t>
            </a:fld>
            <a:endParaRPr lang="pt-BR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6525" y="1357313"/>
            <a:ext cx="8677275" cy="4945062"/>
          </a:xfrm>
        </p:spPr>
        <p:txBody>
          <a:bodyPr/>
          <a:lstStyle/>
          <a:p>
            <a:pPr algn="just" eaLnBrk="1" hangingPunct="1"/>
            <a:r>
              <a:rPr lang="pt-BR" sz="2400" smtClean="0"/>
              <a:t>Exibe uma proporção significativa das propriedades de ambas as fases que o constituem (melhor combinação de propriedades);</a:t>
            </a:r>
          </a:p>
          <a:p>
            <a:pPr algn="just" eaLnBrk="1" hangingPunct="1"/>
            <a:r>
              <a:rPr lang="pt-BR" sz="2400" smtClean="0"/>
              <a:t>As propriedades dos compósitos são função: das propriedades das fases constituintes, das suas quantidades relativas e da geometria da fase dispersa;</a:t>
            </a:r>
          </a:p>
          <a:p>
            <a:pPr algn="just" eaLnBrk="1" hangingPunct="1"/>
            <a:r>
              <a:rPr lang="pt-BR" sz="2400" smtClean="0"/>
              <a:t>As fases constituintes devem ser quimicamente diferentes e separadas por uma interface distinta;</a:t>
            </a:r>
          </a:p>
          <a:p>
            <a:pPr algn="just" eaLnBrk="1" hangingPunct="1"/>
            <a:r>
              <a:rPr lang="pt-BR" sz="2400" smtClean="0"/>
              <a:t>A maioria dos compósitos foi criada para melhorar: a rigidez, a tenacidade e a resistência nas condições ambientais e em altas temperaturas.</a:t>
            </a:r>
          </a:p>
          <a:p>
            <a:pPr algn="just" eaLnBrk="1" hangingPunct="1"/>
            <a:endParaRPr lang="pt-BR" sz="2400" smtClean="0"/>
          </a:p>
          <a:p>
            <a:pPr algn="just" eaLnBrk="1" hangingPunct="1"/>
            <a:endParaRPr lang="pt-BR" sz="2400" smtClean="0"/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95288" y="1889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31763"/>
            <a:ext cx="8229600" cy="868362"/>
          </a:xfrm>
        </p:spPr>
        <p:txBody>
          <a:bodyPr/>
          <a:lstStyle/>
          <a:p>
            <a:pPr eaLnBrk="1" hangingPunct="1"/>
            <a:r>
              <a:rPr lang="pt-BR" smtClean="0"/>
              <a:t>Características dos Compósitos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ítulo 1"/>
          <p:cNvSpPr>
            <a:spLocks noGrp="1"/>
          </p:cNvSpPr>
          <p:nvPr>
            <p:ph type="title"/>
          </p:nvPr>
        </p:nvSpPr>
        <p:spPr>
          <a:xfrm>
            <a:off x="519113" y="44450"/>
            <a:ext cx="8229600" cy="1143000"/>
          </a:xfrm>
        </p:spPr>
        <p:txBody>
          <a:bodyPr/>
          <a:lstStyle/>
          <a:p>
            <a:r>
              <a:rPr lang="pt-BR" smtClean="0"/>
              <a:t>Fibras sintéticas e naturais</a:t>
            </a:r>
          </a:p>
        </p:txBody>
      </p:sp>
      <p:sp>
        <p:nvSpPr>
          <p:cNvPr id="41987" name="Espaço Reservado para Conteúdo 2"/>
          <p:cNvSpPr>
            <a:spLocks noGrp="1"/>
          </p:cNvSpPr>
          <p:nvPr>
            <p:ph idx="1"/>
          </p:nvPr>
        </p:nvSpPr>
        <p:spPr>
          <a:xfrm>
            <a:off x="107950" y="1600200"/>
            <a:ext cx="8928100" cy="4852988"/>
          </a:xfrm>
        </p:spPr>
        <p:txBody>
          <a:bodyPr/>
          <a:lstStyle/>
          <a:p>
            <a:r>
              <a:rPr lang="pt-BR" smtClean="0"/>
              <a:t>Previsão de propriedades mecânicas para compósitos:</a:t>
            </a:r>
          </a:p>
          <a:p>
            <a:pPr lvl="1" algn="just"/>
            <a:r>
              <a:rPr lang="pt-BR" sz="3000" smtClean="0"/>
              <a:t>fibras longas e inteiramente alinhadas &gt; possível</a:t>
            </a:r>
          </a:p>
          <a:p>
            <a:pPr lvl="1"/>
            <a:r>
              <a:rPr lang="pt-BR" sz="3000" smtClean="0"/>
              <a:t>Com fibras curtas &gt; muito difícil &gt; distribuição aleatória e variação no tamanho.</a:t>
            </a:r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4EE798A-5697-4BEA-9939-0D6B9BB66AA6}" type="slidenum">
              <a:rPr lang="pt-BR" smtClean="0"/>
              <a:pPr/>
              <a:t>40</a:t>
            </a:fld>
            <a:endParaRPr 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/>
          <a:lstStyle/>
          <a:p>
            <a:r>
              <a:rPr lang="pt-BR" smtClean="0"/>
              <a:t>Fibras sintéticas e naturais</a:t>
            </a:r>
          </a:p>
        </p:txBody>
      </p:sp>
      <p:sp>
        <p:nvSpPr>
          <p:cNvPr id="38915" name="Espaço Reservado para Conteúdo 2"/>
          <p:cNvSpPr>
            <a:spLocks noGrp="1"/>
          </p:cNvSpPr>
          <p:nvPr>
            <p:ph idx="1"/>
          </p:nvPr>
        </p:nvSpPr>
        <p:spPr>
          <a:xfrm>
            <a:off x="107950" y="1412875"/>
            <a:ext cx="8856663" cy="4824413"/>
          </a:xfrm>
        </p:spPr>
        <p:txBody>
          <a:bodyPr/>
          <a:lstStyle/>
          <a:p>
            <a:pPr>
              <a:defRPr/>
            </a:pPr>
            <a:r>
              <a:rPr lang="pt-BR" dirty="0" smtClean="0"/>
              <a:t>As propriedades de um polímero com cargas fibrosas dependem dos seguintes fatores:</a:t>
            </a:r>
          </a:p>
          <a:p>
            <a:pPr marL="0" indent="0">
              <a:buFontTx/>
              <a:buNone/>
              <a:defRPr/>
            </a:pPr>
            <a:endParaRPr lang="pt-BR" dirty="0" smtClean="0"/>
          </a:p>
          <a:p>
            <a:pPr lvl="1">
              <a:defRPr/>
            </a:pPr>
            <a:r>
              <a:rPr lang="pt-BR" sz="3200" dirty="0" smtClean="0">
                <a:solidFill>
                  <a:srgbClr val="FF0000"/>
                </a:solidFill>
              </a:rPr>
              <a:t>Razão de aspecto da fibra;</a:t>
            </a:r>
          </a:p>
          <a:p>
            <a:pPr lvl="1" algn="just">
              <a:defRPr/>
            </a:pPr>
            <a:r>
              <a:rPr lang="pt-BR" sz="3200" dirty="0" smtClean="0">
                <a:solidFill>
                  <a:srgbClr val="FF0000"/>
                </a:solidFill>
              </a:rPr>
              <a:t>Fração volumétrica presente;</a:t>
            </a:r>
          </a:p>
          <a:p>
            <a:pPr lvl="1">
              <a:defRPr/>
            </a:pPr>
            <a:r>
              <a:rPr lang="pt-BR" sz="3200" dirty="0" smtClean="0">
                <a:solidFill>
                  <a:srgbClr val="FF0000"/>
                </a:solidFill>
              </a:rPr>
              <a:t>Orientação;</a:t>
            </a:r>
          </a:p>
          <a:p>
            <a:pPr lvl="1">
              <a:defRPr/>
            </a:pPr>
            <a:r>
              <a:rPr lang="pt-BR" sz="3200" dirty="0" smtClean="0">
                <a:solidFill>
                  <a:srgbClr val="FF0000"/>
                </a:solidFill>
              </a:rPr>
              <a:t>Resistência da interface</a:t>
            </a:r>
            <a:r>
              <a:rPr lang="pt-BR" sz="3200" dirty="0"/>
              <a:t> </a:t>
            </a:r>
            <a:r>
              <a:rPr lang="pt-BR" sz="3200" dirty="0" smtClean="0"/>
              <a:t>(adesão com a matriz)</a:t>
            </a:r>
          </a:p>
        </p:txBody>
      </p:sp>
      <p:sp>
        <p:nvSpPr>
          <p:cNvPr id="4301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55A9954-1491-4922-A2F3-4F53B7D0951C}" type="slidenum">
              <a:rPr lang="pt-BR" smtClean="0"/>
              <a:pPr/>
              <a:t>41</a:t>
            </a:fld>
            <a:endParaRPr 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Fibras de vidro</a:t>
            </a:r>
          </a:p>
        </p:txBody>
      </p:sp>
      <p:sp>
        <p:nvSpPr>
          <p:cNvPr id="4403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São as mais usadas em escala industrial;</a:t>
            </a:r>
          </a:p>
          <a:p>
            <a:r>
              <a:rPr lang="pt-BR" smtClean="0"/>
              <a:t>Possui diferentes dimensões;</a:t>
            </a:r>
          </a:p>
          <a:p>
            <a:r>
              <a:rPr lang="pt-BR" smtClean="0"/>
              <a:t>Mais usado com termofixos</a:t>
            </a:r>
          </a:p>
        </p:txBody>
      </p:sp>
      <p:sp>
        <p:nvSpPr>
          <p:cNvPr id="44036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05C5AC6-D4C4-42DA-BE90-08464363E183}" type="slidenum">
              <a:rPr lang="pt-BR" smtClean="0"/>
              <a:pPr/>
              <a:t>42</a:t>
            </a:fld>
            <a:endParaRPr 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Fibras naturais</a:t>
            </a:r>
          </a:p>
        </p:txBody>
      </p:sp>
      <p:sp>
        <p:nvSpPr>
          <p:cNvPr id="4505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Origem vegetal;</a:t>
            </a:r>
          </a:p>
          <a:p>
            <a:r>
              <a:rPr lang="pt-BR" smtClean="0"/>
              <a:t>Ex.: sisal, curauá e buruti (folha); celulose, cânhamo, banana e juta (caule) e algodão e coco (semente/fruto).</a:t>
            </a:r>
          </a:p>
          <a:p>
            <a:endParaRPr lang="pt-BR" smtClean="0"/>
          </a:p>
        </p:txBody>
      </p:sp>
      <p:sp>
        <p:nvSpPr>
          <p:cNvPr id="45060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D0A4673-B5E6-4E34-9CF8-0E7D540988AB}" type="slidenum">
              <a:rPr lang="pt-BR" smtClean="0"/>
              <a:pPr/>
              <a:t>43</a:t>
            </a:fld>
            <a:endParaRPr 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Comparação FV e FN</a:t>
            </a:r>
          </a:p>
        </p:txBody>
      </p:sp>
      <p:sp>
        <p:nvSpPr>
          <p:cNvPr id="46083" name="Espaço Reservado para Conteúdo 2"/>
          <p:cNvSpPr>
            <a:spLocks noGrp="1"/>
          </p:cNvSpPr>
          <p:nvPr>
            <p:ph idx="1"/>
          </p:nvPr>
        </p:nvSpPr>
        <p:spPr>
          <a:xfrm>
            <a:off x="142875" y="1500188"/>
            <a:ext cx="8715375" cy="4625975"/>
          </a:xfrm>
        </p:spPr>
        <p:txBody>
          <a:bodyPr/>
          <a:lstStyle/>
          <a:p>
            <a:r>
              <a:rPr lang="pt-BR" smtClean="0"/>
              <a:t>Temperatura de decomposição: FV 400ºC e  FN 200 a 220ºC;</a:t>
            </a:r>
          </a:p>
          <a:p>
            <a:r>
              <a:rPr lang="pt-BR" smtClean="0"/>
              <a:t>Densidade: FV 2 gcm</a:t>
            </a:r>
            <a:r>
              <a:rPr lang="pt-BR" baseline="30000" smtClean="0"/>
              <a:t>-3</a:t>
            </a:r>
            <a:r>
              <a:rPr lang="pt-BR" smtClean="0"/>
              <a:t> e FN 1,2 a 1,5 gcm</a:t>
            </a:r>
            <a:r>
              <a:rPr lang="pt-BR" baseline="30000" smtClean="0"/>
              <a:t>-3</a:t>
            </a:r>
          </a:p>
          <a:p>
            <a:r>
              <a:rPr lang="pt-BR" smtClean="0"/>
              <a:t>FN diversas formas morfológicas e menos abrasivas aos equipamentos de processamento</a:t>
            </a:r>
          </a:p>
          <a:p>
            <a:r>
              <a:rPr lang="pt-BR" smtClean="0"/>
              <a:t>FN menor impacto natural</a:t>
            </a:r>
          </a:p>
          <a:p>
            <a:r>
              <a:rPr lang="pt-BR" smtClean="0"/>
              <a:t>FN entram em combustão facilmente.</a:t>
            </a:r>
          </a:p>
          <a:p>
            <a:pPr>
              <a:buFontTx/>
              <a:buNone/>
            </a:pPr>
            <a:endParaRPr lang="pt-BR" baseline="30000" smtClean="0"/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B6ECC52-490B-42F4-AA6B-EC843AE5D1D2}" type="slidenum">
              <a:rPr lang="pt-BR" smtClean="0"/>
              <a:pPr/>
              <a:t>44</a:t>
            </a:fld>
            <a:endParaRPr 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8E5D053-99BC-4F29-B4FD-CF26EF7362DC}" type="slidenum">
              <a:rPr lang="pt-BR" smtClean="0"/>
              <a:pPr/>
              <a:t>45</a:t>
            </a:fld>
            <a:endParaRPr lang="pt-BR" smtClean="0"/>
          </a:p>
        </p:txBody>
      </p:sp>
      <p:sp>
        <p:nvSpPr>
          <p:cNvPr id="47107" name="Rectangle 2"/>
          <p:cNvSpPr>
            <a:spLocks noChangeArrowheads="1"/>
          </p:cNvSpPr>
          <p:nvPr/>
        </p:nvSpPr>
        <p:spPr bwMode="auto">
          <a:xfrm>
            <a:off x="1743075" y="20097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47108" name="Picture 3" descr="Pie Charts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381000" y="1219200"/>
            <a:ext cx="845820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609600" y="381000"/>
            <a:ext cx="807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>
                <a:latin typeface="Times New Roman" pitchFamily="18" charset="0"/>
                <a:cs typeface="Times New Roman" pitchFamily="18" charset="0"/>
              </a:rPr>
              <a:t>Percentual de cada material utilizado nos Boeing 747 e 777</a:t>
            </a:r>
            <a:r>
              <a:rPr lang="pt-PT" sz="2100">
                <a:latin typeface="Times New Roman" pitchFamily="18" charset="0"/>
              </a:rPr>
              <a:t> </a:t>
            </a:r>
            <a:endParaRPr lang="pt-PT" sz="4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Número de Slide 1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96707FF-88BF-4C98-A0F2-65BC82170B41}" type="slidenum">
              <a:rPr lang="pt-BR" smtClean="0"/>
              <a:pPr/>
              <a:t>46</a:t>
            </a:fld>
            <a:endParaRPr lang="pt-BR" smtClean="0"/>
          </a:p>
        </p:txBody>
      </p:sp>
      <p:pic>
        <p:nvPicPr>
          <p:cNvPr id="48131" name="Picture 2" descr="Imagem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975" y="1571625"/>
            <a:ext cx="9155113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6DC1AC1-C392-4185-A172-F56820CEEC07}" type="slidenum">
              <a:rPr lang="pt-BR" smtClean="0"/>
              <a:pPr/>
              <a:t>47</a:t>
            </a:fld>
            <a:endParaRPr lang="pt-BR" smtClean="0"/>
          </a:p>
        </p:txBody>
      </p:sp>
      <p:graphicFrame>
        <p:nvGraphicFramePr>
          <p:cNvPr id="49155" name="Object 2"/>
          <p:cNvGraphicFramePr>
            <a:graphicFrameLocks noChangeAspect="1"/>
          </p:cNvGraphicFramePr>
          <p:nvPr/>
        </p:nvGraphicFramePr>
        <p:xfrm>
          <a:off x="1600200" y="990600"/>
          <a:ext cx="5486400" cy="3652838"/>
        </p:xfrm>
        <a:graphic>
          <a:graphicData uri="http://schemas.openxmlformats.org/presentationml/2006/ole">
            <p:oleObj spid="_x0000_s49155" name="Photo Editor Photo" r:id="rId3" imgW="4761905" imgH="3172268" progId="MSPhotoEd.3">
              <p:embed/>
            </p:oleObj>
          </a:graphicData>
        </a:graphic>
      </p:graphicFrame>
      <p:sp>
        <p:nvSpPr>
          <p:cNvPr id="49156" name="Rectangle 3"/>
          <p:cNvSpPr>
            <a:spLocks noChangeArrowheads="1"/>
          </p:cNvSpPr>
          <p:nvPr/>
        </p:nvSpPr>
        <p:spPr bwMode="auto">
          <a:xfrm>
            <a:off x="285750" y="4724400"/>
            <a:ext cx="885825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GB" sz="2400">
                <a:latin typeface="Times New Roman" pitchFamily="18" charset="0"/>
                <a:cs typeface="Times New Roman" pitchFamily="18" charset="0"/>
              </a:rPr>
              <a:t>Os materiais utilizados na construção da estrutura desta aeronave são de grafite/epóxi. As fibras de carbono são usadas na construção das asas, e a camada externa é um </a:t>
            </a:r>
            <a:r>
              <a:rPr lang="en-GB" sz="2400" i="1">
                <a:latin typeface="Times New Roman" pitchFamily="18" charset="0"/>
                <a:cs typeface="Times New Roman" pitchFamily="18" charset="0"/>
              </a:rPr>
              <a:t>sandwich</a:t>
            </a:r>
            <a:r>
              <a:rPr lang="en-GB" sz="2400">
                <a:latin typeface="Times New Roman" pitchFamily="18" charset="0"/>
                <a:cs typeface="Times New Roman" pitchFamily="18" charset="0"/>
              </a:rPr>
              <a:t> de grafite/epóxi e Aramida </a:t>
            </a:r>
            <a:r>
              <a:rPr lang="en-GB" sz="2400" i="1">
                <a:latin typeface="Times New Roman" pitchFamily="18" charset="0"/>
                <a:cs typeface="Times New Roman" pitchFamily="18" charset="0"/>
              </a:rPr>
              <a:t>honeycomb</a:t>
            </a:r>
            <a:r>
              <a:rPr lang="en-GB" sz="240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49157" name="Line 4"/>
          <p:cNvSpPr>
            <a:spLocks noChangeShapeType="1"/>
          </p:cNvSpPr>
          <p:nvPr/>
        </p:nvSpPr>
        <p:spPr bwMode="auto">
          <a:xfrm>
            <a:off x="3429000" y="2286000"/>
            <a:ext cx="228600" cy="6096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58" name="Text Box 5"/>
          <p:cNvSpPr txBox="1">
            <a:spLocks noChangeArrowheads="1"/>
          </p:cNvSpPr>
          <p:nvPr/>
        </p:nvSpPr>
        <p:spPr bwMode="auto">
          <a:xfrm>
            <a:off x="1905000" y="1828800"/>
            <a:ext cx="235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  <a:latin typeface="Times New Roman" pitchFamily="18" charset="0"/>
              </a:rPr>
              <a:t>Grafite/epóxi e aramida</a:t>
            </a:r>
          </a:p>
        </p:txBody>
      </p:sp>
      <p:sp>
        <p:nvSpPr>
          <p:cNvPr id="49159" name="Line 6"/>
          <p:cNvSpPr>
            <a:spLocks noChangeShapeType="1"/>
          </p:cNvSpPr>
          <p:nvPr/>
        </p:nvSpPr>
        <p:spPr bwMode="auto">
          <a:xfrm>
            <a:off x="3657600" y="2209800"/>
            <a:ext cx="1143000" cy="76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60" name="Line 7"/>
          <p:cNvSpPr>
            <a:spLocks noChangeShapeType="1"/>
          </p:cNvSpPr>
          <p:nvPr/>
        </p:nvSpPr>
        <p:spPr bwMode="auto">
          <a:xfrm flipH="1" flipV="1">
            <a:off x="3657600" y="3352800"/>
            <a:ext cx="990600" cy="4572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61" name="Line 8"/>
          <p:cNvSpPr>
            <a:spLocks noChangeShapeType="1"/>
          </p:cNvSpPr>
          <p:nvPr/>
        </p:nvSpPr>
        <p:spPr bwMode="auto">
          <a:xfrm flipH="1" flipV="1">
            <a:off x="4419600" y="2971800"/>
            <a:ext cx="685800" cy="533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62" name="Line 9"/>
          <p:cNvSpPr>
            <a:spLocks noChangeShapeType="1"/>
          </p:cNvSpPr>
          <p:nvPr/>
        </p:nvSpPr>
        <p:spPr bwMode="auto">
          <a:xfrm flipV="1">
            <a:off x="5943600" y="1981200"/>
            <a:ext cx="76200" cy="990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49163" name="Text Box 10"/>
          <p:cNvSpPr txBox="1">
            <a:spLocks noChangeArrowheads="1"/>
          </p:cNvSpPr>
          <p:nvPr/>
        </p:nvSpPr>
        <p:spPr bwMode="auto">
          <a:xfrm>
            <a:off x="4953000" y="3352800"/>
            <a:ext cx="1822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FF00"/>
                </a:solidFill>
                <a:latin typeface="Times New Roman" pitchFamily="18" charset="0"/>
              </a:rPr>
              <a:t>Fibras de carbono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43B845E-812A-4F01-A927-E25507F6CF1C}" type="slidenum">
              <a:rPr lang="pt-BR" smtClean="0"/>
              <a:pPr/>
              <a:t>48</a:t>
            </a:fld>
            <a:endParaRPr lang="pt-BR" smtClean="0"/>
          </a:p>
        </p:txBody>
      </p:sp>
      <p:graphicFrame>
        <p:nvGraphicFramePr>
          <p:cNvPr id="50179" name="Object 2"/>
          <p:cNvGraphicFramePr>
            <a:graphicFrameLocks noChangeAspect="1"/>
          </p:cNvGraphicFramePr>
          <p:nvPr/>
        </p:nvGraphicFramePr>
        <p:xfrm>
          <a:off x="1143000" y="609600"/>
          <a:ext cx="6800850" cy="3351213"/>
        </p:xfrm>
        <a:graphic>
          <a:graphicData uri="http://schemas.openxmlformats.org/presentationml/2006/ole">
            <p:oleObj spid="_x0000_s50179" name="Photo Editor Photo" r:id="rId3" imgW="5219048" imgH="2572109" progId="MSPhotoEd.3">
              <p:embed/>
            </p:oleObj>
          </a:graphicData>
        </a:graphic>
      </p:graphicFrame>
      <p:sp>
        <p:nvSpPr>
          <p:cNvPr id="50180" name="Rectangle 3"/>
          <p:cNvSpPr>
            <a:spLocks noChangeArrowheads="1"/>
          </p:cNvSpPr>
          <p:nvPr/>
        </p:nvSpPr>
        <p:spPr bwMode="auto">
          <a:xfrm>
            <a:off x="142875" y="4267200"/>
            <a:ext cx="87868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GB" sz="2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estrutura externa de fita adesiva de grafite (0.010 in.) com ¼ in. A estrutura da parte central é Nomex </a:t>
            </a:r>
            <a:r>
              <a:rPr lang="en-GB" sz="20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honeycomb</a:t>
            </a:r>
            <a:r>
              <a:rPr lang="en-GB" sz="2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Os </a:t>
            </a:r>
            <a:r>
              <a:rPr lang="en-GB" sz="2000" i="1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spars</a:t>
            </a:r>
            <a:r>
              <a:rPr lang="en-GB" sz="2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foi construído a partir de fita adesiva de graphite e as partes centrais de Nomex, e  foram curadas em um auto-clave.</a:t>
            </a:r>
            <a:endParaRPr lang="pt-PT" sz="200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ECA3716-D46C-4216-8A1B-519CE0D94F4A}" type="slidenum">
              <a:rPr lang="pt-BR" smtClean="0"/>
              <a:pPr/>
              <a:t>49</a:t>
            </a:fld>
            <a:endParaRPr lang="pt-BR" smtClean="0"/>
          </a:p>
        </p:txBody>
      </p:sp>
      <p:graphicFrame>
        <p:nvGraphicFramePr>
          <p:cNvPr id="51203" name="Object 2"/>
          <p:cNvGraphicFramePr>
            <a:graphicFrameLocks noChangeAspect="1"/>
          </p:cNvGraphicFramePr>
          <p:nvPr/>
        </p:nvGraphicFramePr>
        <p:xfrm>
          <a:off x="1447800" y="914400"/>
          <a:ext cx="5715000" cy="3457575"/>
        </p:xfrm>
        <a:graphic>
          <a:graphicData uri="http://schemas.openxmlformats.org/presentationml/2006/ole">
            <p:oleObj spid="_x0000_s51203" name="Photo Editor Photo" r:id="rId3" imgW="4266667" imgH="2580952" progId="MSPhotoEd.3">
              <p:embed/>
            </p:oleObj>
          </a:graphicData>
        </a:graphic>
      </p:graphicFrame>
      <p:sp>
        <p:nvSpPr>
          <p:cNvPr id="51204" name="Rectangle 3"/>
          <p:cNvSpPr>
            <a:spLocks noChangeArrowheads="1"/>
          </p:cNvSpPr>
          <p:nvPr/>
        </p:nvSpPr>
        <p:spPr bwMode="auto">
          <a:xfrm>
            <a:off x="142875" y="4648200"/>
            <a:ext cx="87868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GB" sz="2400">
                <a:cs typeface="Times New Roman" pitchFamily="18" charset="0"/>
              </a:rPr>
              <a:t>A estrutura é a mesma da Voyager. As asas e a fuselagem são fita prepreg grafite com </a:t>
            </a:r>
            <a:r>
              <a:rPr lang="en-GB" sz="2400" i="1">
                <a:cs typeface="Times New Roman" pitchFamily="18" charset="0"/>
              </a:rPr>
              <a:t>honeycomb</a:t>
            </a:r>
            <a:r>
              <a:rPr lang="en-GB" sz="2400">
                <a:cs typeface="Times New Roman" pitchFamily="18" charset="0"/>
              </a:rPr>
              <a:t> na parte central. A fuselagem foi uma simples lâmina a partir de painés </a:t>
            </a:r>
            <a:r>
              <a:rPr lang="en-GB" sz="2400" i="1">
                <a:cs typeface="Times New Roman" pitchFamily="18" charset="0"/>
              </a:rPr>
              <a:t>honeycomb</a:t>
            </a:r>
            <a:r>
              <a:rPr lang="en-GB" sz="2400">
                <a:cs typeface="Times New Roman" pitchFamily="18" charset="0"/>
              </a:rPr>
              <a:t> e grafite</a:t>
            </a:r>
            <a:endParaRPr lang="pt-PT" sz="4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B546760-2FE9-4F1B-AB3F-54F85CBD36BD}" type="slidenum">
              <a:rPr lang="pt-BR" smtClean="0"/>
              <a:pPr/>
              <a:t>5</a:t>
            </a:fld>
            <a:endParaRPr lang="pt-BR" smtClean="0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229600" cy="954088"/>
          </a:xfrm>
        </p:spPr>
        <p:txBody>
          <a:bodyPr/>
          <a:lstStyle/>
          <a:p>
            <a:pPr eaLnBrk="1" hangingPunct="1"/>
            <a:r>
              <a:rPr lang="pt-BR" sz="4000" smtClean="0"/>
              <a:t>Classificação</a:t>
            </a: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63" y="828675"/>
            <a:ext cx="8677275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B0BADD3-2BE3-4666-A74E-FB1AD7E2F914}" type="slidenum">
              <a:rPr lang="pt-BR" smtClean="0"/>
              <a:pPr/>
              <a:t>50</a:t>
            </a:fld>
            <a:endParaRPr lang="pt-BR" smtClean="0"/>
          </a:p>
        </p:txBody>
      </p:sp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29000"/>
            <a:ext cx="3889375" cy="227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2228" name="Group 8"/>
          <p:cNvGrpSpPr>
            <a:grpSpLocks/>
          </p:cNvGrpSpPr>
          <p:nvPr/>
        </p:nvGrpSpPr>
        <p:grpSpPr bwMode="auto">
          <a:xfrm>
            <a:off x="3505200" y="0"/>
            <a:ext cx="5638800" cy="4343400"/>
            <a:chOff x="5934" y="4554"/>
            <a:chExt cx="5280" cy="4320"/>
          </a:xfrm>
        </p:grpSpPr>
        <p:pic>
          <p:nvPicPr>
            <p:cNvPr id="52232" name="Picture 9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14" y="4554"/>
              <a:ext cx="2700" cy="2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3" name="Text Box 10"/>
            <p:cNvSpPr txBox="1">
              <a:spLocks noChangeArrowheads="1"/>
            </p:cNvSpPr>
            <p:nvPr/>
          </p:nvSpPr>
          <p:spPr bwMode="auto">
            <a:xfrm>
              <a:off x="5934" y="7614"/>
              <a:ext cx="5280" cy="126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eaLnBrk="0" hangingPunct="0"/>
              <a:r>
                <a:rPr lang="pt-BR" sz="1900"/>
                <a:t>As rodas em compósitos são fabricadas a partir de uma matriz de resina, à qual são acrescentadas as fibras de vidro.(2007 –Alemanha)</a:t>
              </a:r>
            </a:p>
          </p:txBody>
        </p:sp>
        <p:sp>
          <p:nvSpPr>
            <p:cNvPr id="52234" name="Line 11"/>
            <p:cNvSpPr>
              <a:spLocks noChangeShapeType="1"/>
            </p:cNvSpPr>
            <p:nvPr/>
          </p:nvSpPr>
          <p:spPr bwMode="auto">
            <a:xfrm>
              <a:off x="9414" y="7074"/>
              <a:ext cx="0" cy="54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52229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04800"/>
            <a:ext cx="3470275" cy="211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4495800"/>
            <a:ext cx="39624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1" name="Text Box 14"/>
          <p:cNvSpPr txBox="1">
            <a:spLocks noChangeArrowheads="1"/>
          </p:cNvSpPr>
          <p:nvPr/>
        </p:nvSpPr>
        <p:spPr bwMode="auto">
          <a:xfrm>
            <a:off x="7315200" y="5867400"/>
            <a:ext cx="539750" cy="36671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B-2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11AAC82-140E-4FFD-B81F-D93917926496}" type="slidenum">
              <a:rPr lang="pt-BR" smtClean="0"/>
              <a:pPr/>
              <a:t>51</a:t>
            </a:fld>
            <a:endParaRPr lang="pt-BR" smtClean="0"/>
          </a:p>
        </p:txBody>
      </p:sp>
      <p:sp>
        <p:nvSpPr>
          <p:cNvPr id="53251" name="Rectangle 2"/>
          <p:cNvSpPr>
            <a:spLocks noChangeArrowheads="1"/>
          </p:cNvSpPr>
          <p:nvPr/>
        </p:nvSpPr>
        <p:spPr bwMode="auto">
          <a:xfrm>
            <a:off x="3371850" y="1943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53252" name="Picture 3" descr=" The tail of a Lufthansa airliner (Airbus A319) in flight, showing the horizontal and vertical stabilizer">
            <a:hlinkClick r:id=""/>
          </p:cNvPr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52400" y="2667000"/>
            <a:ext cx="23812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3" name="Rectangle 4"/>
          <p:cNvSpPr>
            <a:spLocks noChangeArrowheads="1"/>
          </p:cNvSpPr>
          <p:nvPr/>
        </p:nvSpPr>
        <p:spPr bwMode="auto">
          <a:xfrm>
            <a:off x="152400" y="5334000"/>
            <a:ext cx="27432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GB" sz="2000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AirbusA319 </a:t>
            </a:r>
            <a:r>
              <a:rPr lang="en-GB" sz="2000" b="1">
                <a:solidFill>
                  <a:srgbClr val="000000"/>
                </a:solidFill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estabilizadores vertical e horizontal</a:t>
            </a:r>
            <a:endParaRPr lang="pt-PT" sz="2000">
              <a:solidFill>
                <a:srgbClr val="000000"/>
              </a:solidFill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  <a:p>
            <a:pPr eaLnBrk="0" hangingPunct="0"/>
            <a:endParaRPr lang="pt-PT" sz="2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3254" name="Rectangle 5"/>
          <p:cNvSpPr>
            <a:spLocks noChangeArrowheads="1"/>
          </p:cNvSpPr>
          <p:nvPr/>
        </p:nvSpPr>
        <p:spPr bwMode="auto">
          <a:xfrm>
            <a:off x="395288" y="549275"/>
            <a:ext cx="842486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defTabSz="190500">
              <a:lnSpc>
                <a:spcPct val="120000"/>
              </a:lnSpc>
              <a:spcBef>
                <a:spcPct val="20000"/>
              </a:spcBef>
            </a:pPr>
            <a:r>
              <a:rPr lang="en-GB" sz="200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Estruturas de compósitos estão substituindo as ligas de alumínio nas estruturas, e as aeronaves mais modernas possuem compósitos nos estabilizadores vertical e horizontal, lemes, leme de inclinação lateral</a:t>
            </a:r>
            <a:endParaRPr lang="pt-BR" sz="200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3255" name="Rectangle 6"/>
          <p:cNvSpPr>
            <a:spLocks noChangeArrowheads="1"/>
          </p:cNvSpPr>
          <p:nvPr/>
        </p:nvSpPr>
        <p:spPr bwMode="auto">
          <a:xfrm>
            <a:off x="0" y="3246438"/>
            <a:ext cx="1206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400">
                <a:latin typeface="Times New Roman" pitchFamily="18" charset="0"/>
              </a:rPr>
              <a:t> </a:t>
            </a:r>
          </a:p>
        </p:txBody>
      </p:sp>
      <p:sp>
        <p:nvSpPr>
          <p:cNvPr id="53256" name="Rectangle 7"/>
          <p:cNvSpPr>
            <a:spLocks noChangeArrowheads="1"/>
          </p:cNvSpPr>
          <p:nvPr/>
        </p:nvSpPr>
        <p:spPr bwMode="auto">
          <a:xfrm>
            <a:off x="3352800" y="4495800"/>
            <a:ext cx="854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sz="2000" b="1">
                <a:latin typeface="Times New Roman" pitchFamily="18" charset="0"/>
              </a:rPr>
              <a:t>Leme </a:t>
            </a:r>
            <a:endParaRPr lang="pt-BR" sz="2000" b="1">
              <a:latin typeface="Times New Roman" pitchFamily="18" charset="0"/>
            </a:endParaRPr>
          </a:p>
        </p:txBody>
      </p:sp>
      <p:grpSp>
        <p:nvGrpSpPr>
          <p:cNvPr id="53257" name="Group 8"/>
          <p:cNvGrpSpPr>
            <a:grpSpLocks/>
          </p:cNvGrpSpPr>
          <p:nvPr/>
        </p:nvGrpSpPr>
        <p:grpSpPr bwMode="auto">
          <a:xfrm>
            <a:off x="2743200" y="2971800"/>
            <a:ext cx="2019300" cy="1439863"/>
            <a:chOff x="1728" y="1872"/>
            <a:chExt cx="1272" cy="907"/>
          </a:xfrm>
        </p:grpSpPr>
        <p:pic>
          <p:nvPicPr>
            <p:cNvPr id="53261" name="Picture 9" descr=" The tail of a KC135 Stratotanker, with the rudder marked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920" y="1872"/>
              <a:ext cx="1080" cy="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3262" name="Line 10"/>
            <p:cNvSpPr>
              <a:spLocks noChangeShapeType="1"/>
            </p:cNvSpPr>
            <p:nvPr/>
          </p:nvSpPr>
          <p:spPr bwMode="auto">
            <a:xfrm flipV="1">
              <a:off x="1728" y="2256"/>
              <a:ext cx="528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pt-BR"/>
            </a:p>
          </p:txBody>
        </p:sp>
      </p:grpSp>
      <p:pic>
        <p:nvPicPr>
          <p:cNvPr id="53258" name="Picture 11" descr="Aileron location on a Piper PA-28. The aileron in this picture is slightly drooped">
            <a:hlinkClick r:id="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2590800"/>
            <a:ext cx="28575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9" name="Line 12"/>
          <p:cNvSpPr>
            <a:spLocks noChangeShapeType="1"/>
          </p:cNvSpPr>
          <p:nvPr/>
        </p:nvSpPr>
        <p:spPr bwMode="auto">
          <a:xfrm flipH="1">
            <a:off x="6019800" y="3505200"/>
            <a:ext cx="381000" cy="8382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/>
          </a:ln>
        </p:spPr>
        <p:txBody>
          <a:bodyPr wrap="none"/>
          <a:lstStyle/>
          <a:p>
            <a:endParaRPr lang="pt-BR"/>
          </a:p>
        </p:txBody>
      </p:sp>
      <p:sp>
        <p:nvSpPr>
          <p:cNvPr id="53260" name="Rectangle 13"/>
          <p:cNvSpPr>
            <a:spLocks noChangeArrowheads="1"/>
          </p:cNvSpPr>
          <p:nvPr/>
        </p:nvSpPr>
        <p:spPr bwMode="auto">
          <a:xfrm>
            <a:off x="5562600" y="4495800"/>
            <a:ext cx="3036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PT" sz="2000" b="1">
                <a:latin typeface="Times New Roman" pitchFamily="18" charset="0"/>
              </a:rPr>
              <a:t>Leme de inclinação lateral</a:t>
            </a:r>
            <a:endParaRPr lang="pt-BR" sz="2000" b="1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B6E70C9-6603-45BC-BD9C-E1C979C02CBC}" type="slidenum">
              <a:rPr lang="pt-BR" smtClean="0"/>
              <a:pPr/>
              <a:t>52</a:t>
            </a:fld>
            <a:endParaRPr lang="pt-BR" smtClean="0"/>
          </a:p>
        </p:txBody>
      </p:sp>
      <p:sp>
        <p:nvSpPr>
          <p:cNvPr id="54275" name="Rectangle 2"/>
          <p:cNvSpPr>
            <a:spLocks noChangeArrowheads="1"/>
          </p:cNvSpPr>
          <p:nvPr/>
        </p:nvSpPr>
        <p:spPr bwMode="auto">
          <a:xfrm>
            <a:off x="2814638" y="22240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54276" name="Picture 3" descr="See postscipt about this image"/>
          <p:cNvPicPr>
            <a:picLocks noChangeAspect="1" noChangeArrowheads="1"/>
          </p:cNvPicPr>
          <p:nvPr/>
        </p:nvPicPr>
        <p:blipFill>
          <a:blip r:embed="rId3" r:link="rId4"/>
          <a:srcRect/>
          <a:stretch>
            <a:fillRect/>
          </a:stretch>
        </p:blipFill>
        <p:spPr bwMode="auto">
          <a:xfrm>
            <a:off x="152400" y="260350"/>
            <a:ext cx="4706938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3500438" y="22240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54278" name="Picture 5" descr="See postscipt about this image"/>
          <p:cNvPicPr>
            <a:picLocks noChangeAspect="1" noChangeArrowheads="1"/>
          </p:cNvPicPr>
          <p:nvPr/>
        </p:nvPicPr>
        <p:blipFill>
          <a:blip r:embed="rId5" r:link="rId6"/>
          <a:srcRect/>
          <a:stretch>
            <a:fillRect/>
          </a:stretch>
        </p:blipFill>
        <p:spPr bwMode="auto">
          <a:xfrm>
            <a:off x="4800600" y="0"/>
            <a:ext cx="2709863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9" name="Rectangle 6"/>
          <p:cNvSpPr>
            <a:spLocks noChangeArrowheads="1"/>
          </p:cNvSpPr>
          <p:nvPr/>
        </p:nvSpPr>
        <p:spPr bwMode="auto">
          <a:xfrm>
            <a:off x="0" y="0"/>
            <a:ext cx="39608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600">
                <a:latin typeface="Times New Roman" pitchFamily="18" charset="0"/>
                <a:cs typeface="Times New Roman" pitchFamily="18" charset="0"/>
              </a:rPr>
              <a:t> Eurofighter - materiais compósitos  fuselagem e asas </a:t>
            </a:r>
            <a:endParaRPr lang="pt-PT" sz="3200">
              <a:latin typeface="Times New Roman" pitchFamily="18" charset="0"/>
            </a:endParaRPr>
          </a:p>
        </p:txBody>
      </p:sp>
      <p:graphicFrame>
        <p:nvGraphicFramePr>
          <p:cNvPr id="54280" name="Object 7"/>
          <p:cNvGraphicFramePr>
            <a:graphicFrameLocks noChangeAspect="1"/>
          </p:cNvGraphicFramePr>
          <p:nvPr/>
        </p:nvGraphicFramePr>
        <p:xfrm>
          <a:off x="3635375" y="2997200"/>
          <a:ext cx="3635375" cy="3635375"/>
        </p:xfrm>
        <a:graphic>
          <a:graphicData uri="http://schemas.openxmlformats.org/presentationml/2006/ole">
            <p:oleObj spid="_x0000_s54280" r:id="rId7" imgW="3285714" imgH="3285714" progId="MSPhotoEd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2BFD2A6-2ED2-4527-A96F-FC45A6A83A10}" type="slidenum">
              <a:rPr lang="pt-BR" smtClean="0"/>
              <a:pPr/>
              <a:t>53</a:t>
            </a:fld>
            <a:endParaRPr lang="pt-BR" smtClean="0"/>
          </a:p>
        </p:txBody>
      </p:sp>
      <p:pic>
        <p:nvPicPr>
          <p:cNvPr id="55299" name="Picture 4" descr="AV8B-pg222-Garm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33375"/>
            <a:ext cx="3997325" cy="2695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5300" name="Picture 5" descr="Asa-pg788-Smith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5000625" y="0"/>
            <a:ext cx="3602038" cy="31575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649288" y="3606800"/>
            <a:ext cx="7446962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buFontTx/>
              <a:buChar char="•"/>
            </a:pPr>
            <a:r>
              <a:rPr lang="pt-PT" sz="2400" b="1"/>
              <a:t>Uso de compósitos num Harrier AV-8B II. Cerca de 26% do peso desta aeronave é em compósito, na sua grande maioria de carbono/epoxy.</a:t>
            </a:r>
          </a:p>
          <a:p>
            <a:pPr marL="342900" indent="-342900" eaLnBrk="0" hangingPunct="0">
              <a:lnSpc>
                <a:spcPct val="90000"/>
              </a:lnSpc>
              <a:buFontTx/>
              <a:buChar char="•"/>
            </a:pPr>
            <a:endParaRPr lang="pt-PT" sz="2400" b="1"/>
          </a:p>
          <a:p>
            <a:pPr marL="342900" indent="-342900" eaLnBrk="0" hangingPunct="0">
              <a:lnSpc>
                <a:spcPct val="90000"/>
              </a:lnSpc>
              <a:buFontTx/>
              <a:buChar char="•"/>
            </a:pPr>
            <a:r>
              <a:rPr lang="pt-PT" sz="2400" b="1"/>
              <a:t>Estabilizador horizontal do Harrier AV-8B II a entrar no autoclave para iniciar o processo de cura.</a:t>
            </a:r>
            <a:endParaRPr lang="en-US" sz="2400" b="1"/>
          </a:p>
        </p:txBody>
      </p:sp>
      <p:cxnSp>
        <p:nvCxnSpPr>
          <p:cNvPr id="7" name="Conector angulado 6"/>
          <p:cNvCxnSpPr/>
          <p:nvPr/>
        </p:nvCxnSpPr>
        <p:spPr>
          <a:xfrm rot="5400000" flipH="1" flipV="1">
            <a:off x="6607969" y="4107656"/>
            <a:ext cx="2714625" cy="500063"/>
          </a:xfrm>
          <a:prstGeom prst="bentConnector3">
            <a:avLst>
              <a:gd name="adj1" fmla="val 50000"/>
            </a:avLst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A7287E5-796A-430E-947E-2E4D0E1F38D8}" type="slidenum">
              <a:rPr lang="pt-BR" smtClean="0"/>
              <a:pPr/>
              <a:t>54</a:t>
            </a:fld>
            <a:endParaRPr lang="pt-BR" smtClean="0"/>
          </a:p>
        </p:txBody>
      </p:sp>
      <p:pic>
        <p:nvPicPr>
          <p:cNvPr id="56323" name="Picture 2" descr="http://hsc.csu.edu.au/engineering_studies/aero_eng/2579/comp1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042988" y="279400"/>
            <a:ext cx="7172325" cy="62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6C5C70E-28F2-4609-9218-533834DD0DAE}" type="slidenum">
              <a:rPr lang="pt-BR" smtClean="0"/>
              <a:pPr/>
              <a:t>55</a:t>
            </a:fld>
            <a:endParaRPr lang="pt-BR" smtClean="0"/>
          </a:p>
        </p:txBody>
      </p:sp>
      <p:grpSp>
        <p:nvGrpSpPr>
          <p:cNvPr id="57347" name="Group 2"/>
          <p:cNvGrpSpPr>
            <a:grpSpLocks/>
          </p:cNvGrpSpPr>
          <p:nvPr/>
        </p:nvGrpSpPr>
        <p:grpSpPr bwMode="auto">
          <a:xfrm>
            <a:off x="4214813" y="1643063"/>
            <a:ext cx="4929187" cy="3462337"/>
            <a:chOff x="432" y="-624"/>
            <a:chExt cx="4262" cy="2959"/>
          </a:xfrm>
        </p:grpSpPr>
        <p:pic>
          <p:nvPicPr>
            <p:cNvPr id="57349" name="Picture 3" descr="helicopter_0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-624"/>
              <a:ext cx="1073" cy="2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0" name="Picture 4" descr="helicopter_0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94" y="-624"/>
              <a:ext cx="1087" cy="2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1" name="Picture 5" descr="helicopter_0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4" y="-624"/>
              <a:ext cx="1066" cy="2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2" name="Picture 6" descr="helicopter_0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00" y="-624"/>
              <a:ext cx="1094" cy="2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7348" name="Rectangle 7"/>
          <p:cNvSpPr>
            <a:spLocks noChangeArrowheads="1"/>
          </p:cNvSpPr>
          <p:nvPr/>
        </p:nvSpPr>
        <p:spPr bwMode="auto">
          <a:xfrm>
            <a:off x="76200" y="242888"/>
            <a:ext cx="4067175" cy="64008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PT" sz="1600" b="1">
                <a:cs typeface="Arial" charset="0"/>
              </a:rPr>
              <a:t>1 Hélices</a:t>
            </a:r>
            <a:r>
              <a:rPr lang="pt-PT" sz="1600" b="1">
                <a:solidFill>
                  <a:srgbClr val="FF0000"/>
                </a:solidFill>
                <a:cs typeface="Arial" charset="0"/>
              </a:rPr>
              <a:t>: Prepregs/carbon/glass honeycombs. </a:t>
            </a:r>
            <a:br>
              <a:rPr lang="pt-PT" sz="1600" b="1">
                <a:solidFill>
                  <a:srgbClr val="FF0000"/>
                </a:solidFill>
                <a:cs typeface="Arial" charset="0"/>
              </a:rPr>
            </a:br>
            <a:r>
              <a:rPr lang="pt-PT" sz="1600" b="1">
                <a:cs typeface="Arial" charset="0"/>
              </a:rPr>
              <a:t>2 Rotor Hub</a:t>
            </a:r>
            <a:r>
              <a:rPr lang="pt-PT" sz="1600" b="1">
                <a:solidFill>
                  <a:srgbClr val="FF0000"/>
                </a:solidFill>
                <a:cs typeface="Arial" charset="0"/>
              </a:rPr>
              <a:t>: Carbon epoxy Prepregs  </a:t>
            </a:r>
            <a:br>
              <a:rPr lang="pt-PT" sz="1600" b="1">
                <a:solidFill>
                  <a:srgbClr val="FF0000"/>
                </a:solidFill>
                <a:cs typeface="Arial" charset="0"/>
              </a:rPr>
            </a:br>
            <a:r>
              <a:rPr lang="pt-PT" sz="1600" b="1">
                <a:cs typeface="Arial" charset="0"/>
              </a:rPr>
              <a:t>3 Glazing Bars</a:t>
            </a:r>
            <a:r>
              <a:rPr lang="pt-PT" sz="1600" b="1">
                <a:solidFill>
                  <a:srgbClr val="FF0000"/>
                </a:solidFill>
                <a:cs typeface="Arial" charset="0"/>
              </a:rPr>
              <a:t>: Epoxy carbon/glass Prepregs</a:t>
            </a:r>
            <a:endParaRPr lang="pt-PT" sz="1600" b="1">
              <a:cs typeface="Arial" charset="0"/>
            </a:endParaRPr>
          </a:p>
          <a:p>
            <a:r>
              <a:rPr lang="pt-PT" sz="1600" b="1">
                <a:cs typeface="Arial" charset="0"/>
              </a:rPr>
              <a:t>4 Assoalho</a:t>
            </a:r>
            <a:r>
              <a:rPr lang="pt-PT" sz="1600" b="1">
                <a:solidFill>
                  <a:srgbClr val="FF0000"/>
                </a:solidFill>
                <a:cs typeface="Arial" charset="0"/>
              </a:rPr>
              <a:t>: Fibrelam panels </a:t>
            </a:r>
            <a:br>
              <a:rPr lang="pt-PT" sz="1600" b="1">
                <a:solidFill>
                  <a:srgbClr val="FF0000"/>
                </a:solidFill>
                <a:cs typeface="Arial" charset="0"/>
              </a:rPr>
            </a:br>
            <a:r>
              <a:rPr lang="pt-PT" sz="1600" b="1">
                <a:cs typeface="Arial" charset="0"/>
              </a:rPr>
              <a:t>5 Poltronas</a:t>
            </a:r>
            <a:r>
              <a:rPr lang="pt-PT" sz="1600" b="1">
                <a:solidFill>
                  <a:srgbClr val="FF0000"/>
                </a:solidFill>
                <a:cs typeface="Arial" charset="0"/>
              </a:rPr>
              <a:t>: Glass Prepregs/fabricated panel material </a:t>
            </a:r>
            <a:br>
              <a:rPr lang="pt-PT" sz="1600" b="1">
                <a:solidFill>
                  <a:srgbClr val="FF0000"/>
                </a:solidFill>
                <a:cs typeface="Arial" charset="0"/>
              </a:rPr>
            </a:br>
            <a:r>
              <a:rPr lang="pt-PT" sz="1600" b="1">
                <a:cs typeface="Arial" charset="0"/>
              </a:rPr>
              <a:t>6 Engine/body Fairings and Access Panels:</a:t>
            </a:r>
            <a:r>
              <a:rPr lang="pt-PT" sz="1600" b="1">
                <a:solidFill>
                  <a:srgbClr val="FF0000"/>
                </a:solidFill>
                <a:cs typeface="Arial" charset="0"/>
              </a:rPr>
              <a:t> Epoxy/BMI glass/carbon/aramid Prepregs </a:t>
            </a:r>
            <a:br>
              <a:rPr lang="pt-PT" sz="1600" b="1">
                <a:solidFill>
                  <a:srgbClr val="FF0000"/>
                </a:solidFill>
                <a:cs typeface="Arial" charset="0"/>
              </a:rPr>
            </a:br>
            <a:r>
              <a:rPr lang="pt-PT" sz="1600" b="1">
                <a:cs typeface="Arial" charset="0"/>
              </a:rPr>
              <a:t>7 Fuselagem</a:t>
            </a:r>
            <a:r>
              <a:rPr lang="pt-PT" sz="1600" b="1">
                <a:solidFill>
                  <a:srgbClr val="FF0000"/>
                </a:solidFill>
                <a:cs typeface="Arial" charset="0"/>
              </a:rPr>
              <a:t>: Carbon and glass Prepregs. Honeycomb </a:t>
            </a:r>
            <a:br>
              <a:rPr lang="pt-PT" sz="1600" b="1">
                <a:solidFill>
                  <a:srgbClr val="FF0000"/>
                </a:solidFill>
                <a:cs typeface="Arial" charset="0"/>
              </a:rPr>
            </a:br>
            <a:r>
              <a:rPr lang="pt-PT" sz="1600" b="1">
                <a:cs typeface="Arial" charset="0"/>
              </a:rPr>
              <a:t>8 Porta</a:t>
            </a:r>
            <a:r>
              <a:rPr lang="pt-PT" sz="1600" b="1">
                <a:solidFill>
                  <a:srgbClr val="FF0000"/>
                </a:solidFill>
                <a:cs typeface="Arial" charset="0"/>
              </a:rPr>
              <a:t>: Epoxy carbon/glass Prepreg, honeycomb and Redux adhesive </a:t>
            </a:r>
            <a:br>
              <a:rPr lang="pt-PT" sz="1600" b="1">
                <a:solidFill>
                  <a:srgbClr val="FF0000"/>
                </a:solidFill>
                <a:cs typeface="Arial" charset="0"/>
              </a:rPr>
            </a:br>
            <a:r>
              <a:rPr lang="pt-PT" sz="1600" b="1">
                <a:cs typeface="Arial" charset="0"/>
              </a:rPr>
              <a:t>9 Boom and Tail Section</a:t>
            </a:r>
            <a:r>
              <a:rPr lang="pt-PT" sz="1600" b="1">
                <a:solidFill>
                  <a:srgbClr val="FF0000"/>
                </a:solidFill>
                <a:cs typeface="Arial" charset="0"/>
              </a:rPr>
              <a:t>: Epoxy carbon/glass Prepreg, honeycomb and Redux adhesive </a:t>
            </a:r>
            <a:br>
              <a:rPr lang="pt-PT" sz="1600" b="1">
                <a:solidFill>
                  <a:srgbClr val="FF0000"/>
                </a:solidFill>
                <a:cs typeface="Arial" charset="0"/>
              </a:rPr>
            </a:br>
            <a:r>
              <a:rPr lang="pt-PT" sz="1600" b="1">
                <a:cs typeface="Arial" charset="0"/>
              </a:rPr>
              <a:t>10 Estabilizadores horizontais</a:t>
            </a:r>
            <a:r>
              <a:rPr lang="pt-PT" sz="1600" b="1">
                <a:solidFill>
                  <a:srgbClr val="FF0000"/>
                </a:solidFill>
                <a:cs typeface="Arial" charset="0"/>
              </a:rPr>
              <a:t>: Epoxy glass/carbon/aramid Prepregs </a:t>
            </a:r>
            <a:br>
              <a:rPr lang="pt-PT" sz="1600" b="1">
                <a:solidFill>
                  <a:srgbClr val="FF0000"/>
                </a:solidFill>
                <a:cs typeface="Arial" charset="0"/>
              </a:rPr>
            </a:br>
            <a:r>
              <a:rPr lang="pt-PT" sz="1600" b="1">
                <a:cs typeface="Arial" charset="0"/>
              </a:rPr>
              <a:t>11 Painéis da fuselagem</a:t>
            </a:r>
            <a:r>
              <a:rPr lang="pt-PT" sz="1600" b="1">
                <a:solidFill>
                  <a:srgbClr val="FF0000"/>
                </a:solidFill>
                <a:cs typeface="Arial" charset="0"/>
              </a:rPr>
              <a:t>: Epoxy carbon/glass Prepreg, Nomex® honeycomb and Redux adhesives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364A644-0B03-4E22-8A3D-46EAA015A0C6}" type="slidenum">
              <a:rPr lang="pt-BR" smtClean="0"/>
              <a:pPr/>
              <a:t>56</a:t>
            </a:fld>
            <a:endParaRPr lang="pt-BR" smtClean="0"/>
          </a:p>
        </p:txBody>
      </p:sp>
      <p:sp>
        <p:nvSpPr>
          <p:cNvPr id="583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7388" y="357188"/>
            <a:ext cx="7772400" cy="56642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b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Compósitos na estrutura do avião</a:t>
            </a:r>
            <a:endParaRPr lang="en-GB" sz="2800" b="1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ctr" eaLnBrk="1" hangingPunct="1">
              <a:buFontTx/>
              <a:buNone/>
            </a:pPr>
            <a:endParaRPr lang="en-GB" sz="2800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 eaLnBrk="1" hangingPunct="1">
              <a:buFontTx/>
              <a:buNone/>
            </a:pPr>
            <a:r>
              <a:rPr lang="en-GB" sz="280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Vantagens:</a:t>
            </a:r>
          </a:p>
          <a:p>
            <a:pPr algn="just" eaLnBrk="1" hangingPunct="1"/>
            <a:r>
              <a:rPr lang="en-GB" sz="2800" smtClean="0"/>
              <a:t>Alta resistência e rigidez </a:t>
            </a:r>
            <a:endParaRPr lang="pt-BR" sz="2800" smtClean="0"/>
          </a:p>
          <a:p>
            <a:pPr algn="just" eaLnBrk="1" hangingPunct="1">
              <a:lnSpc>
                <a:spcPct val="110000"/>
              </a:lnSpc>
            </a:pPr>
            <a:r>
              <a:rPr lang="en-GB" sz="2800" smtClean="0"/>
              <a:t>propriedades direcionais </a:t>
            </a:r>
            <a:r>
              <a:rPr lang="en-GB" sz="2800" i="1" smtClean="0"/>
              <a:t>tailored</a:t>
            </a:r>
            <a:r>
              <a:rPr lang="en-GB" sz="2800" smtClean="0"/>
              <a:t> </a:t>
            </a:r>
            <a:endParaRPr lang="pt-BR" sz="2800" smtClean="0"/>
          </a:p>
          <a:p>
            <a:pPr algn="just" eaLnBrk="1" hangingPunct="1"/>
            <a:r>
              <a:rPr lang="en-GB" sz="2800" smtClean="0"/>
              <a:t>Não corroe em ambientas salinos </a:t>
            </a:r>
            <a:endParaRPr lang="pt-BR" sz="2800" smtClean="0"/>
          </a:p>
          <a:p>
            <a:pPr algn="just" eaLnBrk="1" hangingPunct="1"/>
            <a:r>
              <a:rPr lang="en-GB" sz="2800" smtClean="0"/>
              <a:t>Excelente resistência a fadiga </a:t>
            </a:r>
            <a:endParaRPr lang="pt-BR" sz="2800" smtClean="0"/>
          </a:p>
          <a:p>
            <a:pPr algn="just" eaLnBrk="1" hangingPunct="1"/>
            <a:r>
              <a:rPr lang="en-GB" sz="2800" smtClean="0"/>
              <a:t>Estabilidade dimensional</a:t>
            </a:r>
            <a:endParaRPr lang="pt-BR" sz="2800" smtClean="0"/>
          </a:p>
          <a:p>
            <a:pPr algn="just" eaLnBrk="1" hangingPunct="1"/>
            <a:r>
              <a:rPr lang="en-GB" sz="2800" smtClean="0">
                <a:cs typeface="Times New Roman" pitchFamily="18" charset="0"/>
              </a:rPr>
              <a:t>Número reduzido de partes requerida (comparado aos componentes metálicos).</a:t>
            </a:r>
            <a:r>
              <a:rPr lang="pt-BR" sz="280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117200E-A6D2-4B4B-B78D-5D55692450CA}" type="slidenum">
              <a:rPr lang="pt-BR" smtClean="0"/>
              <a:pPr/>
              <a:t>57</a:t>
            </a:fld>
            <a:endParaRPr lang="pt-BR" smtClean="0"/>
          </a:p>
        </p:txBody>
      </p:sp>
      <p:pic>
        <p:nvPicPr>
          <p:cNvPr id="59395" name="Picture 4" descr="Barco-Shackelford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3133725" y="1125538"/>
            <a:ext cx="5651500" cy="4413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9396" name="Text Box 5"/>
          <p:cNvSpPr txBox="1">
            <a:spLocks noChangeArrowheads="1"/>
          </p:cNvSpPr>
          <p:nvPr/>
        </p:nvSpPr>
        <p:spPr bwMode="auto">
          <a:xfrm>
            <a:off x="107950" y="1125538"/>
            <a:ext cx="2749550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PT" sz="2000" b="1"/>
              <a:t>O </a:t>
            </a:r>
            <a:r>
              <a:rPr lang="pt-PT" sz="2000" b="1">
                <a:solidFill>
                  <a:srgbClr val="FF0000"/>
                </a:solidFill>
              </a:rPr>
              <a:t>casco do navio </a:t>
            </a:r>
            <a:r>
              <a:rPr lang="pt-PT" sz="2000" b="1"/>
              <a:t>é feito em </a:t>
            </a:r>
            <a:r>
              <a:rPr lang="pt-PT" sz="2000" b="1">
                <a:solidFill>
                  <a:srgbClr val="00B050"/>
                </a:solidFill>
              </a:rPr>
              <a:t>estrutura sandwich com faces em Kevlar/epoxy e núcleo em espuma de PVC</a:t>
            </a:r>
            <a:r>
              <a:rPr lang="pt-PT" sz="2000" b="1"/>
              <a:t>, obtendo-se com esta construção uma maior resistência ao impacto com menor peso. As velas são também reforçadas com fibras</a:t>
            </a:r>
            <a:endParaRPr 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3FC9CA-0501-4284-BC40-73127B9EFEAB}" type="slidenum">
              <a:rPr lang="pt-BR" smtClean="0"/>
              <a:pPr/>
              <a:t>58</a:t>
            </a:fld>
            <a:endParaRPr lang="pt-BR" smtClean="0"/>
          </a:p>
        </p:txBody>
      </p:sp>
      <p:pic>
        <p:nvPicPr>
          <p:cNvPr id="60419" name="Picture 2" descr="trail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819400"/>
            <a:ext cx="4572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 descr="sp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2819400"/>
            <a:ext cx="3303588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Line 4"/>
          <p:cNvSpPr>
            <a:spLocks noChangeShapeType="1"/>
          </p:cNvSpPr>
          <p:nvPr/>
        </p:nvSpPr>
        <p:spPr bwMode="auto">
          <a:xfrm flipV="1">
            <a:off x="4419600" y="4724400"/>
            <a:ext cx="2286000" cy="12954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60422" name="Line 5"/>
          <p:cNvSpPr>
            <a:spLocks noChangeShapeType="1"/>
          </p:cNvSpPr>
          <p:nvPr/>
        </p:nvSpPr>
        <p:spPr bwMode="auto">
          <a:xfrm flipV="1">
            <a:off x="1295400" y="4724400"/>
            <a:ext cx="1143000" cy="1752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pt-BR"/>
          </a:p>
        </p:txBody>
      </p:sp>
      <p:pic>
        <p:nvPicPr>
          <p:cNvPr id="60423" name="Picture 6" descr="fu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0" y="990600"/>
            <a:ext cx="6248400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91B6943-D505-458D-8ABC-5D55A9E77AA1}" type="slidenum">
              <a:rPr lang="pt-BR" smtClean="0"/>
              <a:pPr/>
              <a:t>59</a:t>
            </a:fld>
            <a:endParaRPr lang="pt-BR" smtClean="0"/>
          </a:p>
        </p:txBody>
      </p:sp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5791200"/>
            <a:ext cx="83058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457200" y="2779713"/>
            <a:ext cx="7986713" cy="954087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pt-BR">
                <a:solidFill>
                  <a:srgbClr val="FF0000"/>
                </a:solidFill>
                <a:latin typeface="Times New Roman" pitchFamily="18" charset="0"/>
              </a:rPr>
              <a:t>O efeito </a:t>
            </a:r>
            <a:r>
              <a:rPr lang="pt-BR" i="1">
                <a:solidFill>
                  <a:srgbClr val="FF0000"/>
                </a:solidFill>
                <a:latin typeface="Times New Roman" pitchFamily="18" charset="0"/>
              </a:rPr>
              <a:t>pull-out</a:t>
            </a:r>
            <a:r>
              <a:rPr lang="pt-BR">
                <a:solidFill>
                  <a:srgbClr val="FF0000"/>
                </a:solidFill>
                <a:latin typeface="Times New Roman" pitchFamily="18" charset="0"/>
              </a:rPr>
              <a:t> das fibras significa que a tensão de cisalhamento ao longo da interface fibra/matriz não é elevada o suficiente para causar falha na fibra após fratura matriz </a:t>
            </a:r>
          </a:p>
        </p:txBody>
      </p:sp>
      <p:sp>
        <p:nvSpPr>
          <p:cNvPr id="61445" name="Rectangle 8"/>
          <p:cNvSpPr>
            <a:spLocks noChangeArrowheads="1"/>
          </p:cNvSpPr>
          <p:nvPr/>
        </p:nvSpPr>
        <p:spPr bwMode="auto">
          <a:xfrm>
            <a:off x="2438400" y="22955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grpSp>
        <p:nvGrpSpPr>
          <p:cNvPr id="61446" name="Group 13"/>
          <p:cNvGrpSpPr>
            <a:grpSpLocks/>
          </p:cNvGrpSpPr>
          <p:nvPr/>
        </p:nvGrpSpPr>
        <p:grpSpPr bwMode="auto">
          <a:xfrm>
            <a:off x="304800" y="0"/>
            <a:ext cx="3609975" cy="2614613"/>
            <a:chOff x="192" y="0"/>
            <a:chExt cx="2274" cy="1647"/>
          </a:xfrm>
        </p:grpSpPr>
        <p:pic>
          <p:nvPicPr>
            <p:cNvPr id="61452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" y="0"/>
              <a:ext cx="2274" cy="1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53" name="Text Box 9"/>
            <p:cNvSpPr txBox="1">
              <a:spLocks noChangeArrowheads="1"/>
            </p:cNvSpPr>
            <p:nvPr/>
          </p:nvSpPr>
          <p:spPr bwMode="auto">
            <a:xfrm>
              <a:off x="1924" y="144"/>
              <a:ext cx="428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/>
                <a:t>PA 6</a:t>
              </a:r>
            </a:p>
          </p:txBody>
        </p:sp>
      </p:grpSp>
      <p:grpSp>
        <p:nvGrpSpPr>
          <p:cNvPr id="61447" name="Group 14"/>
          <p:cNvGrpSpPr>
            <a:grpSpLocks/>
          </p:cNvGrpSpPr>
          <p:nvPr/>
        </p:nvGrpSpPr>
        <p:grpSpPr bwMode="auto">
          <a:xfrm>
            <a:off x="4419600" y="0"/>
            <a:ext cx="3505200" cy="2709863"/>
            <a:chOff x="2784" y="0"/>
            <a:chExt cx="2208" cy="1707"/>
          </a:xfrm>
        </p:grpSpPr>
        <p:pic>
          <p:nvPicPr>
            <p:cNvPr id="61450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784" y="0"/>
              <a:ext cx="2208" cy="1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51" name="Text Box 11"/>
            <p:cNvSpPr txBox="1">
              <a:spLocks noChangeArrowheads="1"/>
            </p:cNvSpPr>
            <p:nvPr/>
          </p:nvSpPr>
          <p:spPr bwMode="auto">
            <a:xfrm>
              <a:off x="2832" y="144"/>
              <a:ext cx="548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/>
                <a:t>PA 6,6</a:t>
              </a:r>
            </a:p>
          </p:txBody>
        </p:sp>
      </p:grpSp>
      <p:sp>
        <p:nvSpPr>
          <p:cNvPr id="61448" name="Rectangle 12"/>
          <p:cNvSpPr>
            <a:spLocks noChangeArrowheads="1"/>
          </p:cNvSpPr>
          <p:nvPr/>
        </p:nvSpPr>
        <p:spPr bwMode="auto">
          <a:xfrm>
            <a:off x="381000" y="5638800"/>
            <a:ext cx="83058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pic>
        <p:nvPicPr>
          <p:cNvPr id="61449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4114800"/>
            <a:ext cx="5105400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8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sp>
        <p:nvSpPr>
          <p:cNvPr id="7171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E5B3947-0407-4C9F-BD41-CAF4D51CA3D3}" type="slidenum">
              <a:rPr lang="pt-BR" smtClean="0"/>
              <a:pPr/>
              <a:t>6</a:t>
            </a:fld>
            <a:endParaRPr lang="pt-BR" smtClean="0"/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301750"/>
            <a:ext cx="7848600" cy="496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640C3A-70AD-4C43-ABF7-0041278A7752}" type="slidenum">
              <a:rPr lang="pt-BR" smtClean="0"/>
              <a:pPr/>
              <a:t>60</a:t>
            </a:fld>
            <a:endParaRPr lang="pt-BR" smtClean="0"/>
          </a:p>
        </p:txBody>
      </p:sp>
      <p:pic>
        <p:nvPicPr>
          <p:cNvPr id="624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0"/>
            <a:ext cx="3910013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0"/>
            <a:ext cx="3830638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284538"/>
            <a:ext cx="791051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1F6E04-C36B-4F74-9704-6303E0D9D60A}" type="slidenum">
              <a:rPr lang="pt-BR" smtClean="0"/>
              <a:pPr/>
              <a:t>61</a:t>
            </a:fld>
            <a:endParaRPr lang="pt-BR" smtClean="0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Propriedades</a:t>
            </a:r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557338"/>
            <a:ext cx="7920038" cy="471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4AF7CFE-456A-49B8-8B38-27155E071287}" type="slidenum">
              <a:rPr lang="pt-BR" smtClean="0"/>
              <a:pPr/>
              <a:t>62</a:t>
            </a:fld>
            <a:endParaRPr lang="pt-BR" smtClean="0"/>
          </a:p>
        </p:txBody>
      </p:sp>
      <p:sp>
        <p:nvSpPr>
          <p:cNvPr id="645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Propriedades</a:t>
            </a:r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1988" y="1844675"/>
            <a:ext cx="7720012" cy="392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606E251-8B18-4696-AC4D-5B2DAEEACEE4}" type="slidenum">
              <a:rPr lang="pt-BR" smtClean="0"/>
              <a:pPr/>
              <a:t>63</a:t>
            </a:fld>
            <a:endParaRPr lang="pt-BR" smtClean="0"/>
          </a:p>
        </p:txBody>
      </p:sp>
      <p:pic>
        <p:nvPicPr>
          <p:cNvPr id="6553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2143125"/>
            <a:ext cx="885031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0" name="Rectangle 6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t-BR" sz="4400">
                <a:solidFill>
                  <a:schemeClr val="tx2"/>
                </a:solidFill>
              </a:rPr>
              <a:t>Propriedades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93A1E14-AC98-4FB5-A7DE-90E68457CBFF}" type="slidenum">
              <a:rPr lang="pt-BR" smtClean="0"/>
              <a:pPr/>
              <a:t>64</a:t>
            </a:fld>
            <a:endParaRPr lang="pt-BR" smtClean="0"/>
          </a:p>
        </p:txBody>
      </p:sp>
      <p:sp>
        <p:nvSpPr>
          <p:cNvPr id="66563" name="Rectangle 3"/>
          <p:cNvSpPr>
            <a:spLocks noChangeArrowheads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noFill/>
        </p:spPr>
        <p:txBody>
          <a:bodyPr/>
          <a:lstStyle/>
          <a:p>
            <a:pPr eaLnBrk="1" hangingPunct="1"/>
            <a:r>
              <a:rPr lang="pt-BR" smtClean="0"/>
              <a:t>Propriedades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381000" y="5181600"/>
            <a:ext cx="8153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>
                <a:cs typeface="Tahoma" pitchFamily="34" charset="0"/>
              </a:rPr>
              <a:t>Esses compósitos apresentam em geral altas razões módulo/peso e resistência/peso superiores à de materiais cerâmicos, poliméricos e metálicos </a:t>
            </a:r>
            <a:endParaRPr lang="pt-BR" sz="3600"/>
          </a:p>
        </p:txBody>
      </p:sp>
      <p:sp>
        <p:nvSpPr>
          <p:cNvPr id="66565" name="Rectangle 6"/>
          <p:cNvSpPr>
            <a:spLocks noChangeArrowheads="1"/>
          </p:cNvSpPr>
          <p:nvPr/>
        </p:nvSpPr>
        <p:spPr bwMode="auto">
          <a:xfrm>
            <a:off x="2962275" y="2085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6656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2600" y="990600"/>
            <a:ext cx="4805363" cy="402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0ADDE0D-52E7-4696-A7F5-39DA8190A146}" type="slidenum">
              <a:rPr lang="pt-BR" smtClean="0"/>
              <a:pPr/>
              <a:t>65</a:t>
            </a:fld>
            <a:endParaRPr lang="pt-BR" smtClean="0"/>
          </a:p>
        </p:txBody>
      </p:sp>
      <p:sp>
        <p:nvSpPr>
          <p:cNvPr id="67587" name="Rectangle 2"/>
          <p:cNvSpPr>
            <a:spLocks noChangeArrowheads="1"/>
          </p:cNvSpPr>
          <p:nvPr/>
        </p:nvSpPr>
        <p:spPr bwMode="auto">
          <a:xfrm>
            <a:off x="1719263" y="2057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pt-BR"/>
          </a:p>
        </p:txBody>
      </p:sp>
      <p:pic>
        <p:nvPicPr>
          <p:cNvPr id="67588" name="Picture 3" descr="Table of competing materials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228600" y="1781175"/>
            <a:ext cx="8686800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Rectangle 4"/>
          <p:cNvSpPr>
            <a:spLocks noChangeArrowheads="1"/>
          </p:cNvSpPr>
          <p:nvPr/>
        </p:nvSpPr>
        <p:spPr bwMode="auto">
          <a:xfrm>
            <a:off x="642938" y="1000125"/>
            <a:ext cx="75438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3200">
                <a:latin typeface="Times New Roman" pitchFamily="18" charset="0"/>
                <a:cs typeface="Times New Roman" pitchFamily="18" charset="0"/>
              </a:rPr>
              <a:t>Materiais usados na estrutura dos aviões</a:t>
            </a:r>
            <a:endParaRPr lang="pt-PT" sz="54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ítulo 1"/>
          <p:cNvSpPr>
            <a:spLocks noGrp="1"/>
          </p:cNvSpPr>
          <p:nvPr>
            <p:ph type="title"/>
          </p:nvPr>
        </p:nvSpPr>
        <p:spPr>
          <a:xfrm>
            <a:off x="428625" y="0"/>
            <a:ext cx="8229600" cy="928688"/>
          </a:xfrm>
        </p:spPr>
        <p:txBody>
          <a:bodyPr/>
          <a:lstStyle/>
          <a:p>
            <a:r>
              <a:rPr lang="pt-BR" smtClean="0"/>
              <a:t>Nanocompósitos</a:t>
            </a:r>
          </a:p>
        </p:txBody>
      </p:sp>
      <p:sp>
        <p:nvSpPr>
          <p:cNvPr id="68611" name="Espaço Reservado para Número de Slide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BFDBB0-2C8C-4408-AB61-F516B2966F24}" type="slidenum">
              <a:rPr lang="pt-BR" smtClean="0"/>
              <a:pPr/>
              <a:t>66</a:t>
            </a:fld>
            <a:endParaRPr lang="pt-BR" smtClean="0"/>
          </a:p>
        </p:txBody>
      </p:sp>
      <p:sp>
        <p:nvSpPr>
          <p:cNvPr id="68612" name="CaixaDeTexto 3"/>
          <p:cNvSpPr txBox="1">
            <a:spLocks noChangeArrowheads="1"/>
          </p:cNvSpPr>
          <p:nvPr/>
        </p:nvSpPr>
        <p:spPr bwMode="auto">
          <a:xfrm>
            <a:off x="285750" y="969963"/>
            <a:ext cx="8643938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2800"/>
              <a:t> materiais compostos por partículas, em que uma de suas dimensões, são de tamanho nanométrico, denominados de nanocargas ou nanopartículas. Ex.: PA6/MMT</a:t>
            </a:r>
          </a:p>
        </p:txBody>
      </p:sp>
      <p:sp>
        <p:nvSpPr>
          <p:cNvPr id="68613" name="CaixaDeTexto 5"/>
          <p:cNvSpPr txBox="1">
            <a:spLocks noChangeArrowheads="1"/>
          </p:cNvSpPr>
          <p:nvPr/>
        </p:nvSpPr>
        <p:spPr bwMode="auto">
          <a:xfrm>
            <a:off x="214313" y="4189413"/>
            <a:ext cx="86439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2800"/>
              <a:t>dispersadas nos polímeros em concentração abaixo de 5%.</a:t>
            </a:r>
          </a:p>
        </p:txBody>
      </p:sp>
      <p:sp>
        <p:nvSpPr>
          <p:cNvPr id="68614" name="CaixaDeTexto 8"/>
          <p:cNvSpPr txBox="1">
            <a:spLocks noChangeArrowheads="1"/>
          </p:cNvSpPr>
          <p:nvPr/>
        </p:nvSpPr>
        <p:spPr bwMode="auto">
          <a:xfrm>
            <a:off x="214313" y="5259388"/>
            <a:ext cx="88582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2800"/>
              <a:t>preparados por três métodos distintos: polimerização </a:t>
            </a:r>
            <a:r>
              <a:rPr lang="pt-BR" sz="2800" i="1"/>
              <a:t>in situ, </a:t>
            </a:r>
            <a:r>
              <a:rPr lang="pt-BR" sz="2800"/>
              <a:t>intercalação por solução e intercalação por fusão (grande escala, extrusora dupla-rosca)</a:t>
            </a:r>
          </a:p>
        </p:txBody>
      </p:sp>
      <p:sp>
        <p:nvSpPr>
          <p:cNvPr id="68615" name="CaixaDeTexto 9"/>
          <p:cNvSpPr txBox="1">
            <a:spLocks noChangeArrowheads="1"/>
          </p:cNvSpPr>
          <p:nvPr/>
        </p:nvSpPr>
        <p:spPr bwMode="auto">
          <a:xfrm>
            <a:off x="214313" y="2759075"/>
            <a:ext cx="878681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pt-BR" sz="2800"/>
              <a:t>Argilas são compostos inorgânicos (hidrofílicos), com estrutura lamelar (Montmorilonita), tubular (Haloisita). Outras  cargas: nanotubos de carbono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ítu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88"/>
          </a:xfrm>
        </p:spPr>
        <p:txBody>
          <a:bodyPr/>
          <a:lstStyle/>
          <a:p>
            <a:r>
              <a:rPr lang="pt-BR" smtClean="0"/>
              <a:t>Processos de Fabricação</a:t>
            </a:r>
          </a:p>
        </p:txBody>
      </p:sp>
      <p:sp>
        <p:nvSpPr>
          <p:cNvPr id="69635" name="Espaço Reservado para Conteúdo 3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572125"/>
          </a:xfrm>
        </p:spPr>
        <p:txBody>
          <a:bodyPr/>
          <a:lstStyle/>
          <a:p>
            <a:pPr algn="just"/>
            <a:r>
              <a:rPr lang="pt-BR" smtClean="0"/>
              <a:t>Processos de fabricação de peças, componentes e estruturas de material compósito podem se divididos em:</a:t>
            </a:r>
          </a:p>
          <a:p>
            <a:pPr lvl="1"/>
            <a:r>
              <a:rPr lang="pt-BR" smtClean="0"/>
              <a:t>Processos de molde abertos </a:t>
            </a:r>
            <a:r>
              <a:rPr lang="pt-BR" smtClean="0">
                <a:solidFill>
                  <a:srgbClr val="FF0000"/>
                </a:solidFill>
              </a:rPr>
              <a:t>(laminação por contato (</a:t>
            </a:r>
            <a:r>
              <a:rPr lang="pt-BR" i="1" smtClean="0">
                <a:solidFill>
                  <a:srgbClr val="FF0000"/>
                </a:solidFill>
              </a:rPr>
              <a:t>hand lay-up</a:t>
            </a:r>
            <a:r>
              <a:rPr lang="pt-BR" smtClean="0">
                <a:solidFill>
                  <a:srgbClr val="FF0000"/>
                </a:solidFill>
              </a:rPr>
              <a:t>), laminação por projeção (</a:t>
            </a:r>
            <a:r>
              <a:rPr lang="pt-BR" i="1" smtClean="0">
                <a:solidFill>
                  <a:srgbClr val="FF0000"/>
                </a:solidFill>
              </a:rPr>
              <a:t>spray-up</a:t>
            </a:r>
            <a:r>
              <a:rPr lang="pt-BR" smtClean="0">
                <a:solidFill>
                  <a:srgbClr val="FF0000"/>
                </a:solidFill>
              </a:rPr>
              <a:t>), enrolamento filamentar (</a:t>
            </a:r>
            <a:r>
              <a:rPr lang="pt-BR" i="1" smtClean="0">
                <a:solidFill>
                  <a:srgbClr val="FF0000"/>
                </a:solidFill>
              </a:rPr>
              <a:t>filament winding</a:t>
            </a:r>
            <a:r>
              <a:rPr lang="pt-BR" smtClean="0">
                <a:solidFill>
                  <a:srgbClr val="FF0000"/>
                </a:solidFill>
              </a:rPr>
              <a:t>) e a infusão.</a:t>
            </a:r>
          </a:p>
          <a:p>
            <a:pPr lvl="1"/>
            <a:r>
              <a:rPr lang="pt-BR" smtClean="0"/>
              <a:t>Processos de molde fechados </a:t>
            </a:r>
            <a:r>
              <a:rPr lang="pt-BR" smtClean="0">
                <a:solidFill>
                  <a:srgbClr val="FF0000"/>
                </a:solidFill>
              </a:rPr>
              <a:t>(moldagem por transferência de matriz (RTM) e moldagem por prensagem (SMC e BMC)</a:t>
            </a:r>
          </a:p>
          <a:p>
            <a:r>
              <a:rPr lang="pt-BR" smtClean="0"/>
              <a:t>Diferença está no acabamento superficial e no número de moldes</a:t>
            </a:r>
          </a:p>
          <a:p>
            <a:endParaRPr lang="pt-BR" smtClean="0"/>
          </a:p>
        </p:txBody>
      </p:sp>
      <p:sp>
        <p:nvSpPr>
          <p:cNvPr id="69636" name="Espaço Reservado para Número de Slide 2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9793002-7673-4DB0-A510-9EB3173971A7}" type="slidenum">
              <a:rPr lang="pt-BR" smtClean="0"/>
              <a:pPr/>
              <a:t>67</a:t>
            </a:fld>
            <a:endParaRPr lang="pt-BR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sp>
        <p:nvSpPr>
          <p:cNvPr id="8195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22D031F-697A-4F17-9E90-80D05312FB6B}" type="slidenum">
              <a:rPr lang="pt-BR" smtClean="0"/>
              <a:pPr/>
              <a:t>7</a:t>
            </a:fld>
            <a:endParaRPr lang="pt-BR" smtClean="0"/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341438"/>
            <a:ext cx="7708900" cy="514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sp>
        <p:nvSpPr>
          <p:cNvPr id="9219" name="Espaço Reservado para Número de Slide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FB1753-A66D-4969-A51E-5C5AD4A45C3E}" type="slidenum">
              <a:rPr lang="pt-BR" smtClean="0"/>
              <a:pPr/>
              <a:t>8</a:t>
            </a:fld>
            <a:endParaRPr lang="pt-BR" smtClean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1484313"/>
            <a:ext cx="8008937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357688" y="1714500"/>
            <a:ext cx="4786312" cy="4643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0" y="1714500"/>
            <a:ext cx="4286250" cy="46434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244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pt-BR" smtClean="0"/>
              <a:t>Função dos componentes</a:t>
            </a:r>
          </a:p>
        </p:txBody>
      </p:sp>
      <p:sp>
        <p:nvSpPr>
          <p:cNvPr id="10245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42875" y="1760538"/>
            <a:ext cx="4110038" cy="4525962"/>
          </a:xfrm>
        </p:spPr>
        <p:txBody>
          <a:bodyPr/>
          <a:lstStyle/>
          <a:p>
            <a:r>
              <a:rPr lang="pt-BR" sz="3600" b="1" smtClean="0">
                <a:solidFill>
                  <a:srgbClr val="0070C0"/>
                </a:solidFill>
              </a:rPr>
              <a:t>Reforço</a:t>
            </a:r>
            <a:r>
              <a:rPr lang="pt-BR" smtClean="0"/>
              <a:t> </a:t>
            </a:r>
          </a:p>
          <a:p>
            <a:pPr>
              <a:buFont typeface="Wingdings" pitchFamily="2" charset="2"/>
              <a:buChar char="ü"/>
            </a:pPr>
            <a:r>
              <a:rPr lang="pt-BR" sz="3200" smtClean="0"/>
              <a:t>dureza </a:t>
            </a:r>
          </a:p>
          <a:p>
            <a:pPr>
              <a:buFont typeface="Wingdings" pitchFamily="2" charset="2"/>
              <a:buChar char="ü"/>
            </a:pPr>
            <a:r>
              <a:rPr lang="pt-BR" sz="3200" smtClean="0"/>
              <a:t>resistência à tração</a:t>
            </a:r>
          </a:p>
          <a:p>
            <a:pPr>
              <a:buFont typeface="Wingdings" pitchFamily="2" charset="2"/>
              <a:buChar char="ü"/>
            </a:pPr>
            <a:r>
              <a:rPr lang="pt-BR" sz="3200" smtClean="0"/>
              <a:t>tenacidade </a:t>
            </a:r>
          </a:p>
          <a:p>
            <a:pPr>
              <a:buFont typeface="Wingdings" pitchFamily="2" charset="2"/>
              <a:buChar char="ü"/>
            </a:pPr>
            <a:r>
              <a:rPr lang="pt-BR" sz="3200" smtClean="0"/>
              <a:t>rigidez</a:t>
            </a:r>
            <a:endParaRPr lang="pt-BR" smtClean="0"/>
          </a:p>
        </p:txBody>
      </p:sp>
      <p:sp>
        <p:nvSpPr>
          <p:cNvPr id="10246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357688" y="1714500"/>
            <a:ext cx="4786312" cy="4643438"/>
          </a:xfrm>
        </p:spPr>
        <p:txBody>
          <a:bodyPr/>
          <a:lstStyle/>
          <a:p>
            <a:r>
              <a:rPr lang="pt-BR" sz="3600" b="1" smtClean="0">
                <a:solidFill>
                  <a:srgbClr val="0070C0"/>
                </a:solidFill>
              </a:rPr>
              <a:t>Matriz</a:t>
            </a:r>
            <a:r>
              <a:rPr lang="pt-BR" b="1" smtClean="0">
                <a:solidFill>
                  <a:srgbClr val="0070C0"/>
                </a:solidFill>
              </a:rPr>
              <a:t> </a:t>
            </a:r>
          </a:p>
          <a:p>
            <a:pPr>
              <a:buFont typeface="Wingdings" pitchFamily="2" charset="2"/>
              <a:buChar char="ü"/>
            </a:pPr>
            <a:r>
              <a:rPr lang="pt-BR" smtClean="0"/>
              <a:t>manutenção das fibras</a:t>
            </a:r>
          </a:p>
          <a:p>
            <a:pPr>
              <a:buFontTx/>
              <a:buNone/>
            </a:pPr>
            <a:r>
              <a:rPr lang="pt-BR" smtClean="0"/>
              <a:t>	na orientação apropriada  </a:t>
            </a:r>
          </a:p>
          <a:p>
            <a:pPr>
              <a:buFont typeface="Wingdings" pitchFamily="2" charset="2"/>
              <a:buChar char="ü"/>
            </a:pPr>
            <a:r>
              <a:rPr lang="pt-BR" smtClean="0"/>
              <a:t>proteção contra abrasão e efeitos ambientais</a:t>
            </a:r>
          </a:p>
          <a:p>
            <a:pPr>
              <a:buFont typeface="Wingdings" pitchFamily="2" charset="2"/>
              <a:buChar char="ü"/>
            </a:pPr>
            <a:r>
              <a:rPr lang="pt-BR" smtClean="0"/>
              <a:t>transferência e distribuição das tensões</a:t>
            </a:r>
          </a:p>
        </p:txBody>
      </p:sp>
      <p:sp>
        <p:nvSpPr>
          <p:cNvPr id="10247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DD05D3A-AB1B-4DE2-AF80-804AF7EEC450}" type="slidenum">
              <a:rPr lang="pt-BR" smtClean="0"/>
              <a:pPr/>
              <a:t>9</a:t>
            </a:fld>
            <a:endParaRPr lang="pt-B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2788</TotalTime>
  <Words>2542</Words>
  <Application>Microsoft Office PowerPoint</Application>
  <PresentationFormat>Apresentação na tela (4:3)</PresentationFormat>
  <Paragraphs>331</Paragraphs>
  <Slides>67</Slides>
  <Notes>0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67</vt:i4>
      </vt:variant>
    </vt:vector>
  </HeadingPairs>
  <TitlesOfParts>
    <vt:vector size="76" baseType="lpstr">
      <vt:lpstr>Arial</vt:lpstr>
      <vt:lpstr>Bookman Old Style</vt:lpstr>
      <vt:lpstr>Wingdings</vt:lpstr>
      <vt:lpstr>Times New Roman</vt:lpstr>
      <vt:lpstr>Arial Unicode MS</vt:lpstr>
      <vt:lpstr>Tahoma</vt:lpstr>
      <vt:lpstr>Design padrão</vt:lpstr>
      <vt:lpstr>Foto do Microsoft Photo Editor 3.0</vt:lpstr>
      <vt:lpstr>MSPhotoEd.3</vt:lpstr>
      <vt:lpstr>COMPÓSITOS</vt:lpstr>
      <vt:lpstr>Introdução</vt:lpstr>
      <vt:lpstr>Exemplos de materiais compósitos</vt:lpstr>
      <vt:lpstr>Características dos Compósitos</vt:lpstr>
      <vt:lpstr>Classificação</vt:lpstr>
      <vt:lpstr>Slide 6</vt:lpstr>
      <vt:lpstr>Slide 7</vt:lpstr>
      <vt:lpstr>Slide 8</vt:lpstr>
      <vt:lpstr>Função dos componentes</vt:lpstr>
      <vt:lpstr>Slide 10</vt:lpstr>
      <vt:lpstr>Reforçado com partículas</vt:lpstr>
      <vt:lpstr>Reforçado com fibras</vt:lpstr>
      <vt:lpstr>Slide 13</vt:lpstr>
      <vt:lpstr>Classificação das fibras</vt:lpstr>
      <vt:lpstr>Classificação das fibras</vt:lpstr>
      <vt:lpstr>Slide 16</vt:lpstr>
      <vt:lpstr>Matriz Metálica (CMM)</vt:lpstr>
      <vt:lpstr>Slide 18</vt:lpstr>
      <vt:lpstr>Matriz Cerâmica (CMC)</vt:lpstr>
      <vt:lpstr>Compósitos de matriz polimérica</vt:lpstr>
      <vt:lpstr>Compósitos de matriz polimérica</vt:lpstr>
      <vt:lpstr>Matriz Polimérica (CMP)</vt:lpstr>
      <vt:lpstr>Fibra de Vidro</vt:lpstr>
      <vt:lpstr>Matriz Polimérica (CMP)</vt:lpstr>
      <vt:lpstr>Fibra de Carbono</vt:lpstr>
      <vt:lpstr>Matriz Polimérica (CMP)</vt:lpstr>
      <vt:lpstr>Fibra de Aramida</vt:lpstr>
      <vt:lpstr>Compósitos Estruturais</vt:lpstr>
      <vt:lpstr>Laminares</vt:lpstr>
      <vt:lpstr>Painéis de Sanduíche</vt:lpstr>
      <vt:lpstr>Compósitos</vt:lpstr>
      <vt:lpstr>Compósitos</vt:lpstr>
      <vt:lpstr>Compósitos</vt:lpstr>
      <vt:lpstr>Propriedades dos compósitos polímeros com cargas</vt:lpstr>
      <vt:lpstr>Propriedades dos compósitos</vt:lpstr>
      <vt:lpstr>Classificação dos mecanismos de adesão</vt:lpstr>
      <vt:lpstr>Classificação dos mecanismos de adesão</vt:lpstr>
      <vt:lpstr>Razão de aspecto, porosidade da carga e grau de mistura</vt:lpstr>
      <vt:lpstr>Fibras sintéticas e naturais</vt:lpstr>
      <vt:lpstr>Fibras sintéticas e naturais</vt:lpstr>
      <vt:lpstr>Fibras sintéticas e naturais</vt:lpstr>
      <vt:lpstr>Fibras de vidro</vt:lpstr>
      <vt:lpstr>Fibras naturais</vt:lpstr>
      <vt:lpstr>Comparação FV e FN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Propriedades</vt:lpstr>
      <vt:lpstr>Propriedades</vt:lpstr>
      <vt:lpstr>Slide 63</vt:lpstr>
      <vt:lpstr>Propriedades</vt:lpstr>
      <vt:lpstr>Slide 65</vt:lpstr>
      <vt:lpstr>Nanocompósitos</vt:lpstr>
      <vt:lpstr>Processos de Fabricação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COMPÓSITOS</dc:title>
  <dc:creator>Marcão</dc:creator>
  <cp:lastModifiedBy>IF Sul-rio-grandense</cp:lastModifiedBy>
  <cp:revision>153</cp:revision>
  <dcterms:created xsi:type="dcterms:W3CDTF">2007-06-27T14:10:55Z</dcterms:created>
  <dcterms:modified xsi:type="dcterms:W3CDTF">2019-10-08T17:03:44Z</dcterms:modified>
</cp:coreProperties>
</file>