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86" r:id="rId2"/>
    <p:sldId id="287" r:id="rId3"/>
    <p:sldId id="289" r:id="rId4"/>
    <p:sldId id="288" r:id="rId5"/>
    <p:sldId id="256" r:id="rId6"/>
    <p:sldId id="262" r:id="rId7"/>
    <p:sldId id="290" r:id="rId8"/>
    <p:sldId id="264" r:id="rId9"/>
    <p:sldId id="265" r:id="rId10"/>
    <p:sldId id="266" r:id="rId11"/>
    <p:sldId id="267" r:id="rId12"/>
    <p:sldId id="270" r:id="rId13"/>
    <p:sldId id="271" r:id="rId14"/>
    <p:sldId id="272" r:id="rId15"/>
    <p:sldId id="273" r:id="rId16"/>
    <p:sldId id="274" r:id="rId17"/>
    <p:sldId id="275" r:id="rId18"/>
    <p:sldId id="284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830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430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430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DA9E75F-95F0-49C0-9DC8-4CEDDABD2A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EEBB7-5809-44E8-90D7-0F17D500AF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A64CF-4FB6-48D3-B369-4F3FB61479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ítulo, clipe de mídia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Mídia 2"/>
          <p:cNvSpPr>
            <a:spLocks noGrp="1"/>
          </p:cNvSpPr>
          <p:nvPr>
            <p:ph type="media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3ADFB-9569-41B1-881F-E1014616BB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74C3D-2C97-459B-BE8E-43F2FD1102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534B3-9533-472C-971C-5794E91994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F1BE6-BB4E-4361-8CD1-8D2AA520E8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D2568-CF68-41A7-80C9-562C71A35D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5659B-0F5F-46AF-8FB7-CFE8B3C61C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E662F-524D-4D73-9DB9-94F4695A25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FE019-7FB4-4DB8-80F1-E9E6EBAE9D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E929E-FE6B-4E73-BCD9-9D736640DE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 sz="240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 sz="240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 sz="240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 sz="240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 sz="2400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 sz="2400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19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9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783A450-71E9-44A3-8BB7-C2CE549C81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Estratificação Social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017713"/>
            <a:ext cx="8487544" cy="4114800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estratificação social é a divisão da sociedade em estratos ou camadas sociais.</a:t>
            </a:r>
          </a:p>
          <a:p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Dependendo do tipo de sociedade, esses estratos ou camadas podem ser: castas (Índia), </a:t>
            </a:r>
            <a:r>
              <a:rPr lang="pt-B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estamentos</a:t>
            </a:r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(Europa Ocidental durante o feudalismo) e classes sociais (sociedades capitalistas).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2588"/>
            <a:ext cx="7793037" cy="1462087"/>
          </a:xfrm>
        </p:spPr>
        <p:txBody>
          <a:bodyPr/>
          <a:lstStyle/>
          <a:p>
            <a:pPr eaLnBrk="1" hangingPunct="1"/>
            <a:r>
              <a:rPr lang="pt-BR" smtClean="0"/>
              <a:t>Princípios do Taylorismo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17713"/>
            <a:ext cx="8559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b="1" smtClean="0"/>
              <a:t>Separação das especialidades do trabalhador do processo de trabalho</a:t>
            </a:r>
            <a:r>
              <a:rPr lang="pt-BR" smtClean="0"/>
              <a:t>, ou seja, deve ser independente do oficio, da tradição e do conhecimento do trabalhador, dependendo apenas das políticas gerenciais.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pt-BR" b="1" smtClean="0"/>
              <a:t>Separação entre o trabalho de concepção e o de execução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454025"/>
            <a:ext cx="7793037" cy="1462088"/>
          </a:xfrm>
        </p:spPr>
        <p:txBody>
          <a:bodyPr/>
          <a:lstStyle/>
          <a:p>
            <a:pPr eaLnBrk="1" hangingPunct="1"/>
            <a:r>
              <a:rPr lang="pt-BR" smtClean="0"/>
              <a:t>Princípios do Taylorismo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b="1" smtClean="0"/>
              <a:t>Estabelecer uma relação "íntima e cordial"</a:t>
            </a:r>
            <a:r>
              <a:rPr lang="pt-BR" smtClean="0"/>
              <a:t> entre o operário e a hierarquia na fábrica, anulando a existência da luta de classes no interior do processo de trabalho. 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b="1" smtClean="0"/>
              <a:t>Manter a divisão eqüitativa do trabalho</a:t>
            </a:r>
            <a:r>
              <a:rPr lang="pt-BR" smtClean="0"/>
              <a:t> e das responsabilidades entre a direção e o operário.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454025"/>
            <a:ext cx="7793037" cy="1462088"/>
          </a:xfrm>
        </p:spPr>
        <p:txBody>
          <a:bodyPr/>
          <a:lstStyle/>
          <a:p>
            <a:pPr eaLnBrk="1" hangingPunct="1"/>
            <a:r>
              <a:rPr lang="pt-BR" smtClean="0"/>
              <a:t>Fordismo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/>
            <a:r>
              <a:rPr lang="pt-BR" sz="2800" smtClean="0"/>
              <a:t>Henry Ford, em 1913, implantou linhas de montagem para aumentar a fabricação de carros em massa.</a:t>
            </a:r>
          </a:p>
          <a:p>
            <a:pPr eaLnBrk="1" hangingPunct="1"/>
            <a:endParaRPr lang="pt-BR" sz="2800" smtClean="0"/>
          </a:p>
          <a:p>
            <a:pPr eaLnBrk="1" hangingPunct="1"/>
            <a:r>
              <a:rPr lang="pt-BR" sz="2800" smtClean="0"/>
              <a:t>Ao invés de cada um dos trabalhadores, sozinho, fazer um carro do começo ao fim, eles passaram a atuar todos juntos, dividindo as tarefas e passando adiante o veículo em construção. </a:t>
            </a:r>
          </a:p>
        </p:txBody>
      </p:sp>
      <p:pic>
        <p:nvPicPr>
          <p:cNvPr id="9220" name="Picture 4" descr="250px-Ford_Motor_Company_assembly_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0"/>
            <a:ext cx="2916237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/>
            <a:r>
              <a:rPr lang="pt-BR" smtClean="0"/>
              <a:t>Cada carro passou a ficar pronto em 93 minutos, cerca de oito vezes mais rápido que antes.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Ford sempre negou ter tido acesso as ideias de Taylor.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1150938" y="454025"/>
            <a:ext cx="7793037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t-BR" sz="4400">
                <a:solidFill>
                  <a:schemeClr val="tx2"/>
                </a:solidFill>
              </a:rPr>
              <a:t>Fordismo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Toyotismo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/>
            <a:r>
              <a:rPr lang="pt-BR" smtClean="0"/>
              <a:t>Surge no Japão, no final dos anos 1940.</a:t>
            </a:r>
          </a:p>
          <a:p>
            <a:pPr eaLnBrk="1" hangingPunct="1"/>
            <a:r>
              <a:rPr lang="pt-BR" smtClean="0"/>
              <a:t>Era necessário fabricar exatamente o que seria vendido, no tempo necessário, para eliminar ao máximo o desperdício de estoques encalhados por um mercado consumidor diminuído e empobrecido.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Toyotismo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7772400" cy="4114800"/>
          </a:xfrm>
        </p:spPr>
        <p:txBody>
          <a:bodyPr/>
          <a:lstStyle/>
          <a:p>
            <a:pPr eaLnBrk="1" hangingPunct="1"/>
            <a:r>
              <a:rPr lang="pt-BR" smtClean="0"/>
              <a:t>Ele introduziu na indústria fatores como </a:t>
            </a:r>
            <a:r>
              <a:rPr lang="pt-BR" b="1" smtClean="0"/>
              <a:t>versatilidade</a:t>
            </a:r>
            <a:r>
              <a:rPr lang="pt-BR" smtClean="0"/>
              <a:t> e </a:t>
            </a:r>
            <a:r>
              <a:rPr lang="pt-BR" b="1" smtClean="0"/>
              <a:t>autonomia</a:t>
            </a:r>
            <a:r>
              <a:rPr lang="pt-BR" smtClean="0"/>
              <a:t> em maior escala. </a:t>
            </a:r>
          </a:p>
          <a:p>
            <a:pPr eaLnBrk="1" hangingPunct="1"/>
            <a:r>
              <a:rPr lang="pt-BR" smtClean="0"/>
              <a:t>Na crise capitalista da década de 1970, esse conceito ganhou popularidade no mundo todo, sendo qualificado como um novo e mais moderno modo de produção.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Características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/>
            <a:r>
              <a:rPr lang="pt-BR" smtClean="0"/>
              <a:t>Adoção do procedimento "just-in-time", por meio do qual, durante o processo contínuo, as peças para a montagem devem ser incorporadas à cadeia só no momento e na quantidade que for necessária.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Características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/>
            <a:r>
              <a:rPr lang="pt-BR" smtClean="0"/>
              <a:t>E a automatização, no qual a máquina está conectada a um mecanismo de autocontrole automático que bloqueia a produção quando detectada qualquer erro.</a:t>
            </a:r>
          </a:p>
          <a:p>
            <a:pPr eaLnBrk="1" hangingPunct="1"/>
            <a:r>
              <a:rPr lang="pt-BR" smtClean="0"/>
              <a:t> Nesse sistema, um mesmo funcionário controle várias máquinas ao mesmo tempo. 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Referências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114800"/>
          </a:xfrm>
        </p:spPr>
        <p:txBody>
          <a:bodyPr/>
          <a:lstStyle/>
          <a:p>
            <a:pPr eaLnBrk="1" hangingPunct="1"/>
            <a:r>
              <a:rPr lang="pt-BR" smtClean="0"/>
              <a:t>GIDDENS, Anthony. Sociología. Madrid: Alianza Editorial. 2000.</a:t>
            </a:r>
          </a:p>
          <a:p>
            <a:pPr eaLnBrk="1" hangingPunct="1"/>
            <a:r>
              <a:rPr lang="pt-BR" smtClean="0"/>
              <a:t>PINTO, Geraldo Augusto. A organização do trabalho no século XX. SP: Expressão Popular, 2007.</a:t>
            </a:r>
          </a:p>
          <a:p>
            <a:pPr eaLnBrk="1" hangingPunct="1"/>
            <a:r>
              <a:rPr lang="pt-BR" smtClean="0"/>
              <a:t>Tempos Modernos.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017713"/>
            <a:ext cx="8487544" cy="4114800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posição social lhe é atribuída por ocasião do nascimento, independentemente de sua vontade e sem perspectiva de mudança. Ele carrega consigo, por toda a vida, a posição social herdada.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Estamentos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017713"/>
            <a:ext cx="8487544" cy="4114800"/>
          </a:xfrm>
        </p:spPr>
        <p:txBody>
          <a:bodyPr/>
          <a:lstStyle/>
          <a:p>
            <a:r>
              <a:rPr lang="pt-B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sociedade feudal, os indivíduos só muito raramente conseguiam ascender socialmente. Essa ascensão só era possível em alguns casos: quando a Igreja recrutava, em certas ocasiões, seus membros entre os mais pobres, caso o rei conferisse um título de nobreza a um homem do povo, ou ainda se a filha de um rico comerciante casasse com um nobre, tornando-se, assim, membro da aristocracia.</a:t>
            </a:r>
            <a:endParaRPr lang="pt-B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Classes sociais</a:t>
            </a:r>
            <a:endParaRPr lang="pt-B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017713"/>
            <a:ext cx="8487544" cy="4114800"/>
          </a:xfrm>
        </p:spPr>
        <p:txBody>
          <a:bodyPr/>
          <a:lstStyle/>
          <a:p>
            <a:r>
              <a:rPr lang="pt-B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Podemos dividir a sociedade capitalista em dois grupos, segundo suas situação em relação aos elementos da produção: proprietários e não proprietários dos meios de produção. As relações de produção dão origem a duas camadas sociais diferentes. A essas camadas damos o nome de </a:t>
            </a:r>
            <a:r>
              <a:rPr lang="pt-BR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classes sociais. Classicamente, designamos essas </a:t>
            </a:r>
            <a:r>
              <a:rPr lang="pt-B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classes sociais como </a:t>
            </a:r>
            <a:r>
              <a:rPr lang="pt-BR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burguesia e proletariado.</a:t>
            </a:r>
            <a:endParaRPr lang="pt-B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133600"/>
            <a:ext cx="6584950" cy="2451100"/>
          </a:xfrm>
        </p:spPr>
        <p:txBody>
          <a:bodyPr/>
          <a:lstStyle/>
          <a:p>
            <a:pPr eaLnBrk="1" hangingPunct="1"/>
            <a:r>
              <a:rPr lang="pt-BR" dirty="0" smtClean="0"/>
              <a:t>O mundo do trabalho: </a:t>
            </a:r>
            <a:br>
              <a:rPr lang="pt-BR" dirty="0" smtClean="0"/>
            </a:br>
            <a:r>
              <a:rPr lang="pt-BR" dirty="0" smtClean="0"/>
              <a:t>Novos meios e modos de produção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836613"/>
            <a:ext cx="4967288" cy="696912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pt-BR" sz="1400" dirty="0" smtClean="0"/>
              <a:t> </a:t>
            </a:r>
          </a:p>
          <a:p>
            <a:pPr algn="r" eaLnBrk="1" hangingPunct="1">
              <a:lnSpc>
                <a:spcPct val="80000"/>
              </a:lnSpc>
            </a:pPr>
            <a:r>
              <a:rPr lang="pt-BR" sz="1400" dirty="0" smtClean="0"/>
              <a:t>Sociologia II</a:t>
            </a:r>
          </a:p>
          <a:p>
            <a:pPr algn="r" eaLnBrk="1" hangingPunct="1">
              <a:lnSpc>
                <a:spcPct val="80000"/>
              </a:lnSpc>
            </a:pPr>
            <a:r>
              <a:rPr lang="pt-BR" sz="1400" dirty="0" err="1" smtClean="0"/>
              <a:t>Profª</a:t>
            </a:r>
            <a:r>
              <a:rPr lang="pt-BR" sz="1400" dirty="0" smtClean="0"/>
              <a:t> Bianca </a:t>
            </a:r>
            <a:r>
              <a:rPr lang="pt-BR" sz="1400" dirty="0" err="1" smtClean="0"/>
              <a:t>Ruskowski</a:t>
            </a:r>
            <a:endParaRPr lang="pt-BR" sz="1400" dirty="0" smtClean="0"/>
          </a:p>
        </p:txBody>
      </p:sp>
      <p:pic>
        <p:nvPicPr>
          <p:cNvPr id="3076" name="Picture 4" descr="logo_if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836613"/>
            <a:ext cx="2743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4"/>
          <p:cNvSpPr>
            <a:spLocks noChangeArrowheads="1"/>
          </p:cNvSpPr>
          <p:nvPr/>
        </p:nvSpPr>
        <p:spPr bwMode="auto">
          <a:xfrm>
            <a:off x="2771775" y="2133600"/>
            <a:ext cx="3240088" cy="4724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9" name="Rectangle 13"/>
          <p:cNvSpPr>
            <a:spLocks noChangeArrowheads="1"/>
          </p:cNvSpPr>
          <p:nvPr/>
        </p:nvSpPr>
        <p:spPr bwMode="auto">
          <a:xfrm>
            <a:off x="6011863" y="2133600"/>
            <a:ext cx="3132137" cy="47244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100" name="Rectangle 12"/>
          <p:cNvSpPr>
            <a:spLocks noChangeArrowheads="1"/>
          </p:cNvSpPr>
          <p:nvPr/>
        </p:nvSpPr>
        <p:spPr bwMode="auto">
          <a:xfrm>
            <a:off x="0" y="2133600"/>
            <a:ext cx="2771775" cy="47244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549275"/>
            <a:ext cx="5276850" cy="1143000"/>
          </a:xfrm>
        </p:spPr>
        <p:txBody>
          <a:bodyPr/>
          <a:lstStyle/>
          <a:p>
            <a:pPr eaLnBrk="1" hangingPunct="1"/>
            <a:r>
              <a:rPr lang="pt-BR" smtClean="0"/>
              <a:t>Fases do capitalismo</a:t>
            </a:r>
          </a:p>
        </p:txBody>
      </p:sp>
      <p:sp>
        <p:nvSpPr>
          <p:cNvPr id="4102" name="Line 4"/>
          <p:cNvSpPr>
            <a:spLocks noChangeShapeType="1"/>
          </p:cNvSpPr>
          <p:nvPr/>
        </p:nvSpPr>
        <p:spPr bwMode="auto">
          <a:xfrm>
            <a:off x="0" y="350043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395288" y="2917825"/>
            <a:ext cx="183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Arial" charset="0"/>
              </a:rPr>
              <a:t>Séc. XIII a XIV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395288" y="3500438"/>
            <a:ext cx="19796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Arial" charset="0"/>
              </a:rPr>
              <a:t>Acumulações primitivas de capital</a:t>
            </a: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3132138" y="2944813"/>
            <a:ext cx="183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Arial" charset="0"/>
              </a:rPr>
              <a:t>Séc. XVIII a XIX</a:t>
            </a:r>
          </a:p>
        </p:txBody>
      </p:sp>
      <p:sp>
        <p:nvSpPr>
          <p:cNvPr id="4106" name="Text Box 9"/>
          <p:cNvSpPr txBox="1">
            <a:spLocks noChangeArrowheads="1"/>
          </p:cNvSpPr>
          <p:nvPr/>
        </p:nvSpPr>
        <p:spPr bwMode="auto">
          <a:xfrm>
            <a:off x="3059113" y="3521075"/>
            <a:ext cx="26654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Arial" charset="0"/>
              </a:rPr>
              <a:t>Substituição do trabalho artesanal pelo trabalho assalariado</a:t>
            </a:r>
          </a:p>
        </p:txBody>
      </p:sp>
      <p:sp>
        <p:nvSpPr>
          <p:cNvPr id="4107" name="Text Box 10"/>
          <p:cNvSpPr txBox="1">
            <a:spLocks noChangeArrowheads="1"/>
          </p:cNvSpPr>
          <p:nvPr/>
        </p:nvSpPr>
        <p:spPr bwMode="auto">
          <a:xfrm>
            <a:off x="6445250" y="2990850"/>
            <a:ext cx="183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Arial" charset="0"/>
              </a:rPr>
              <a:t>Séc. XIX</a:t>
            </a:r>
          </a:p>
        </p:txBody>
      </p:sp>
      <p:sp>
        <p:nvSpPr>
          <p:cNvPr id="4108" name="Text Box 11"/>
          <p:cNvSpPr txBox="1">
            <a:spLocks noChangeArrowheads="1"/>
          </p:cNvSpPr>
          <p:nvPr/>
        </p:nvSpPr>
        <p:spPr bwMode="auto">
          <a:xfrm>
            <a:off x="6227763" y="3500438"/>
            <a:ext cx="2665412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Arial" charset="0"/>
              </a:rPr>
              <a:t>Concentração da produção e do capital em grandes industrias.</a:t>
            </a:r>
          </a:p>
          <a:p>
            <a:pPr>
              <a:spcBef>
                <a:spcPct val="50000"/>
              </a:spcBef>
            </a:pPr>
            <a:r>
              <a:rPr lang="pt-BR" b="1">
                <a:latin typeface="Arial" charset="0"/>
              </a:rPr>
              <a:t>Fusão dos bancos com as indústrias</a:t>
            </a:r>
          </a:p>
        </p:txBody>
      </p:sp>
      <p:sp>
        <p:nvSpPr>
          <p:cNvPr id="4109" name="Rectangle 15"/>
          <p:cNvSpPr>
            <a:spLocks noChangeArrowheads="1"/>
          </p:cNvSpPr>
          <p:nvPr/>
        </p:nvSpPr>
        <p:spPr bwMode="auto">
          <a:xfrm>
            <a:off x="0" y="3429000"/>
            <a:ext cx="9144000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 l="9741" t="17595" r="3738" b="7751"/>
          <a:stretch>
            <a:fillRect/>
          </a:stretch>
        </p:blipFill>
        <p:spPr bwMode="auto">
          <a:xfrm>
            <a:off x="0" y="908720"/>
            <a:ext cx="9079863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41_personagens_taylor_h"/>
          <p:cNvPicPr>
            <a:picLocks noChangeAspect="1" noChangeArrowheads="1"/>
          </p:cNvPicPr>
          <p:nvPr/>
        </p:nvPicPr>
        <p:blipFill>
          <a:blip r:embed="rId2" cstate="print"/>
          <a:srcRect r="10243"/>
          <a:stretch>
            <a:fillRect/>
          </a:stretch>
        </p:blipFill>
        <p:spPr bwMode="auto">
          <a:xfrm>
            <a:off x="5040313" y="0"/>
            <a:ext cx="4103687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454025"/>
            <a:ext cx="4646612" cy="1462088"/>
          </a:xfrm>
        </p:spPr>
        <p:txBody>
          <a:bodyPr/>
          <a:lstStyle/>
          <a:p>
            <a:pPr eaLnBrk="1" hangingPunct="1"/>
            <a:r>
              <a:rPr lang="pt-BR" smtClean="0"/>
              <a:t>Taylorismo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229600" cy="424815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pt-BR" smtClean="0"/>
              <a:t>Frederick Winslow Taylor (1856-1915)</a:t>
            </a:r>
          </a:p>
          <a:p>
            <a:pPr eaLnBrk="1" hangingPunct="1"/>
            <a:r>
              <a:rPr lang="pt-BR" smtClean="0"/>
              <a:t>O taylorismo é o método de racionalizar a produção, de possibilitar o aumento da produtividade do trabalho "economizando tempo”, suprimindo gestos desnecessários e comportamentos supérfluos no interior do processo produtivo.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454025"/>
            <a:ext cx="7793037" cy="1462088"/>
          </a:xfrm>
        </p:spPr>
        <p:txBody>
          <a:bodyPr/>
          <a:lstStyle/>
          <a:p>
            <a:pPr eaLnBrk="1" hangingPunct="1"/>
            <a:r>
              <a:rPr lang="pt-BR" smtClean="0"/>
              <a:t>Racionalização do agir, </a:t>
            </a:r>
            <a:br>
              <a:rPr lang="pt-BR" smtClean="0"/>
            </a:br>
            <a:r>
              <a:rPr lang="pt-BR" smtClean="0"/>
              <a:t>do sentir e do pensar.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135937" cy="4114800"/>
          </a:xfrm>
        </p:spPr>
        <p:txBody>
          <a:bodyPr/>
          <a:lstStyle/>
          <a:p>
            <a:pPr eaLnBrk="1" hangingPunct="1"/>
            <a:r>
              <a:rPr lang="pt-BR" smtClean="0"/>
              <a:t>No entanto, seu método ultrapassou o limite da indústria;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Concretizou de forma exemplar a noção do "tempo útil“, que nos pressiona contra o ócio.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étrico">
  <a:themeElements>
    <a:clrScheme name="Geométrico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eométr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ométric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métrico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métrico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étrico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étric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étric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Geométrico</Template>
  <TotalTime>834</TotalTime>
  <Words>732</Words>
  <Application>Microsoft Office PowerPoint</Application>
  <PresentationFormat>Apresentação na tela (4:3)</PresentationFormat>
  <Paragraphs>59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Geométrico</vt:lpstr>
      <vt:lpstr>Estratificação Social</vt:lpstr>
      <vt:lpstr>Castas</vt:lpstr>
      <vt:lpstr>Estamentos</vt:lpstr>
      <vt:lpstr>Classes sociais</vt:lpstr>
      <vt:lpstr>O mundo do trabalho:  Novos meios e modos de produção</vt:lpstr>
      <vt:lpstr>Fases do capitalismo</vt:lpstr>
      <vt:lpstr>Slide 7</vt:lpstr>
      <vt:lpstr>Taylorismo</vt:lpstr>
      <vt:lpstr>Racionalização do agir,  do sentir e do pensar. </vt:lpstr>
      <vt:lpstr>Princípios do Taylorismo</vt:lpstr>
      <vt:lpstr>Princípios do Taylorismo</vt:lpstr>
      <vt:lpstr>Fordismo</vt:lpstr>
      <vt:lpstr>Slide 13</vt:lpstr>
      <vt:lpstr>Toyotismo</vt:lpstr>
      <vt:lpstr>Toyotismo</vt:lpstr>
      <vt:lpstr>Características</vt:lpstr>
      <vt:lpstr>Características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mundo do trabalho:  Novos meios e modos de produção</dc:title>
  <dc:creator>BI</dc:creator>
  <cp:lastModifiedBy>IF Sul-rio-grandense</cp:lastModifiedBy>
  <cp:revision>18</cp:revision>
  <dcterms:created xsi:type="dcterms:W3CDTF">2009-11-02T12:45:10Z</dcterms:created>
  <dcterms:modified xsi:type="dcterms:W3CDTF">2012-08-08T11:57:17Z</dcterms:modified>
</cp:coreProperties>
</file>