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72" r:id="rId4"/>
    <p:sldId id="270" r:id="rId5"/>
    <p:sldId id="257" r:id="rId6"/>
    <p:sldId id="258" r:id="rId7"/>
    <p:sldId id="259" r:id="rId8"/>
    <p:sldId id="261" r:id="rId9"/>
    <p:sldId id="262" r:id="rId10"/>
    <p:sldId id="273" r:id="rId11"/>
    <p:sldId id="263" r:id="rId12"/>
    <p:sldId id="274" r:id="rId13"/>
    <p:sldId id="264" r:id="rId14"/>
    <p:sldId id="265" r:id="rId15"/>
    <p:sldId id="266" r:id="rId16"/>
    <p:sldId id="267" r:id="rId17"/>
    <p:sldId id="269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55E2E-68BD-4262-A32D-578940C25B12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16EF4-30EE-4A20-9FB5-A3135522F5C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Países como a França, a Inglaterra e os Estados Unidos, grandes centros culturais do planeta, não ficaram de fora desse contexto e também exportaram seus hábitos e produtos para o Brasil, formando assim uma sociedade altamente miscigenada.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16EF4-30EE-4A20-9FB5-A3135522F5C9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34890F-C645-469D-A51C-F66221341E70}" type="datetimeFigureOut">
              <a:rPr lang="pt-BR" smtClean="0"/>
              <a:t>24/09/2012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1C0CEE-4BF6-4480-B381-B066CB087AE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pert.com.br/Artigos/Brasil/Cultura/A_forma%C3%A7%C3%A3o_cultural_no_Brasil/" TargetMode="External"/><Relationship Id="rId2" Type="http://schemas.openxmlformats.org/officeDocument/2006/relationships/hyperlink" Target="http://culturapopular2.blogspot.com.br/2010/03/os-portugues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bertexto.com/archivo14/o_imigrante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Povos Imigrantes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Cultura Brasileira</a:t>
            </a:r>
          </a:p>
          <a:p>
            <a:r>
              <a:rPr lang="pt-BR" dirty="0" smtClean="0"/>
              <a:t>3º trimestre</a:t>
            </a:r>
          </a:p>
          <a:p>
            <a:r>
              <a:rPr lang="pt-BR" dirty="0" err="1" smtClean="0"/>
              <a:t>Profa</a:t>
            </a:r>
            <a:r>
              <a:rPr lang="pt-BR" dirty="0" smtClean="0"/>
              <a:t>. Bianca </a:t>
            </a:r>
            <a:r>
              <a:rPr lang="pt-BR" dirty="0" err="1" smtClean="0"/>
              <a:t>Ruskowski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sentido de "pertencimento" vai além de um limite puramente físico, portanto, o "lugar antropológico" é a construção concreta e simbólica do espaço que o indivíduo reivindica como seu; que sintetiza todo o seu percurso cultural; que é, ao mesmo tempo, </a:t>
            </a:r>
            <a:r>
              <a:rPr lang="pt-BR" dirty="0" err="1" smtClean="0"/>
              <a:t>identitário</a:t>
            </a:r>
            <a:r>
              <a:rPr lang="pt-BR" dirty="0" smtClean="0"/>
              <a:t>, relacional e histórico.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Segundo Renato Pinto Venâncio (2000), em seu ensaio "Presença de portugueses: de colonizadores a imigrantes", na história da imigração portuguesa podem ser consideradas quatro fases: </a:t>
            </a:r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/>
              <a:t>imigração restrita (1500-1700</a:t>
            </a:r>
            <a:r>
              <a:rPr lang="pt-BR" dirty="0" smtClean="0"/>
              <a:t>),</a:t>
            </a:r>
          </a:p>
          <a:p>
            <a:r>
              <a:rPr lang="pt-BR" dirty="0" smtClean="0"/>
              <a:t> </a:t>
            </a:r>
            <a:r>
              <a:rPr lang="pt-BR" dirty="0"/>
              <a:t>de transição (1701-1850</a:t>
            </a:r>
            <a:r>
              <a:rPr lang="pt-BR" dirty="0" smtClean="0"/>
              <a:t>),</a:t>
            </a:r>
          </a:p>
          <a:p>
            <a:r>
              <a:rPr lang="pt-BR" dirty="0" smtClean="0"/>
              <a:t> </a:t>
            </a:r>
            <a:r>
              <a:rPr lang="pt-BR" dirty="0"/>
              <a:t>de massa (1851-1930) e de </a:t>
            </a:r>
            <a:endParaRPr lang="pt-BR" dirty="0" smtClean="0"/>
          </a:p>
          <a:p>
            <a:r>
              <a:rPr lang="pt-BR" dirty="0" smtClean="0"/>
              <a:t>declínio </a:t>
            </a:r>
            <a:r>
              <a:rPr lang="pt-BR" dirty="0"/>
              <a:t>(1960-1991). 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 da imigração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Na fase de transição, começou, ainda que discretamente, a emigração de grupos oriundos de camadas sociais pobres.</a:t>
            </a:r>
          </a:p>
          <a:p>
            <a:endParaRPr lang="pt-BR" dirty="0" smtClean="0"/>
          </a:p>
          <a:p>
            <a:r>
              <a:rPr lang="pt-BR" dirty="0" smtClean="0"/>
              <a:t>A partir de meados do século XIX, durante a fase de imigração de massa, o perfil do imigrante português sofreu uma radical transformação: entre os que chegavam predominavam os de origem pobre: pequenos proprietários rurais, rudes, originários do norte de Portugal, da região do </a:t>
            </a:r>
            <a:r>
              <a:rPr lang="pt-BR" dirty="0" err="1" smtClean="0"/>
              <a:t>Minho</a:t>
            </a:r>
            <a:r>
              <a:rPr lang="pt-BR" dirty="0" smtClean="0"/>
              <a:t>, que contribuíram para a formação da imagem negativa e preconceituosa do imigrante português, estigmatizando-o como uma pessoa intelectualmente pouco qualificada e alvo de um anedotário pouco condizente com a rica herança cultural que ele nos deixou. </a:t>
            </a:r>
          </a:p>
          <a:p>
            <a:endParaRPr lang="pt-BR" dirty="0" smtClean="0"/>
          </a:p>
          <a:p>
            <a:r>
              <a:rPr lang="pt-BR" dirty="0" smtClean="0"/>
              <a:t>Nos últimos anos do século XIX, o Rio de Janeiro começou a se tornar um </a:t>
            </a:r>
            <a:r>
              <a:rPr lang="pt-BR" dirty="0" err="1" smtClean="0"/>
              <a:t>pólo</a:t>
            </a:r>
            <a:r>
              <a:rPr lang="pt-BR" dirty="0" smtClean="0"/>
              <a:t> da colônia portuguesa: a cidade recebeu um fluxo contínuo de imigrantes lusitanos, especialmente após 1890. Ao enorme exército de </a:t>
            </a:r>
            <a:r>
              <a:rPr lang="pt-BR" dirty="0" err="1" smtClean="0"/>
              <a:t>mão-de-obra</a:t>
            </a:r>
            <a:r>
              <a:rPr lang="pt-BR" dirty="0" smtClean="0"/>
              <a:t> disponível formado por brasileiros, brancos pobres, mestiços ou negros </a:t>
            </a:r>
            <a:r>
              <a:rPr lang="pt-BR" dirty="0" err="1" smtClean="0"/>
              <a:t>recém-libertos</a:t>
            </a:r>
            <a:r>
              <a:rPr lang="pt-BR" dirty="0" smtClean="0"/>
              <a:t>, somaram-se os portugueses que fugiam da grave crise econômica que se abatera sobre a zona rural de Portugal a partir de então.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tentativa de manutenção da identidade cultural levou-os a formar pequenos grupamentos, sob a forma de agremiações, fundar revistas e estimular a interação da comunidade lusitana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r>
              <a:rPr lang="pt-BR" dirty="0"/>
              <a:t>Possuir uma identidade cultural nesse sentido é estar permanentemente em contato com um núcleo imutável e atemporal, ligando ao passado, o futuro e o presente numa linha ininterrupta. Esse cordão umbilical é o que chamamos de "tradição", cujo teste é o de sua fidelidade às origens.(Hall, 2003, p.29)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Identidade cultural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Estudos sobre a imigração têm comprovado que a música e a culinária são marcas de resistência à aculturação absoluta, ou assimilação, operando como expressões privilegiadas de uma vida entre dois mundos.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Os estereótipos apresentam algumas características que auxiliam sobremaneira a formação e desenvolvimento da opinião pública: </a:t>
            </a:r>
            <a:endParaRPr lang="pt-BR" dirty="0" smtClean="0"/>
          </a:p>
          <a:p>
            <a:r>
              <a:rPr lang="pt-BR" dirty="0" smtClean="0"/>
              <a:t>são </a:t>
            </a:r>
            <a:r>
              <a:rPr lang="pt-BR" dirty="0"/>
              <a:t>persistentes; podem permanecer por gerações; são elaborados por um grupo para definir-se ou definir outro grupo; </a:t>
            </a:r>
            <a:endParaRPr lang="pt-BR" dirty="0" smtClean="0"/>
          </a:p>
          <a:p>
            <a:r>
              <a:rPr lang="pt-BR" dirty="0" smtClean="0"/>
              <a:t>apresentam </a:t>
            </a:r>
            <a:r>
              <a:rPr lang="pt-BR" dirty="0"/>
              <a:t>uma imagem idealizada do próprio grupo; </a:t>
            </a:r>
            <a:endParaRPr lang="pt-BR" dirty="0" smtClean="0"/>
          </a:p>
          <a:p>
            <a:r>
              <a:rPr lang="pt-BR" dirty="0" smtClean="0"/>
              <a:t>apresentam </a:t>
            </a:r>
            <a:r>
              <a:rPr lang="pt-BR" dirty="0"/>
              <a:t>a esquematização, onde as qualidades de um objeto são reduzidas a uma só; 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Estereótipos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pt-BR" dirty="0" smtClean="0"/>
              <a:t>englobam todos em único conceito, bem como têm função compensatória de frustrações, responsabilizando sempre o outro pelo próprio fracasso.</a:t>
            </a:r>
          </a:p>
          <a:p>
            <a:endParaRPr lang="pt-BR" dirty="0" smtClean="0"/>
          </a:p>
          <a:p>
            <a:r>
              <a:rPr lang="pt-BR" dirty="0" smtClean="0"/>
              <a:t>Criar estereótipos, alterar e induzir opiniões requer instrumentos de persuasão. A persuasão tem na propaganda sua melhor arma de ação, pois a propaganda pode ser definida como uma técnica que manipula as representações, os estereótipos e influência as ações humanas, as atitudes das pessoas.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http://culturapopular2.blogspot.com.br/2010/03/os-portugueses.html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http://www.sppert.com.br/Artigos/Brasil/Cultura/A_forma%C3%A7%C3%A3o_</a:t>
            </a:r>
            <a:r>
              <a:rPr lang="pt-BR" dirty="0" err="1" smtClean="0">
                <a:hlinkClick r:id="rId3"/>
              </a:rPr>
              <a:t>cultural_no_Brasil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http://www.robertexto.com/archivo14/o_imigrante.htm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3.1</a:t>
            </a:r>
            <a:r>
              <a:rPr lang="pt-BR" dirty="0"/>
              <a:t>. Culturas: diversidade e identidade;</a:t>
            </a:r>
          </a:p>
          <a:p>
            <a:r>
              <a:rPr lang="pt-BR" dirty="0"/>
              <a:t>3.2. Festas e tradições;</a:t>
            </a:r>
          </a:p>
          <a:p>
            <a:r>
              <a:rPr lang="pt-BR" dirty="0"/>
              <a:t>3.3. Rituais e religião;</a:t>
            </a:r>
          </a:p>
          <a:p>
            <a:r>
              <a:rPr lang="pt-BR" dirty="0"/>
              <a:t>3.4. Cosmologia;</a:t>
            </a:r>
          </a:p>
          <a:p>
            <a:r>
              <a:rPr lang="pt-BR" dirty="0"/>
              <a:t>3.5. Política, relações de poder e diversidade cultural;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UNIDADE III - Povos Imigrantes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Portugueses (açorianos)</a:t>
            </a:r>
          </a:p>
          <a:p>
            <a:r>
              <a:rPr lang="pt-BR" dirty="0" smtClean="0"/>
              <a:t>Espanhóis</a:t>
            </a:r>
          </a:p>
          <a:p>
            <a:r>
              <a:rPr lang="pt-BR" dirty="0" smtClean="0"/>
              <a:t>Italianos</a:t>
            </a:r>
          </a:p>
          <a:p>
            <a:r>
              <a:rPr lang="pt-BR" dirty="0" smtClean="0"/>
              <a:t>Alemães</a:t>
            </a:r>
          </a:p>
          <a:p>
            <a:r>
              <a:rPr lang="pt-BR" dirty="0" smtClean="0"/>
              <a:t>Árabes</a:t>
            </a:r>
          </a:p>
          <a:p>
            <a:r>
              <a:rPr lang="pt-BR" dirty="0" smtClean="0"/>
              <a:t>Poloneses</a:t>
            </a:r>
          </a:p>
          <a:p>
            <a:r>
              <a:rPr lang="pt-BR" dirty="0" smtClean="0"/>
              <a:t>Judeus</a:t>
            </a:r>
          </a:p>
          <a:p>
            <a:r>
              <a:rPr lang="pt-BR" dirty="0" smtClean="0"/>
              <a:t>Argentinos 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Povos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814918" y="1617681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Uruguaios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Chineses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/>
              <a:t>Franceses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Ucranianos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Americanos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/>
              <a:t>Ingleses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Suíços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/>
              <a:t>Gregos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Durante os séculos de colonização, o território brasileiro foi palco de uma fusão primordial entre as culturas dos indígenas, dos europeus, especialmente portugueses, e dos escravos trazidos da África </a:t>
            </a:r>
            <a:r>
              <a:rPr lang="pt-BR" dirty="0" err="1" smtClean="0"/>
              <a:t>subsahariana</a:t>
            </a:r>
            <a:r>
              <a:rPr lang="pt-BR" dirty="0" smtClean="0"/>
              <a:t>. Foi nesse período que se deu o início da formação cultural brasileira que, mais tarde, também recebeu influências da imigração de europeus não portugueses e povos de outras culturas, como árabes e asiáticos.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Colonização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Durante 322 anos o território foi colonizado por Portugal, o que implicou a transplantação tanto de pessoas quanto da cultura da metrópole para as terras sul-americanas. O número de colonos portugueses aumentou muito no século XVIII, na época do Ciclo do Ouro.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Portugueses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 mais evidente herança portuguesa para a cultura brasileira é a língua portuguesa, atualmente falada por virtualmente todos os habitantes do país. </a:t>
            </a:r>
          </a:p>
          <a:p>
            <a:endParaRPr lang="pt-BR" dirty="0"/>
          </a:p>
          <a:p>
            <a:r>
              <a:rPr lang="pt-BR" dirty="0" smtClean="0"/>
              <a:t>A religião católica, crença da maioria da população, é também decorrência da colonização. O catolicismo, profundamente arraigado em Portugal, legou ao Brasil as tradições do calendário religioso, com suas festas e procissões. </a:t>
            </a:r>
          </a:p>
          <a:p>
            <a:endParaRPr lang="pt-BR" dirty="0"/>
          </a:p>
          <a:p>
            <a:r>
              <a:rPr lang="pt-BR" dirty="0" smtClean="0"/>
              <a:t>As duas festas mais importantes do Brasil, o carnaval e as festas juninas, foram introduzidas pelos portugueses.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pt-BR" dirty="0" smtClean="0"/>
              <a:t>vários folguedos regionalistas como as cavalhadas, o </a:t>
            </a:r>
            <a:r>
              <a:rPr lang="pt-BR" dirty="0" err="1" smtClean="0"/>
              <a:t>bumba-meu-boi</a:t>
            </a:r>
            <a:r>
              <a:rPr lang="pt-BR" dirty="0" smtClean="0"/>
              <a:t>, o fandango e a farra do boi denotam grande influência portuguesa. </a:t>
            </a:r>
          </a:p>
          <a:p>
            <a:endParaRPr lang="pt-BR" dirty="0"/>
          </a:p>
          <a:p>
            <a:r>
              <a:rPr lang="pt-BR" dirty="0" smtClean="0"/>
              <a:t>No folclore brasileiro, são de origem portuguesa a crença em seres fantásticos como a cuca, o bicho-papão e o lobisomem, além de muitas lendas e jogos infantis como as cantigas de roda.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pt-BR" dirty="0" smtClean="0"/>
              <a:t>A literatura, pintura, escultura, música, arquitetura e artes decorativas no Brasil colônia denotam forte influência da arte portuguesa, por exemplo nos escritos do jesuíta luso-brasileiro Padre Antônio Vieira ou na decoração exuberante de talha dourada e pinturas de muitas igrejas coloniais. Essa influência seguiu após a Independência, tanto na arte popular como na arte erudita.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situação específica do imigrante, assim como a do exilado, concorre para a formação de figurações e configurações múltiplas de identidade causadas pela busca do sentido de "pertencimento" e pela tentativa de recuperar o que Marc </a:t>
            </a:r>
            <a:r>
              <a:rPr lang="pt-BR" dirty="0" err="1"/>
              <a:t>Augé</a:t>
            </a:r>
            <a:r>
              <a:rPr lang="pt-BR" dirty="0"/>
              <a:t> denomina "lugar antropológico</a:t>
            </a:r>
            <a:r>
              <a:rPr lang="pt-BR" dirty="0" smtClean="0"/>
              <a:t>".</a:t>
            </a:r>
          </a:p>
          <a:p>
            <a:endParaRPr lang="pt-BR" dirty="0"/>
          </a:p>
          <a:p>
            <a:r>
              <a:rPr lang="pt-BR" dirty="0" smtClean="0"/>
              <a:t>Segundo </a:t>
            </a:r>
            <a:r>
              <a:rPr lang="pt-BR" dirty="0"/>
              <a:t>Marc </a:t>
            </a:r>
            <a:r>
              <a:rPr lang="pt-BR" dirty="0" err="1"/>
              <a:t>Augé</a:t>
            </a:r>
            <a:r>
              <a:rPr lang="pt-BR" dirty="0"/>
              <a:t> (1994, 31), a investigação antropológica tem por objeto analisar o modo pelo qual os indivíduos interpretam a categoria do outro, conferindo-lhe um lugar, uma raça ou uma etnia. 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Pertencimento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1091</Words>
  <Application>Microsoft Office PowerPoint</Application>
  <PresentationFormat>Apresentação na tela (4:3)</PresentationFormat>
  <Paragraphs>75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Concurso</vt:lpstr>
      <vt:lpstr>Povos Imigrantes</vt:lpstr>
      <vt:lpstr>UNIDADE III - Povos Imigrantes</vt:lpstr>
      <vt:lpstr>Povos</vt:lpstr>
      <vt:lpstr>Colonização</vt:lpstr>
      <vt:lpstr>Portugueses</vt:lpstr>
      <vt:lpstr>Slide 6</vt:lpstr>
      <vt:lpstr>Slide 7</vt:lpstr>
      <vt:lpstr>Slide 8</vt:lpstr>
      <vt:lpstr>Pertencimento</vt:lpstr>
      <vt:lpstr>Slide 10</vt:lpstr>
      <vt:lpstr>Fases da imigração</vt:lpstr>
      <vt:lpstr>Slide 12</vt:lpstr>
      <vt:lpstr>Identidade cultural</vt:lpstr>
      <vt:lpstr>Slide 14</vt:lpstr>
      <vt:lpstr>Estereótipos</vt:lpstr>
      <vt:lpstr>Slide 16</vt:lpstr>
      <vt:lpstr>Referências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IF Sul-rio-grandense</cp:lastModifiedBy>
  <cp:revision>6</cp:revision>
  <dcterms:created xsi:type="dcterms:W3CDTF">2012-09-24T14:55:45Z</dcterms:created>
  <dcterms:modified xsi:type="dcterms:W3CDTF">2012-09-24T15:41:43Z</dcterms:modified>
</cp:coreProperties>
</file>