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73" r:id="rId11"/>
    <p:sldId id="264" r:id="rId12"/>
    <p:sldId id="265" r:id="rId13"/>
    <p:sldId id="274" r:id="rId14"/>
    <p:sldId id="266" r:id="rId15"/>
    <p:sldId id="267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FB536-FCEB-47EB-BD87-3F3AE368F781}" type="datetimeFigureOut">
              <a:rPr lang="pt-BR" smtClean="0"/>
              <a:t>11/06/2012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D0295-4C4E-41FF-B6A1-2B52124E696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b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0963"/>
            <a:ext cx="9143999" cy="655607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 resistência negra </a:t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>
                <a:solidFill>
                  <a:srgbClr val="FF0000"/>
                </a:solidFill>
              </a:rPr>
              <a:t>no regime escravista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serr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8964488" cy="566555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pt-BR" dirty="0" smtClean="0"/>
              <a:t>Era constituído por vários quilombos, formando uma fortaleza. Cercados de armadilhas, fossos, muralhas de estacas e protegidos por cercas.</a:t>
            </a:r>
          </a:p>
          <a:p>
            <a:r>
              <a:rPr lang="pt-BR" dirty="0" smtClean="0"/>
              <a:t>Os líderes das aldeias eram eleitos pelo conjunto de moradores , o grande chefe tinha que respeitar a opinião do Conselho, formado por esses líderes.</a:t>
            </a:r>
          </a:p>
          <a:p>
            <a:r>
              <a:rPr lang="pt-BR" dirty="0" smtClean="0"/>
              <a:t>Possuía oficinas e olarias que produziam utensílios de metal, cerâmica...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pt-BR" dirty="0" smtClean="0"/>
              <a:t>Divisão do trabalho: agricultores, artesãos, guerreiros e funcionários.</a:t>
            </a:r>
          </a:p>
          <a:p>
            <a:endParaRPr lang="pt-BR" dirty="0"/>
          </a:p>
          <a:p>
            <a:r>
              <a:rPr lang="pt-BR" dirty="0" smtClean="0"/>
              <a:t>A sociedade e a economia do quilombo de Palmares representava uma ameaça ao governo colonial, pois a terra e o resultado do trabalho coletivo pertenciam a todos. </a:t>
            </a:r>
          </a:p>
          <a:p>
            <a:endParaRPr lang="pt-BR" dirty="0"/>
          </a:p>
          <a:p>
            <a:r>
              <a:rPr lang="pt-BR" dirty="0" smtClean="0"/>
              <a:t>Palmares resistiu a 27 guerras.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zumb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836712"/>
            <a:ext cx="4235722" cy="488425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Ganga Zumba e Zumbi: a relação entre os nomes e a identidade.</a:t>
            </a:r>
          </a:p>
          <a:p>
            <a:endParaRPr lang="pt-BR" dirty="0" smtClean="0"/>
          </a:p>
          <a:p>
            <a:r>
              <a:rPr lang="pt-BR" dirty="0" smtClean="0"/>
              <a:t>Ganga Zumba: governador de Palmares, quando Zumbi regressou, enfrentou uma série de guerras e em 1677, fica enfraquecido.</a:t>
            </a:r>
          </a:p>
          <a:p>
            <a:endParaRPr lang="pt-BR" dirty="0" smtClean="0"/>
          </a:p>
          <a:p>
            <a:r>
              <a:rPr lang="pt-BR" dirty="0" smtClean="0"/>
              <a:t>1678: Negociação de paz</a:t>
            </a:r>
          </a:p>
          <a:p>
            <a:endParaRPr lang="pt-BR" dirty="0" smtClean="0"/>
          </a:p>
          <a:p>
            <a:r>
              <a:rPr lang="pt-BR" dirty="0" smtClean="0"/>
              <a:t>Zumbi discorda do acordo, por acreditar que a paz só seria possível com a construção de uma sociedade livre.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zumbi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67336" y="-33751"/>
            <a:ext cx="5976664" cy="689175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1680: Zumbi assume o comando de Palmares;</a:t>
            </a:r>
          </a:p>
          <a:p>
            <a:r>
              <a:rPr lang="pt-BR" dirty="0" smtClean="0"/>
              <a:t>1692: Domingos Jorge Velho atacou os quilombolas, percebeu que as estratégias que usava não dariam certo e recua.</a:t>
            </a:r>
          </a:p>
          <a:p>
            <a:r>
              <a:rPr lang="pt-BR" dirty="0" smtClean="0"/>
              <a:t>1694: nova tentativa, reforço de canhões. Zumbi foge com 2 mil quilombolas.</a:t>
            </a:r>
          </a:p>
          <a:p>
            <a:r>
              <a:rPr lang="pt-BR" dirty="0" smtClean="0"/>
              <a:t>1695: Zumbi é morto por um homem de confiança dele.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onsci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347865" y="0"/>
            <a:ext cx="5796136" cy="600767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Tráfico e escravidão na África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Algumas pessoas podem nascer escravos, ou todos nascem livres, até que algum sistema os escravize no decorrer de suas vidas?</a:t>
            </a:r>
          </a:p>
          <a:p>
            <a:endParaRPr lang="pt-BR" dirty="0"/>
          </a:p>
          <a:p>
            <a:r>
              <a:rPr lang="pt-BR" dirty="0" smtClean="0"/>
              <a:t>Na África: designava todos aqueles que estão ou estiveram em uma relação de sujeição ou subalternidade leiga ou religiosa com um parente, um protetor, um soberano, um líder.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mo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76750"/>
            <a:ext cx="1924050" cy="238125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2880320"/>
          </a:xfrm>
        </p:spPr>
        <p:txBody>
          <a:bodyPr>
            <a:normAutofit/>
          </a:bodyPr>
          <a:lstStyle/>
          <a:p>
            <a:r>
              <a:rPr lang="pt-BR" dirty="0" smtClean="0"/>
              <a:t>As situações de exploração existentes não se constituem em sistemas escravistas, porque a exploração não era renovada de forma sistemática e os seres humanos não eram considerados produtos comercializáveis.</a:t>
            </a:r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123728" y="3284984"/>
            <a:ext cx="66247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- A escravidão como modo de exploração só pode existir se constituir uma classe distinta, renovada de forma continuada, no qual as funções destinadas a ela possam ser garantidas de maneira permanente.</a:t>
            </a:r>
            <a:endParaRPr lang="pt-B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resistência negra no regime escravista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3"/>
          </a:xfrm>
        </p:spPr>
        <p:txBody>
          <a:bodyPr>
            <a:normAutofit/>
          </a:bodyPr>
          <a:lstStyle/>
          <a:p>
            <a:r>
              <a:rPr lang="pt-BR" sz="2800" dirty="0" smtClean="0"/>
              <a:t>Imaginário construído: africano escravizado sofreu de maneira passiva, pensamento que influencia a construção da identidade e da autoestima.</a:t>
            </a:r>
          </a:p>
          <a:p>
            <a:endParaRPr lang="pt-BR" dirty="0" smtClean="0"/>
          </a:p>
        </p:txBody>
      </p:sp>
      <p:pic>
        <p:nvPicPr>
          <p:cNvPr id="4" name="Imagem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30702" y="3140968"/>
            <a:ext cx="2813298" cy="227314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23528" y="3201938"/>
            <a:ext cx="61206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Fatores que contribuíram: racismo em nossa sociedade, desconhecimento dos processos de luta e organização dos africanos escravizados, falta de divulgação de pesquisas que recontam a história do negro brasileiro, a crença de que não há racismo no Brasil.</a:t>
            </a:r>
            <a:endParaRPr lang="pt-BR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Índ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708920"/>
            <a:ext cx="6454125" cy="414908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Algumas estratégias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pt-BR" dirty="0" smtClean="0"/>
              <a:t>Insubmissão às regras do trabalho na roça;</a:t>
            </a:r>
          </a:p>
          <a:p>
            <a:pPr algn="r"/>
            <a:r>
              <a:rPr lang="pt-BR" dirty="0" smtClean="0"/>
              <a:t>Ocupações de terras disponíveis;</a:t>
            </a:r>
          </a:p>
          <a:p>
            <a:pPr algn="r"/>
            <a:r>
              <a:rPr lang="pt-BR" dirty="0" smtClean="0"/>
              <a:t>Revoltas;</a:t>
            </a:r>
          </a:p>
          <a:p>
            <a:pPr algn="r"/>
            <a:r>
              <a:rPr lang="pt-BR" dirty="0" smtClean="0"/>
              <a:t>Fugas;</a:t>
            </a:r>
          </a:p>
          <a:p>
            <a:pPr algn="r"/>
            <a:r>
              <a:rPr lang="pt-BR" dirty="0" smtClean="0"/>
              <a:t>Abandono das fazendas;</a:t>
            </a:r>
          </a:p>
          <a:p>
            <a:pPr algn="r"/>
            <a:r>
              <a:rPr lang="pt-BR" dirty="0" smtClean="0"/>
              <a:t>Assassinatos de senhores;</a:t>
            </a:r>
          </a:p>
          <a:p>
            <a:pPr algn="r"/>
            <a:r>
              <a:rPr lang="pt-BR" dirty="0" smtClean="0"/>
              <a:t>Abortos;</a:t>
            </a:r>
          </a:p>
          <a:p>
            <a:pPr algn="r"/>
            <a:r>
              <a:rPr lang="pt-BR" dirty="0" smtClean="0"/>
              <a:t>Quilombos;</a:t>
            </a:r>
          </a:p>
          <a:p>
            <a:pPr algn="r"/>
            <a:r>
              <a:rPr lang="pt-BR" dirty="0" smtClean="0"/>
              <a:t>Organizações religiosas.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QUILOMBOS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“Refúgio de negros escravos fugitivos”</a:t>
            </a:r>
          </a:p>
          <a:p>
            <a:r>
              <a:rPr lang="pt-BR" dirty="0" smtClean="0"/>
              <a:t>A palavra KILOMBO é de origem banto </a:t>
            </a:r>
            <a:r>
              <a:rPr lang="pt-BR" dirty="0" err="1" smtClean="0"/>
              <a:t>umbundo</a:t>
            </a:r>
            <a:r>
              <a:rPr lang="pt-BR" dirty="0" smtClean="0"/>
              <a:t> e se refere a um tipo de instituição sociopolítica militar.</a:t>
            </a:r>
          </a:p>
          <a:p>
            <a:r>
              <a:rPr lang="pt-BR" dirty="0" smtClean="0"/>
              <a:t>Na África, refere-se a uma associação de homens, aberta a todos.</a:t>
            </a:r>
          </a:p>
          <a:p>
            <a:r>
              <a:rPr lang="pt-BR" dirty="0" smtClean="0"/>
              <a:t>No BR, são de inspiração africana, reconstruída pelos escravizados para se opor a estrutura escravocrata.</a:t>
            </a:r>
            <a:endParaRPr lang="pt-BR" dirty="0"/>
          </a:p>
        </p:txBody>
      </p:sp>
      <p:pic>
        <p:nvPicPr>
          <p:cNvPr id="4" name="Imagem 3" descr="bb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8134" y="1"/>
            <a:ext cx="2135866" cy="1484784"/>
          </a:xfrm>
          <a:prstGeom prst="rect">
            <a:avLst/>
          </a:prstGeom>
        </p:spPr>
      </p:pic>
      <p:pic>
        <p:nvPicPr>
          <p:cNvPr id="5" name="Imagem 4" descr="bb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35866" cy="14847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Pode ser entendido como uma experiência coletiva dos africanos e seus descendentes, uma estratégia de reação à escravidão.</a:t>
            </a:r>
          </a:p>
          <a:p>
            <a:endParaRPr lang="pt-BR" dirty="0" smtClean="0"/>
          </a:p>
          <a:p>
            <a:r>
              <a:rPr lang="pt-BR" dirty="0" smtClean="0"/>
              <a:t>Tratava-se de uma reunião fraterna e livre, com laços de solidariedade e convivência resultante do esforço dos negros escravizados de resgatar sua liberdade.</a:t>
            </a:r>
          </a:p>
          <a:p>
            <a:endParaRPr lang="pt-BR" dirty="0"/>
          </a:p>
          <a:p>
            <a:r>
              <a:rPr lang="pt-BR" dirty="0" smtClean="0"/>
              <a:t>O tamanho variava, chegando a ter 10 mil moradores.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qui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24533"/>
            <a:ext cx="8595968" cy="608478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quilombo de Palmares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 Serra da Barriga, em Alagoas;</a:t>
            </a:r>
          </a:p>
          <a:p>
            <a:r>
              <a:rPr lang="pt-BR" dirty="0" smtClean="0"/>
              <a:t>Desenvolveram uma dinâmica que remontava a estrutura social tradicional dos antigos reinos africanos;</a:t>
            </a:r>
          </a:p>
          <a:p>
            <a:r>
              <a:rPr lang="pt-BR" dirty="0" smtClean="0"/>
              <a:t>Reuniam-se em conselho para decidir a vida em coletividade;</a:t>
            </a:r>
          </a:p>
          <a:p>
            <a:r>
              <a:rPr lang="pt-BR" dirty="0" smtClean="0"/>
              <a:t>Chegaram a uma comunidade de 30 mil.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624</Words>
  <Application>Microsoft Office PowerPoint</Application>
  <PresentationFormat>Apresentação na tela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 resistência negra  no regime escravista</vt:lpstr>
      <vt:lpstr>Tráfico e escravidão na África</vt:lpstr>
      <vt:lpstr>Slide 3</vt:lpstr>
      <vt:lpstr>A resistência negra no regime escravista</vt:lpstr>
      <vt:lpstr>Algumas estratégias</vt:lpstr>
      <vt:lpstr>QUILOMBOS</vt:lpstr>
      <vt:lpstr>Slide 7</vt:lpstr>
      <vt:lpstr>Slide 8</vt:lpstr>
      <vt:lpstr>O quilombo de Palmares</vt:lpstr>
      <vt:lpstr>Slide 10</vt:lpstr>
      <vt:lpstr>Slide 11</vt:lpstr>
      <vt:lpstr>Slide 12</vt:lpstr>
      <vt:lpstr>Slide 13</vt:lpstr>
      <vt:lpstr>Slide 14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Bianca Ruskowski</dc:creator>
  <cp:lastModifiedBy>Bianca Ruskowski</cp:lastModifiedBy>
  <cp:revision>8</cp:revision>
  <dcterms:created xsi:type="dcterms:W3CDTF">2012-06-11T11:44:14Z</dcterms:created>
  <dcterms:modified xsi:type="dcterms:W3CDTF">2012-06-11T13:14:36Z</dcterms:modified>
</cp:coreProperties>
</file>