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59" r:id="rId10"/>
    <p:sldId id="277" r:id="rId11"/>
    <p:sldId id="278" r:id="rId12"/>
    <p:sldId id="276" r:id="rId13"/>
    <p:sldId id="279" r:id="rId14"/>
    <p:sldId id="263" r:id="rId15"/>
    <p:sldId id="280" r:id="rId16"/>
    <p:sldId id="282" r:id="rId17"/>
    <p:sldId id="261" r:id="rId18"/>
    <p:sldId id="265" r:id="rId19"/>
    <p:sldId id="262" r:id="rId20"/>
    <p:sldId id="267" r:id="rId21"/>
    <p:sldId id="281" r:id="rId22"/>
    <p:sldId id="264" r:id="rId23"/>
    <p:sldId id="260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8F21-1212-4691-8180-C6EF692923A1}" type="datetimeFigureOut">
              <a:rPr lang="pt-BR" smtClean="0"/>
              <a:pPr/>
              <a:t>26/04/2012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6C94-A750-4E62-821C-6DE586397F7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8F21-1212-4691-8180-C6EF692923A1}" type="datetimeFigureOut">
              <a:rPr lang="pt-BR" smtClean="0"/>
              <a:pPr/>
              <a:t>26/04/2012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6C94-A750-4E62-821C-6DE586397F7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8F21-1212-4691-8180-C6EF692923A1}" type="datetimeFigureOut">
              <a:rPr lang="pt-BR" smtClean="0"/>
              <a:pPr/>
              <a:t>26/04/2012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6C94-A750-4E62-821C-6DE586397F7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8F21-1212-4691-8180-C6EF692923A1}" type="datetimeFigureOut">
              <a:rPr lang="pt-BR" smtClean="0"/>
              <a:pPr/>
              <a:t>26/04/2012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6C94-A750-4E62-821C-6DE586397F7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8F21-1212-4691-8180-C6EF692923A1}" type="datetimeFigureOut">
              <a:rPr lang="pt-BR" smtClean="0"/>
              <a:pPr/>
              <a:t>26/04/2012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6C94-A750-4E62-821C-6DE586397F7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8F21-1212-4691-8180-C6EF692923A1}" type="datetimeFigureOut">
              <a:rPr lang="pt-BR" smtClean="0"/>
              <a:pPr/>
              <a:t>26/04/2012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6C94-A750-4E62-821C-6DE586397F7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8F21-1212-4691-8180-C6EF692923A1}" type="datetimeFigureOut">
              <a:rPr lang="pt-BR" smtClean="0"/>
              <a:pPr/>
              <a:t>26/04/2012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6C94-A750-4E62-821C-6DE586397F7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8F21-1212-4691-8180-C6EF692923A1}" type="datetimeFigureOut">
              <a:rPr lang="pt-BR" smtClean="0"/>
              <a:pPr/>
              <a:t>26/04/2012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6C94-A750-4E62-821C-6DE586397F7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8F21-1212-4691-8180-C6EF692923A1}" type="datetimeFigureOut">
              <a:rPr lang="pt-BR" smtClean="0"/>
              <a:pPr/>
              <a:t>26/04/2012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6C94-A750-4E62-821C-6DE586397F7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8F21-1212-4691-8180-C6EF692923A1}" type="datetimeFigureOut">
              <a:rPr lang="pt-BR" smtClean="0"/>
              <a:pPr/>
              <a:t>26/04/2012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6C94-A750-4E62-821C-6DE586397F7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38F21-1212-4691-8180-C6EF692923A1}" type="datetimeFigureOut">
              <a:rPr lang="pt-BR" smtClean="0"/>
              <a:pPr/>
              <a:t>26/04/2012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56C94-A750-4E62-821C-6DE586397F7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Celular tiago\trabalho\Samba\fundo mestre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dirty="0" smtClean="0"/>
              <a:t>Clique para editar os estilos do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38F21-1212-4691-8180-C6EF692923A1}" type="datetimeFigureOut">
              <a:rPr lang="pt-BR" smtClean="0"/>
              <a:pPr/>
              <a:t>26/04/2012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56C94-A750-4E62-821C-6DE586397F7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uapesquisa.com/samba/" TargetMode="External"/><Relationship Id="rId3" Type="http://schemas.openxmlformats.org/officeDocument/2006/relationships/hyperlink" Target="http://letras.terra.com.br/carmen-miranda/135476/" TargetMode="External"/><Relationship Id="rId7" Type="http://schemas.openxmlformats.org/officeDocument/2006/relationships/hyperlink" Target="http://es-infantadmaria.edu.pt/alunos/trabalhos/8c_0809/artesdiferentes/samba.html" TargetMode="External"/><Relationship Id="rId2" Type="http://schemas.openxmlformats.org/officeDocument/2006/relationships/hyperlink" Target="http://www.rankbrasil.com.br/Recordes/Materias/0LvH/Primeiro_Samba_Gravado_No_Brasi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t.wikipedia.org/wiki/Samba" TargetMode="External"/><Relationship Id="rId5" Type="http://schemas.openxmlformats.org/officeDocument/2006/relationships/hyperlink" Target="http://www.sambacarioca.com.br/historia-do-samba.html" TargetMode="External"/><Relationship Id="rId10" Type="http://schemas.openxmlformats.org/officeDocument/2006/relationships/hyperlink" Target="http://www.portalsaofrancisco.com.br/alfa/historia-do-samba/historia-do-samba.php" TargetMode="External"/><Relationship Id="rId4" Type="http://schemas.openxmlformats.org/officeDocument/2006/relationships/hyperlink" Target="http://www.academiadosamba.com.br/memoriasamba/artigos/artigo-024.htm" TargetMode="External"/><Relationship Id="rId9" Type="http://schemas.openxmlformats.org/officeDocument/2006/relationships/hyperlink" Target="http://pt.wikipedia.org/wiki/Samba_de_gafieir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Baiano%20-%20Pelo%20Telefone%20(comp.%20Donga)%20(Primeiro%20samba%20gravado-Casa%20Edison-RJ)%20%5b1916%5d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Samba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Bruno G. Fernandes, Luis Felipe R. Riccordi e Tiago M. Costa.</a:t>
            </a:r>
          </a:p>
          <a:p>
            <a:r>
              <a:rPr lang="pt-BR" sz="2000" dirty="0" smtClean="0">
                <a:solidFill>
                  <a:schemeClr val="tx1"/>
                </a:solidFill>
              </a:rPr>
              <a:t>Turma:</a:t>
            </a:r>
            <a:r>
              <a:rPr lang="en-US" sz="2000" dirty="0" smtClean="0">
                <a:solidFill>
                  <a:schemeClr val="tx1"/>
                </a:solidFill>
              </a:rPr>
              <a:t> 3M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Samba Baiano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I</a:t>
            </a:r>
            <a:r>
              <a:rPr lang="pt-BR" dirty="0" smtClean="0"/>
              <a:t>nfluenciado </a:t>
            </a:r>
            <a:r>
              <a:rPr lang="pt-BR" dirty="0"/>
              <a:t>pelo lundu e maxixe, com letras simples, balanço rápido e ritmo repetitivo</a:t>
            </a:r>
            <a:r>
              <a:rPr lang="pt-BR" dirty="0" smtClean="0"/>
              <a:t>.</a:t>
            </a:r>
          </a:p>
          <a:p>
            <a:pPr>
              <a:buNone/>
            </a:pPr>
            <a:r>
              <a:rPr lang="pt-BR" dirty="0" smtClean="0"/>
              <a:t> </a:t>
            </a:r>
            <a:endParaRPr lang="pt-BR" dirty="0"/>
          </a:p>
          <a:p>
            <a:r>
              <a:rPr lang="pt-BR" dirty="0"/>
              <a:t>S</a:t>
            </a:r>
            <a:r>
              <a:rPr lang="pt-BR" dirty="0" smtClean="0"/>
              <a:t>amba de roda, final do século XIX: </a:t>
            </a:r>
            <a:r>
              <a:rPr lang="pt-BR" dirty="0"/>
              <a:t>apresenta elementos culturais afro-brasileiros. Com palmas e cantos, os dançarinos dançam dentro de uma roda. O som fica por conta de um conjunto musical, que utiliza viola, atabaque, berimbau, chocalho e pandeiro.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pt.olhares.com/data/big/259/2592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Samba Paulista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8064896" cy="2232248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Entre os </a:t>
            </a:r>
            <a:r>
              <a:rPr lang="pt-BR" dirty="0" smtClean="0"/>
              <a:t>paulistas, o </a:t>
            </a:r>
            <a:r>
              <a:rPr lang="pt-BR" dirty="0"/>
              <a:t>samba ganha uma conotação de mistura de raças. Com influência italiana, as letras são mais elaboradas e o sotaque dos bairros de trabalhadores ganha </a:t>
            </a:r>
            <a:r>
              <a:rPr lang="pt-BR" dirty="0" smtClean="0"/>
              <a:t>espaço no samba.</a:t>
            </a:r>
            <a:endParaRPr lang="pt-BR" dirty="0"/>
          </a:p>
        </p:txBody>
      </p:sp>
      <p:pic>
        <p:nvPicPr>
          <p:cNvPr id="27650" name="Picture 2" descr="http://setedoses.files.wordpress.com/2010/01/129_158-adoniran3.jpg?w=5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714752"/>
            <a:ext cx="2790546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Samba Carioca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3000" dirty="0" smtClean="0"/>
              <a:t>O Samba </a:t>
            </a:r>
            <a:r>
              <a:rPr lang="pt-BR" sz="3000" dirty="0"/>
              <a:t>está ligado à vida nos morros, sendo que as letras falam da vida urbana, dos trabalhadores e das dificuldades da vida de uma forma amena e muitas vezes com humor</a:t>
            </a:r>
            <a:r>
              <a:rPr lang="pt-BR" sz="3000" dirty="0" smtClean="0"/>
              <a:t>.</a:t>
            </a:r>
          </a:p>
          <a:p>
            <a:endParaRPr lang="pt-BR" sz="3000" dirty="0"/>
          </a:p>
          <a:p>
            <a:endParaRPr lang="pt-BR" sz="3000" dirty="0" smtClean="0"/>
          </a:p>
          <a:p>
            <a:pPr>
              <a:buNone/>
            </a:pPr>
            <a:endParaRPr lang="pt-BR" dirty="0" smtClean="0"/>
          </a:p>
          <a:p>
            <a:endParaRPr lang="pt-BR" dirty="0"/>
          </a:p>
          <a:p>
            <a:pPr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pPr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31748" name="Picture 4" descr="http://2.bp.blogspot.com/_y58zLZ9lWGU/R1GE_FeG_II/AAAAAAAABNQ/zokFilImC-o/s1600-R/cultura_sam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214686"/>
            <a:ext cx="3248047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O Dia Nacional do Samba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 numCol="2"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pt-BR" sz="2800" dirty="0" smtClean="0"/>
              <a:t>2 de dezembro é o Dia Nacional do Samba, foi promovido por iniciativa de um vereador baiano, para homenagear Ary Barroso.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628800"/>
            <a:ext cx="2857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6660232" y="4293096"/>
            <a:ext cx="1281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Ary </a:t>
            </a:r>
            <a:r>
              <a:rPr lang="en-US" dirty="0"/>
              <a:t>B</a:t>
            </a:r>
            <a:r>
              <a:rPr lang="en-US" dirty="0" smtClean="0"/>
              <a:t>arroso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Samba Carioca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3682752" cy="4277071"/>
          </a:xfrm>
        </p:spPr>
        <p:txBody>
          <a:bodyPr>
            <a:normAutofit fontScale="92500"/>
          </a:bodyPr>
          <a:lstStyle/>
          <a:p>
            <a:r>
              <a:rPr lang="pt-BR" sz="3000" dirty="0" smtClean="0"/>
              <a:t>Primeira escola de Samba – Estácio de Sá;</a:t>
            </a:r>
          </a:p>
          <a:p>
            <a:endParaRPr lang="pt-BR" sz="3000" dirty="0" smtClean="0"/>
          </a:p>
          <a:p>
            <a:r>
              <a:rPr lang="pt-BR" sz="3000" dirty="0" smtClean="0"/>
              <a:t>Fundada por sambistas do morro;</a:t>
            </a:r>
          </a:p>
          <a:p>
            <a:pPr>
              <a:buNone/>
            </a:pPr>
            <a:endParaRPr lang="pt-BR" sz="3000" dirty="0"/>
          </a:p>
          <a:p>
            <a:r>
              <a:rPr lang="pt-BR" sz="3000" dirty="0" smtClean="0"/>
              <a:t>Final da década de 1920.</a:t>
            </a:r>
            <a:endParaRPr lang="pt-BR" sz="3000" dirty="0"/>
          </a:p>
        </p:txBody>
      </p:sp>
      <p:pic>
        <p:nvPicPr>
          <p:cNvPr id="32774" name="Picture 6" descr="http://2.bp.blogspot.com/_IPr53pny_8g/S8DlZ0IYMSI/AAAAAAAAAyk/dred_o0RJcg/s1600/DSC04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5312" y="1988840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“Nacionalização</a:t>
            </a:r>
            <a:r>
              <a:rPr lang="pt-BR" dirty="0"/>
              <a:t>" do samba </a:t>
            </a:r>
            <a:r>
              <a:rPr lang="pt-BR" dirty="0" smtClean="0"/>
              <a:t>carioca: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Por volta de 1930 - </a:t>
            </a:r>
            <a:r>
              <a:rPr lang="pt-BR" dirty="0"/>
              <a:t>as estações de rádio, em plena difusão pelo Brasil, passam a tocar os sambas para os lares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Reconhecimento do samba no Brasil - Apoio de Getúlio Vargas;</a:t>
            </a:r>
          </a:p>
          <a:p>
            <a:endParaRPr lang="pt-BR" dirty="0" smtClean="0"/>
          </a:p>
          <a:p>
            <a:r>
              <a:rPr lang="pt-BR" dirty="0"/>
              <a:t>O</a:t>
            </a:r>
            <a:r>
              <a:rPr lang="pt-BR" dirty="0" smtClean="0"/>
              <a:t>riginam-se os tipos de samba.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Tipos de samba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pt-BR" sz="8000" b="1" dirty="0" smtClean="0"/>
              <a:t>Samba de Roda - </a:t>
            </a:r>
            <a:r>
              <a:rPr lang="pt-BR" sz="8000" dirty="0" smtClean="0"/>
              <a:t>é um estilo musical tradicional afro-brasileiro, associado a uma dança que por sua vez está associada à capoeira. É tocado por um conjunto de pandeiro, </a:t>
            </a:r>
            <a:r>
              <a:rPr lang="pt-BR" sz="8000" dirty="0" smtClean="0"/>
              <a:t>atabaque</a:t>
            </a:r>
            <a:r>
              <a:rPr lang="pt-BR" sz="8000" dirty="0" smtClean="0"/>
              <a:t>, berimbau, viola e chocalho, acompanhado principalmente por canto e palmas.</a:t>
            </a:r>
          </a:p>
          <a:p>
            <a:r>
              <a:rPr lang="pt-BR" sz="8000" b="1" dirty="0" smtClean="0"/>
              <a:t>Samba-Raiado - </a:t>
            </a:r>
            <a:r>
              <a:rPr lang="pt-BR" sz="8000" dirty="0" smtClean="0"/>
              <a:t>uma variante do Samba de Roda e sendo sempre acompanhado por palmas e pelo ruído forte e estridente de pratos de louça raspados com facas de metal.</a:t>
            </a:r>
          </a:p>
          <a:p>
            <a:r>
              <a:rPr lang="pt-BR" sz="8000" b="1" dirty="0" smtClean="0"/>
              <a:t>Samba-Chulado - </a:t>
            </a:r>
            <a:r>
              <a:rPr lang="pt-BR" sz="8000" dirty="0" smtClean="0"/>
              <a:t>com melodia mais extensa e mais complexa que o samba de roda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Tipos de samba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600" b="1" dirty="0" smtClean="0"/>
              <a:t>Samba-Canção - </a:t>
            </a:r>
            <a:r>
              <a:rPr lang="pt-BR" sz="2600" dirty="0" smtClean="0"/>
              <a:t>é um gênero musical originário do samba baseado no Romantismo, também denominado Samba Romântico, influenciado pelas baladas americanas e pelo bolero Mexicano, caracterizando-se como o samba lento e melodioso do Brasil. </a:t>
            </a:r>
          </a:p>
          <a:p>
            <a:r>
              <a:rPr lang="pt-BR" sz="2600" b="1" dirty="0" smtClean="0"/>
              <a:t>Samba-Corrido - </a:t>
            </a:r>
            <a:r>
              <a:rPr lang="pt-BR" sz="2600" dirty="0" smtClean="0"/>
              <a:t>é uma variante do antigo samba existente na Bahia, sem segunda parte, cronologicamente intermediário entre o samba primitivo rural e o moderno samba urbano. </a:t>
            </a:r>
            <a:endParaRPr lang="pt-B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Tipos de samba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600" b="1" dirty="0" smtClean="0"/>
              <a:t>Samba-Enredo - </a:t>
            </a:r>
            <a:r>
              <a:rPr lang="pt-BR" sz="2600" dirty="0" smtClean="0"/>
              <a:t>é o tipo de samba feito especificamente para o desfile de uma escola de samba.</a:t>
            </a:r>
          </a:p>
          <a:p>
            <a:r>
              <a:rPr lang="pt-BR" sz="2600" b="1" dirty="0" smtClean="0"/>
              <a:t>Samba-Batido -  </a:t>
            </a:r>
            <a:r>
              <a:rPr lang="pt-BR" sz="2600" dirty="0" smtClean="0"/>
              <a:t>é uma variante coreográfica do samba existente na Bahia.</a:t>
            </a:r>
          </a:p>
          <a:p>
            <a:r>
              <a:rPr lang="pt-BR" sz="2600" b="1" dirty="0" smtClean="0"/>
              <a:t>Samba de Breque - </a:t>
            </a:r>
            <a:r>
              <a:rPr lang="pt-BR" sz="2600" dirty="0" smtClean="0"/>
              <a:t> estilo de samba cantado com típicas paradas durante a música e as vezes com algumas frases durante as paradas, geralmente cumprimentos e algo bem humorado.</a:t>
            </a:r>
          </a:p>
          <a:p>
            <a:r>
              <a:rPr lang="en-US" sz="2600" b="1" dirty="0" smtClean="0"/>
              <a:t>Samba-</a:t>
            </a:r>
            <a:r>
              <a:rPr lang="pt-BR" sz="2600" b="1" dirty="0" smtClean="0"/>
              <a:t>exaltação - </a:t>
            </a:r>
            <a:r>
              <a:rPr lang="pt-BR" sz="2600" dirty="0" smtClean="0"/>
              <a:t>é tipo de samba que exalta as qualidades do país.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samba surgiu da mistura de estilos musicais de origem africana e brasileira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i="1" dirty="0" smtClean="0"/>
              <a:t>"</a:t>
            </a:r>
            <a:r>
              <a:rPr lang="pt-BR" i="1" dirty="0" smtClean="0"/>
              <a:t>semba“=</a:t>
            </a:r>
            <a:r>
              <a:rPr lang="pt-BR" dirty="0" smtClean="0"/>
              <a:t> </a:t>
            </a:r>
            <a:r>
              <a:rPr lang="pt-BR" dirty="0" smtClean="0"/>
              <a:t>(umbigada)</a:t>
            </a: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26" name="Picture 2" descr="http://1.bp.blogspot.com/-rStk2Z8zaKk/Txg8tB1MfwI/AAAAAAAAATo/I6XSnKJ_jgg/s1600/sam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57496"/>
            <a:ext cx="3667124" cy="2667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Tipos de samba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600" b="1" dirty="0" smtClean="0"/>
              <a:t>Samba de Partido-alto - </a:t>
            </a:r>
            <a:r>
              <a:rPr lang="pt-BR" sz="2600" dirty="0" smtClean="0"/>
              <a:t>é um tipo de samba onde </a:t>
            </a:r>
            <a:r>
              <a:rPr lang="pt-BR" sz="2600" dirty="0" smtClean="0"/>
              <a:t>dois ou </a:t>
            </a:r>
            <a:r>
              <a:rPr lang="pt-BR" sz="2600" dirty="0" smtClean="0"/>
              <a:t>mais adversários se desafiam, o desafio é através de versos que não se refiram ao refrão de outras músicas.</a:t>
            </a:r>
          </a:p>
          <a:p>
            <a:r>
              <a:rPr lang="pt-BR" sz="2600" b="1" dirty="0" smtClean="0"/>
              <a:t>Samba-choro - </a:t>
            </a:r>
            <a:r>
              <a:rPr lang="pt-BR" sz="2600" dirty="0" smtClean="0"/>
              <a:t>é conhecido também por samba de gafieira, é o samba em há a necessidade do estudo do samba, pois esse tipo de samba é caracterizado por solos durante as músicas, nesse tipo de samba as músicas podem ser cantadas ou não.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Tipos de samba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Samba carnavalesco - </a:t>
            </a:r>
            <a:r>
              <a:rPr lang="pt-BR" dirty="0" smtClean="0"/>
              <a:t>Marchinhas</a:t>
            </a:r>
            <a:r>
              <a:rPr lang="pt-BR" b="1" dirty="0" smtClean="0"/>
              <a:t> </a:t>
            </a:r>
            <a:r>
              <a:rPr lang="pt-BR" dirty="0" smtClean="0"/>
              <a:t>e</a:t>
            </a:r>
            <a:r>
              <a:rPr lang="pt-BR" b="1" dirty="0" smtClean="0"/>
              <a:t> </a:t>
            </a:r>
            <a:r>
              <a:rPr lang="pt-BR" dirty="0" smtClean="0"/>
              <a:t>Sambas feitos para dançar e cantar nos bailes carnavalescos. </a:t>
            </a:r>
          </a:p>
          <a:p>
            <a:r>
              <a:rPr lang="pt-BR" b="1" dirty="0" smtClean="0"/>
              <a:t>Pagode - </a:t>
            </a:r>
            <a:r>
              <a:rPr lang="pt-BR" dirty="0" smtClean="0"/>
              <a:t>Rio de Janeiro, década de 1970. Tem um ritmo repetitivo e utiliza instrumentos de percussão e sons eletrônicos. Espalhou-se rapidamente pelo país, graças às letras simples e românticas. 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Celular tiago\trabalho\instrumentos do sam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Instrumentos</a:t>
            </a:r>
            <a:r>
              <a:rPr lang="en-US" dirty="0" smtClean="0"/>
              <a:t> </a:t>
            </a:r>
            <a:r>
              <a:rPr lang="pt-BR" dirty="0" smtClean="0"/>
              <a:t>musicais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0">
              <a:spcBef>
                <a:spcPts val="0"/>
              </a:spcBef>
            </a:pPr>
            <a:r>
              <a:rPr lang="pt-BR" sz="1800" dirty="0" smtClean="0">
                <a:hlinkClick r:id="rId2"/>
              </a:rPr>
              <a:t>http://www.rankbrasil.com.br/Recordes/Materias/0LvH/Primeiro_Samba_Gravado_No_Brasil</a:t>
            </a:r>
            <a:endParaRPr lang="pt-BR" sz="1800" dirty="0" smtClean="0"/>
          </a:p>
          <a:p>
            <a:pPr marL="0">
              <a:spcBef>
                <a:spcPts val="0"/>
              </a:spcBef>
            </a:pPr>
            <a:r>
              <a:rPr lang="pt-BR" sz="1800" dirty="0" smtClean="0">
                <a:hlinkClick r:id="rId3"/>
              </a:rPr>
              <a:t>http://letras.terra.com.br/carmen-miranda/135476/</a:t>
            </a:r>
            <a:endParaRPr lang="pt-BR" sz="1800" dirty="0" smtClean="0"/>
          </a:p>
          <a:p>
            <a:pPr marL="0">
              <a:spcBef>
                <a:spcPts val="0"/>
              </a:spcBef>
            </a:pPr>
            <a:r>
              <a:rPr lang="pt-BR" sz="1800" dirty="0" smtClean="0">
                <a:hlinkClick r:id="rId4"/>
              </a:rPr>
              <a:t>http://www.academiadosamba.com.br/memoriasamba/artigos/artigo-024.htm</a:t>
            </a:r>
            <a:endParaRPr lang="pt-BR" sz="1800" dirty="0" smtClean="0"/>
          </a:p>
          <a:p>
            <a:pPr marL="0">
              <a:spcBef>
                <a:spcPts val="0"/>
              </a:spcBef>
            </a:pPr>
            <a:r>
              <a:rPr lang="pt-BR" sz="1800" dirty="0">
                <a:hlinkClick r:id="rId5"/>
              </a:rPr>
              <a:t>http://</a:t>
            </a:r>
            <a:r>
              <a:rPr lang="pt-BR" sz="1800" dirty="0" smtClean="0">
                <a:hlinkClick r:id="rId5"/>
              </a:rPr>
              <a:t>www.sambacarioca.com.br/historia-do-samba.html</a:t>
            </a:r>
            <a:endParaRPr lang="pt-BR" sz="1800" dirty="0" smtClean="0"/>
          </a:p>
          <a:p>
            <a:pPr marL="0">
              <a:spcBef>
                <a:spcPts val="0"/>
              </a:spcBef>
            </a:pPr>
            <a:r>
              <a:rPr lang="pt-BR" sz="1800" dirty="0" smtClean="0">
                <a:hlinkClick r:id="rId6"/>
              </a:rPr>
              <a:t>http://pt.wikipedia.org/wiki/Samba</a:t>
            </a:r>
            <a:endParaRPr lang="pt-BR" sz="1800" dirty="0" smtClean="0"/>
          </a:p>
          <a:p>
            <a:r>
              <a:rPr lang="pt-BR" sz="1800" dirty="0" smtClean="0">
                <a:hlinkClick r:id="rId7"/>
              </a:rPr>
              <a:t> http://es-infantadmaria.edu.pt/alunos/trabalhos/8c_0809/artesdiferentes/samba.html</a:t>
            </a:r>
            <a:endParaRPr lang="pt-BR" sz="1800" dirty="0" smtClean="0"/>
          </a:p>
          <a:p>
            <a:r>
              <a:rPr lang="pt-BR" sz="1800" dirty="0" smtClean="0">
                <a:hlinkClick r:id="rId8"/>
              </a:rPr>
              <a:t>http://www.suapesquisa.com/samba/</a:t>
            </a:r>
            <a:endParaRPr lang="pt-BR" sz="1800" dirty="0" smtClean="0"/>
          </a:p>
          <a:p>
            <a:r>
              <a:rPr lang="pt-BR" sz="1800" dirty="0" smtClean="0">
                <a:hlinkClick r:id="rId9"/>
              </a:rPr>
              <a:t>http://pt.wikipedia.org/wiki/Samba_de_gafieira</a:t>
            </a:r>
            <a:endParaRPr lang="pt-BR" sz="1800" dirty="0" smtClean="0"/>
          </a:p>
          <a:p>
            <a:r>
              <a:rPr lang="pt-BR" sz="1800" dirty="0" smtClean="0">
                <a:hlinkClick r:id="rId10"/>
              </a:rPr>
              <a:t>http://www.portalsaofrancisco.com.br/alfa/historia-do-samba/historia-do-samba.</a:t>
            </a:r>
            <a:r>
              <a:rPr lang="pt-BR" sz="1800" dirty="0" err="1" smtClean="0">
                <a:hlinkClick r:id="rId10"/>
              </a:rPr>
              <a:t>php</a:t>
            </a:r>
            <a:endParaRPr lang="pt-BR" sz="1800" dirty="0" smtClean="0"/>
          </a:p>
          <a:p>
            <a:pPr marL="0">
              <a:spcBef>
                <a:spcPts val="0"/>
              </a:spcBef>
            </a:pPr>
            <a:endParaRPr lang="pt-B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Em </a:t>
            </a:r>
            <a:r>
              <a:rPr lang="pt-BR" dirty="0"/>
              <a:t>meados do século XIX, a palavra samba definia diferentes tipos de música introduzidas pelos escravos africanos, sempre conduzida por diversos tipos de </a:t>
            </a:r>
            <a:r>
              <a:rPr lang="pt-BR" dirty="0" smtClean="0"/>
              <a:t>batuques (Instrumentos de percussão);</a:t>
            </a:r>
          </a:p>
          <a:p>
            <a:endParaRPr lang="pt-BR" dirty="0"/>
          </a:p>
          <a:p>
            <a:r>
              <a:rPr lang="pt-BR" dirty="0" smtClean="0"/>
              <a:t>Cada região com suas particularidades.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Em </a:t>
            </a:r>
            <a:r>
              <a:rPr lang="pt-BR" dirty="0"/>
              <a:t>meados do século XIX, a palavra samba definia diferentes tipos de música introduzidas pelos escravos africanos, sempre conduzida por diversos tipos de </a:t>
            </a:r>
            <a:r>
              <a:rPr lang="pt-BR" dirty="0" smtClean="0"/>
              <a:t>batuques (Instrumentos de percussão);</a:t>
            </a:r>
          </a:p>
          <a:p>
            <a:endParaRPr lang="pt-BR" dirty="0"/>
          </a:p>
          <a:p>
            <a:r>
              <a:rPr lang="pt-BR" dirty="0" smtClean="0"/>
              <a:t>Cada região com suas particularidades.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S</a:t>
            </a:r>
            <a:r>
              <a:rPr lang="pt-BR" dirty="0" smtClean="0"/>
              <a:t>egunda </a:t>
            </a:r>
            <a:r>
              <a:rPr lang="pt-BR" dirty="0"/>
              <a:t>metade </a:t>
            </a:r>
            <a:r>
              <a:rPr lang="pt-BR" dirty="0" smtClean="0"/>
              <a:t>do século XIX:</a:t>
            </a:r>
          </a:p>
          <a:p>
            <a:pPr>
              <a:buFontTx/>
              <a:buChar char="-"/>
            </a:pPr>
            <a:r>
              <a:rPr lang="pt-BR" dirty="0" smtClean="0"/>
              <a:t>As populações negras e mestiças migravam para o Rio de Janeiro (capital);</a:t>
            </a:r>
            <a:endParaRPr lang="pt-BR" dirty="0"/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Povoavam </a:t>
            </a:r>
            <a:r>
              <a:rPr lang="pt-BR" dirty="0"/>
              <a:t>as imediações </a:t>
            </a:r>
            <a:r>
              <a:rPr lang="pt-BR" dirty="0" smtClean="0"/>
              <a:t>dos morros (da Conceição, </a:t>
            </a:r>
            <a:r>
              <a:rPr lang="pt-BR" dirty="0"/>
              <a:t>Ladeira </a:t>
            </a:r>
            <a:r>
              <a:rPr lang="pt-BR" dirty="0" smtClean="0"/>
              <a:t>da </a:t>
            </a:r>
            <a:r>
              <a:rPr lang="pt-BR" dirty="0"/>
              <a:t>Pedra do </a:t>
            </a:r>
            <a:r>
              <a:rPr lang="pt-BR" dirty="0" smtClean="0"/>
              <a:t>Sal e outros);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r>
              <a:rPr lang="pt-BR" dirty="0" smtClean="0"/>
              <a:t>Surgimento das favelas, comunidades que representavam parte da cultura afro-brasileira.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061048"/>
          </a:xfrm>
        </p:spPr>
        <p:txBody>
          <a:bodyPr>
            <a:normAutofit lnSpcReduction="10000"/>
          </a:bodyPr>
          <a:lstStyle/>
          <a:p>
            <a:r>
              <a:rPr lang="pt-BR" sz="3000" dirty="0"/>
              <a:t>Hilário Jovino </a:t>
            </a:r>
            <a:r>
              <a:rPr lang="pt-BR" sz="3000" dirty="0" smtClean="0"/>
              <a:t>Ferreira , “pioneiro do samba”:</a:t>
            </a:r>
          </a:p>
          <a:p>
            <a:pPr>
              <a:buNone/>
            </a:pPr>
            <a:endParaRPr lang="pt-BR" sz="3000" dirty="0" smtClean="0"/>
          </a:p>
          <a:p>
            <a:pPr>
              <a:buFontTx/>
              <a:buChar char="-"/>
            </a:pPr>
            <a:r>
              <a:rPr lang="pt-BR" sz="2400" dirty="0" smtClean="0"/>
              <a:t>Mudou-se para o Rio de Janeiro em 1872;</a:t>
            </a:r>
          </a:p>
          <a:p>
            <a:pPr>
              <a:buNone/>
            </a:pPr>
            <a:endParaRPr lang="pt-BR" sz="2400" dirty="0" smtClean="0"/>
          </a:p>
          <a:p>
            <a:pPr>
              <a:buFontTx/>
              <a:buChar char="-"/>
            </a:pPr>
            <a:r>
              <a:rPr lang="pt-BR" sz="2400" dirty="0" smtClean="0"/>
              <a:t>Fundou blocos de afoxé e ranchos  carnavalescos e o grupo das “Tias</a:t>
            </a:r>
            <a:r>
              <a:rPr lang="pt-BR" sz="2400" i="1" dirty="0" smtClean="0"/>
              <a:t> </a:t>
            </a:r>
            <a:r>
              <a:rPr lang="pt-BR" sz="2400" dirty="0" smtClean="0"/>
              <a:t>Baianas”, (baianas </a:t>
            </a:r>
            <a:r>
              <a:rPr lang="pt-BR" sz="2400" dirty="0"/>
              <a:t>descendentes </a:t>
            </a:r>
            <a:r>
              <a:rPr lang="pt-BR" sz="2400" dirty="0" smtClean="0"/>
              <a:t>de</a:t>
            </a:r>
            <a:r>
              <a:rPr lang="pt-BR" sz="2400" dirty="0"/>
              <a:t> </a:t>
            </a:r>
            <a:r>
              <a:rPr lang="pt-BR" sz="2400" dirty="0" smtClean="0"/>
              <a:t>escravos).</a:t>
            </a:r>
            <a:endParaRPr lang="pt-BR" sz="2400" dirty="0"/>
          </a:p>
          <a:p>
            <a:pPr>
              <a:buNone/>
            </a:pPr>
            <a:endParaRPr lang="pt-BR" sz="3000" dirty="0" smtClean="0"/>
          </a:p>
          <a:p>
            <a:endParaRPr lang="pt-BR" sz="3000" dirty="0"/>
          </a:p>
          <a:p>
            <a:endParaRPr lang="pt-BR" sz="3000" dirty="0"/>
          </a:p>
        </p:txBody>
      </p:sp>
      <p:pic>
        <p:nvPicPr>
          <p:cNvPr id="23556" name="Picture 4" descr="http://2.bp.blogspot.com/-czGm3uBmJ1Y/T16LHiuk7sI/AAAAAAAATkQ/fuGwIHfUg9o/s1600/hila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500174"/>
            <a:ext cx="1819118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3968" y="1484784"/>
            <a:ext cx="4186808" cy="4525963"/>
          </a:xfrm>
        </p:spPr>
        <p:txBody>
          <a:bodyPr/>
          <a:lstStyle/>
          <a:p>
            <a:r>
              <a:rPr lang="pt-BR" dirty="0" smtClean="0"/>
              <a:t>Samba propriamente como </a:t>
            </a:r>
            <a:r>
              <a:rPr lang="pt-BR" dirty="0"/>
              <a:t>gênero musical </a:t>
            </a:r>
            <a:r>
              <a:rPr lang="pt-BR" dirty="0" smtClean="0"/>
              <a:t>nasceria no </a:t>
            </a:r>
            <a:r>
              <a:rPr lang="pt-BR" dirty="0"/>
              <a:t>início do século </a:t>
            </a:r>
            <a:r>
              <a:rPr lang="pt-BR" dirty="0" smtClean="0"/>
              <a:t>XX, nas </a:t>
            </a:r>
            <a:r>
              <a:rPr lang="pt-BR" dirty="0"/>
              <a:t>casas destas "tias </a:t>
            </a:r>
            <a:r>
              <a:rPr lang="pt-BR" dirty="0" smtClean="0"/>
              <a:t>baianas“.</a:t>
            </a:r>
            <a:endParaRPr lang="pt-BR" dirty="0"/>
          </a:p>
        </p:txBody>
      </p:sp>
      <p:pic>
        <p:nvPicPr>
          <p:cNvPr id="4" name="Picture 2" descr="http://1.bp.blogspot.com/-2vEdgm-tGLU/TZIBGiKC4tI/AAAAAAAAKTY/I9D4HhPH7b0/s1600/TiaCiataeTiaJosef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09" y="1556792"/>
            <a:ext cx="2625930" cy="3443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História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1216" y="1744217"/>
            <a:ext cx="5338936" cy="4277071"/>
          </a:xfrm>
        </p:spPr>
        <p:txBody>
          <a:bodyPr>
            <a:normAutofit/>
          </a:bodyPr>
          <a:lstStyle/>
          <a:p>
            <a:endParaRPr lang="pt-BR" sz="3000" dirty="0" smtClean="0"/>
          </a:p>
          <a:p>
            <a:r>
              <a:rPr lang="pt-BR" sz="3000" dirty="0" smtClean="0"/>
              <a:t>Uma das principais rodas de Samba na época, era as realizadas na casa da Tia </a:t>
            </a:r>
            <a:r>
              <a:rPr lang="pt-BR" sz="3000" dirty="0" err="1" smtClean="0"/>
              <a:t>Ciata</a:t>
            </a:r>
            <a:r>
              <a:rPr lang="pt-BR" sz="3000" dirty="0" smtClean="0"/>
              <a:t>.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24580" name="Picture 4" descr="http://3.bp.blogspot.com/-15QUclK5wlI/Tkz-eKnDUxI/AAAAAAAAAqY/PnyyNa0FHuw/s1600/TiaCiat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556792"/>
            <a:ext cx="1979870" cy="2635539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611560" y="4725144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/>
              <a:t> Com a intervenção política do prefeito Pereira Passos, </a:t>
            </a:r>
            <a:r>
              <a:rPr lang="pt-BR" sz="2800" dirty="0"/>
              <a:t>formou-se um poderoso grupo de resistência cultural.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b="1" dirty="0" smtClean="0"/>
              <a:t>Pelo Telefone		</a:t>
            </a:r>
            <a:r>
              <a:rPr lang="pt-BR" sz="1200" dirty="0" smtClean="0"/>
              <a:t>(1º samba a ser gravado)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1600" dirty="0" smtClean="0"/>
              <a:t>composição: Ernesto Joaquim Maria dos Santos, o Donga e Mauro de Almeida. - 1916</a:t>
            </a:r>
            <a:endParaRPr lang="pt-BR" sz="1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numCol="3">
            <a:no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pt-BR" sz="1400" dirty="0" smtClean="0"/>
              <a:t>O Chefe da polícia</a:t>
            </a:r>
            <a:br>
              <a:rPr lang="pt-BR" sz="1400" dirty="0" smtClean="0"/>
            </a:br>
            <a:r>
              <a:rPr lang="pt-BR" sz="1400" dirty="0" smtClean="0"/>
              <a:t>Pelo telefone manda me avisar</a:t>
            </a:r>
            <a:br>
              <a:rPr lang="pt-BR" sz="1400" dirty="0" smtClean="0"/>
            </a:br>
            <a:r>
              <a:rPr lang="pt-BR" sz="1400" dirty="0" smtClean="0"/>
              <a:t>Que na carioca tem uma roleta para se jogar</a:t>
            </a:r>
          </a:p>
          <a:p>
            <a:pPr marL="0" algn="ctr">
              <a:spcBef>
                <a:spcPts val="0"/>
              </a:spcBef>
              <a:buNone/>
            </a:pPr>
            <a:r>
              <a:rPr lang="pt-BR" sz="1400" dirty="0" smtClean="0"/>
              <a:t>O Chefe da polícia</a:t>
            </a:r>
            <a:br>
              <a:rPr lang="pt-BR" sz="1400" dirty="0" smtClean="0"/>
            </a:br>
            <a:r>
              <a:rPr lang="pt-BR" sz="1400" dirty="0" smtClean="0"/>
              <a:t>Pelo telefone manda me avisar</a:t>
            </a:r>
            <a:br>
              <a:rPr lang="pt-BR" sz="1400" dirty="0" smtClean="0"/>
            </a:br>
            <a:r>
              <a:rPr lang="pt-BR" sz="1400" dirty="0" smtClean="0"/>
              <a:t>Que na carioca tem uma roleta para se jogar</a:t>
            </a:r>
          </a:p>
          <a:p>
            <a:pPr marL="0" algn="ctr">
              <a:spcBef>
                <a:spcPts val="0"/>
              </a:spcBef>
              <a:buNone/>
            </a:pPr>
            <a:r>
              <a:rPr lang="pt-BR" sz="1400" dirty="0" smtClean="0"/>
              <a:t>Ai, ai, ai</a:t>
            </a:r>
            <a:br>
              <a:rPr lang="pt-BR" sz="1400" dirty="0" smtClean="0"/>
            </a:br>
            <a:r>
              <a:rPr lang="pt-BR" sz="1400" dirty="0" smtClean="0"/>
              <a:t>Deixe as mágoas pra trás, ó rapaz</a:t>
            </a:r>
            <a:br>
              <a:rPr lang="pt-BR" sz="1400" dirty="0" smtClean="0"/>
            </a:br>
            <a:r>
              <a:rPr lang="pt-BR" sz="1400" dirty="0" smtClean="0"/>
              <a:t>Ai, ai, ai</a:t>
            </a:r>
            <a:br>
              <a:rPr lang="pt-BR" sz="1400" dirty="0" smtClean="0"/>
            </a:br>
            <a:r>
              <a:rPr lang="pt-BR" sz="1400" dirty="0" smtClean="0"/>
              <a:t>Fica triste se és capaz e verás</a:t>
            </a:r>
            <a:br>
              <a:rPr lang="pt-BR" sz="1400" dirty="0" smtClean="0"/>
            </a:br>
            <a:r>
              <a:rPr lang="pt-BR" sz="1400" dirty="0" smtClean="0"/>
              <a:t>Ai, ai, ai</a:t>
            </a:r>
            <a:br>
              <a:rPr lang="pt-BR" sz="1400" dirty="0" smtClean="0"/>
            </a:br>
            <a:r>
              <a:rPr lang="pt-BR" sz="1400" dirty="0" smtClean="0"/>
              <a:t>Deixe as mágoas pra trás, ó rapaz</a:t>
            </a:r>
            <a:br>
              <a:rPr lang="pt-BR" sz="1400" dirty="0" smtClean="0"/>
            </a:br>
            <a:r>
              <a:rPr lang="pt-BR" sz="1400" dirty="0" smtClean="0"/>
              <a:t>Ai, ai, ai</a:t>
            </a:r>
            <a:br>
              <a:rPr lang="pt-BR" sz="1400" dirty="0" smtClean="0"/>
            </a:br>
            <a:r>
              <a:rPr lang="pt-BR" sz="1400" dirty="0" smtClean="0"/>
              <a:t>Fica triste se és capaz e verás</a:t>
            </a:r>
          </a:p>
          <a:p>
            <a:pPr marL="0" algn="ctr">
              <a:spcBef>
                <a:spcPts val="0"/>
              </a:spcBef>
              <a:buNone/>
            </a:pP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dirty="0" smtClean="0"/>
              <a:t>Tomara que tu apanhes</a:t>
            </a:r>
            <a:br>
              <a:rPr lang="pt-BR" sz="1400" dirty="0" smtClean="0"/>
            </a:br>
            <a:r>
              <a:rPr lang="pt-BR" sz="1400" dirty="0" smtClean="0"/>
              <a:t>Pra nunca mais fazer isso</a:t>
            </a:r>
            <a:br>
              <a:rPr lang="pt-BR" sz="1400" dirty="0" smtClean="0"/>
            </a:br>
            <a:r>
              <a:rPr lang="pt-BR" sz="1400" dirty="0" smtClean="0"/>
              <a:t>Roubar amores dos outros</a:t>
            </a:r>
            <a:br>
              <a:rPr lang="pt-BR" sz="1400" dirty="0" smtClean="0"/>
            </a:br>
            <a:r>
              <a:rPr lang="pt-BR" sz="1400" dirty="0" smtClean="0"/>
              <a:t>E depois fazer feitiço</a:t>
            </a:r>
          </a:p>
          <a:p>
            <a:pPr marL="0" algn="ctr">
              <a:spcBef>
                <a:spcPts val="0"/>
              </a:spcBef>
              <a:buNone/>
            </a:pPr>
            <a:r>
              <a:rPr lang="pt-BR" sz="1400" dirty="0" smtClean="0"/>
              <a:t>Olha a rolinha, Sinhô, Sinhô</a:t>
            </a:r>
            <a:br>
              <a:rPr lang="pt-BR" sz="1400" dirty="0" smtClean="0"/>
            </a:br>
            <a:r>
              <a:rPr lang="pt-BR" sz="1400" dirty="0" smtClean="0"/>
              <a:t>Se embaraçou, Sinhô, Sinhô</a:t>
            </a:r>
            <a:br>
              <a:rPr lang="pt-BR" sz="1400" dirty="0" smtClean="0"/>
            </a:br>
            <a:r>
              <a:rPr lang="pt-BR" sz="1400" dirty="0" smtClean="0"/>
              <a:t>Caiu no lago, Sinhô, Sinhô</a:t>
            </a:r>
            <a:br>
              <a:rPr lang="pt-BR" sz="1400" dirty="0" smtClean="0"/>
            </a:br>
            <a:r>
              <a:rPr lang="pt-BR" sz="1400" dirty="0" smtClean="0"/>
              <a:t>Do nosso amor, Sinhô, Sinhô</a:t>
            </a:r>
            <a:br>
              <a:rPr lang="pt-BR" sz="1400" dirty="0" smtClean="0"/>
            </a:br>
            <a:r>
              <a:rPr lang="pt-BR" sz="1400" dirty="0" smtClean="0"/>
              <a:t>Porque este samba, Sinhô, Sinhô</a:t>
            </a:r>
            <a:br>
              <a:rPr lang="pt-BR" sz="1400" dirty="0" smtClean="0"/>
            </a:br>
            <a:r>
              <a:rPr lang="pt-BR" sz="1400" dirty="0" smtClean="0"/>
              <a:t>É de arrepiar, Sinhô, Sinhô</a:t>
            </a:r>
            <a:br>
              <a:rPr lang="pt-BR" sz="1400" dirty="0" smtClean="0"/>
            </a:br>
            <a:r>
              <a:rPr lang="pt-BR" sz="1400" dirty="0" smtClean="0"/>
              <a:t>Põe perna bamba, Sinhô, Sinhô</a:t>
            </a:r>
            <a:br>
              <a:rPr lang="pt-BR" sz="1400" dirty="0" smtClean="0"/>
            </a:br>
            <a:r>
              <a:rPr lang="pt-BR" sz="1400" dirty="0" smtClean="0"/>
              <a:t>Mas faz gozar, Sinhô, Sinhô</a:t>
            </a:r>
          </a:p>
          <a:p>
            <a:pPr marL="0" algn="ctr">
              <a:spcBef>
                <a:spcPts val="0"/>
              </a:spcBef>
              <a:buNone/>
            </a:pPr>
            <a:r>
              <a:rPr lang="pt-BR" sz="1400" dirty="0" smtClean="0"/>
              <a:t>O Peru me disse</a:t>
            </a:r>
            <a:br>
              <a:rPr lang="pt-BR" sz="1400" dirty="0" smtClean="0"/>
            </a:br>
            <a:r>
              <a:rPr lang="pt-BR" sz="1400" dirty="0" smtClean="0"/>
              <a:t>Se o Morcego visse</a:t>
            </a:r>
            <a:br>
              <a:rPr lang="pt-BR" sz="1400" dirty="0" smtClean="0"/>
            </a:br>
            <a:r>
              <a:rPr lang="pt-BR" sz="1400" dirty="0" smtClean="0"/>
              <a:t>Não fazer tolice</a:t>
            </a:r>
            <a:br>
              <a:rPr lang="pt-BR" sz="1400" dirty="0" smtClean="0"/>
            </a:br>
            <a:r>
              <a:rPr lang="pt-BR" sz="1400" dirty="0" smtClean="0"/>
              <a:t>Que eu então saísse</a:t>
            </a:r>
            <a:br>
              <a:rPr lang="pt-BR" sz="1400" dirty="0" smtClean="0"/>
            </a:br>
            <a:r>
              <a:rPr lang="pt-BR" sz="1400" dirty="0" smtClean="0"/>
              <a:t>Dessa esquisitice</a:t>
            </a:r>
            <a:br>
              <a:rPr lang="pt-BR" sz="1400" dirty="0" smtClean="0"/>
            </a:br>
            <a:r>
              <a:rPr lang="pt-BR" sz="1400" dirty="0" smtClean="0"/>
              <a:t>Do disse-me-disse</a:t>
            </a:r>
          </a:p>
          <a:p>
            <a:pPr marL="0" algn="ctr">
              <a:spcBef>
                <a:spcPts val="0"/>
              </a:spcBef>
              <a:buNone/>
            </a:pPr>
            <a:r>
              <a:rPr lang="pt-BR" sz="1400" dirty="0" smtClean="0"/>
              <a:t>Mas o Peru me disse</a:t>
            </a:r>
            <a:br>
              <a:rPr lang="pt-BR" sz="1400" dirty="0" smtClean="0"/>
            </a:br>
            <a:r>
              <a:rPr lang="pt-BR" sz="1400" dirty="0" smtClean="0"/>
              <a:t>Se o Morcego visse</a:t>
            </a:r>
            <a:br>
              <a:rPr lang="pt-BR" sz="1400" dirty="0" smtClean="0"/>
            </a:br>
            <a:r>
              <a:rPr lang="pt-BR" sz="1400" dirty="0" smtClean="0"/>
              <a:t>Não fazer tolice</a:t>
            </a:r>
            <a:br>
              <a:rPr lang="pt-BR" sz="1400" dirty="0" smtClean="0"/>
            </a:br>
            <a:r>
              <a:rPr lang="pt-BR" sz="1400" dirty="0" smtClean="0"/>
              <a:t>Que eu então saísse</a:t>
            </a:r>
            <a:br>
              <a:rPr lang="pt-BR" sz="1400" dirty="0" smtClean="0"/>
            </a:br>
            <a:r>
              <a:rPr lang="pt-BR" sz="1400" dirty="0" smtClean="0"/>
              <a:t>Dessa esquisitice</a:t>
            </a:r>
            <a:br>
              <a:rPr lang="pt-BR" sz="1400" dirty="0" smtClean="0"/>
            </a:br>
            <a:r>
              <a:rPr lang="pt-BR" sz="1400" dirty="0" smtClean="0"/>
              <a:t>Do disse-me-disse</a:t>
            </a:r>
          </a:p>
          <a:p>
            <a:pPr marL="0" algn="ctr">
              <a:spcBef>
                <a:spcPts val="0"/>
              </a:spcBef>
              <a:buNone/>
            </a:pPr>
            <a:r>
              <a:rPr lang="pt-BR" sz="1400" dirty="0" smtClean="0"/>
              <a:t/>
            </a:r>
            <a:br>
              <a:rPr lang="pt-BR" sz="1400" dirty="0" smtClean="0"/>
            </a:br>
            <a:r>
              <a:rPr lang="pt-BR" sz="1400" dirty="0" smtClean="0"/>
              <a:t>Ai, ai, ai</a:t>
            </a:r>
            <a:br>
              <a:rPr lang="pt-BR" sz="1400" dirty="0" smtClean="0"/>
            </a:br>
            <a:r>
              <a:rPr lang="pt-BR" sz="1400" dirty="0" smtClean="0"/>
              <a:t>Deixe as mágoas pra trás, ó rapaz</a:t>
            </a:r>
            <a:br>
              <a:rPr lang="pt-BR" sz="1400" dirty="0" smtClean="0"/>
            </a:br>
            <a:r>
              <a:rPr lang="pt-BR" sz="1400" dirty="0" smtClean="0"/>
              <a:t>Ai, ai, ai</a:t>
            </a:r>
            <a:br>
              <a:rPr lang="pt-BR" sz="1400" dirty="0" smtClean="0"/>
            </a:br>
            <a:r>
              <a:rPr lang="pt-BR" sz="1400" dirty="0" smtClean="0"/>
              <a:t>Fica triste se és capaz e verás</a:t>
            </a:r>
            <a:br>
              <a:rPr lang="pt-BR" sz="1400" dirty="0" smtClean="0"/>
            </a:br>
            <a:r>
              <a:rPr lang="pt-BR" sz="1400" dirty="0" smtClean="0"/>
              <a:t>Ai, ai, ai</a:t>
            </a:r>
            <a:br>
              <a:rPr lang="pt-BR" sz="1400" dirty="0" smtClean="0"/>
            </a:br>
            <a:r>
              <a:rPr lang="pt-BR" sz="1400" dirty="0" smtClean="0"/>
              <a:t>Deixe as mágoas pra trás, ó rapaz</a:t>
            </a:r>
            <a:br>
              <a:rPr lang="pt-BR" sz="1400" dirty="0" smtClean="0"/>
            </a:br>
            <a:r>
              <a:rPr lang="pt-BR" sz="1400" dirty="0" smtClean="0"/>
              <a:t>Ai, ai, ai</a:t>
            </a:r>
            <a:br>
              <a:rPr lang="pt-BR" sz="1400" dirty="0" smtClean="0"/>
            </a:br>
            <a:r>
              <a:rPr lang="pt-BR" sz="1400" dirty="0" smtClean="0"/>
              <a:t>Fica triste se és capaz e verás</a:t>
            </a:r>
          </a:p>
          <a:p>
            <a:pPr marL="0" algn="ctr">
              <a:spcBef>
                <a:spcPts val="0"/>
              </a:spcBef>
              <a:buNone/>
            </a:pPr>
            <a:r>
              <a:rPr lang="pt-BR" sz="1400" dirty="0" smtClean="0"/>
              <a:t>Queres ou não, Sinhô, Sinhô</a:t>
            </a:r>
            <a:br>
              <a:rPr lang="pt-BR" sz="1400" dirty="0" smtClean="0"/>
            </a:br>
            <a:r>
              <a:rPr lang="pt-BR" sz="1400" dirty="0" smtClean="0"/>
              <a:t>Vir pro cordão, Sinhô, Sinhô</a:t>
            </a:r>
            <a:br>
              <a:rPr lang="pt-BR" sz="1400" dirty="0" smtClean="0"/>
            </a:br>
            <a:r>
              <a:rPr lang="pt-BR" sz="1400" dirty="0" smtClean="0"/>
              <a:t>Ser folião, Sinhô, Sinhô</a:t>
            </a:r>
            <a:br>
              <a:rPr lang="pt-BR" sz="1400" dirty="0" smtClean="0"/>
            </a:br>
            <a:r>
              <a:rPr lang="pt-BR" sz="1400" dirty="0" smtClean="0"/>
              <a:t>De coração, Sinhô, Sinhô</a:t>
            </a:r>
            <a:br>
              <a:rPr lang="pt-BR" sz="1400" dirty="0" smtClean="0"/>
            </a:br>
            <a:r>
              <a:rPr lang="pt-BR" sz="1400" dirty="0" smtClean="0"/>
              <a:t>Porque este samba, Sinhô, Sinhô</a:t>
            </a:r>
            <a:br>
              <a:rPr lang="pt-BR" sz="1400" dirty="0" smtClean="0"/>
            </a:br>
            <a:r>
              <a:rPr lang="pt-BR" sz="1400" dirty="0" smtClean="0"/>
              <a:t>É de arrepiar, Sinhô, Sinhô</a:t>
            </a:r>
            <a:br>
              <a:rPr lang="pt-BR" sz="1400" dirty="0" smtClean="0"/>
            </a:br>
            <a:r>
              <a:rPr lang="pt-BR" sz="1400" dirty="0" smtClean="0"/>
              <a:t>Põe perna bamba, Sinhô, Sinhô</a:t>
            </a:r>
            <a:br>
              <a:rPr lang="pt-BR" sz="1400" dirty="0" smtClean="0"/>
            </a:br>
            <a:r>
              <a:rPr lang="pt-BR" sz="1400" dirty="0" smtClean="0"/>
              <a:t>Mas faz gozar, Sinhô, Sinhô</a:t>
            </a:r>
          </a:p>
          <a:p>
            <a:pPr marL="0" algn="ctr">
              <a:spcBef>
                <a:spcPts val="0"/>
              </a:spcBef>
              <a:buNone/>
            </a:pPr>
            <a:endParaRPr lang="pt-BR" sz="1100" dirty="0"/>
          </a:p>
        </p:txBody>
      </p:sp>
      <p:pic>
        <p:nvPicPr>
          <p:cNvPr id="6" name="Baiano - Pelo Telefone (comp. Donga) (Primeiro samba gravado-Casa Edison-RJ) [1916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786446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2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774</Words>
  <Application>Microsoft Office PowerPoint</Application>
  <PresentationFormat>Apresentação na tela (4:3)</PresentationFormat>
  <Paragraphs>111</Paragraphs>
  <Slides>23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Samba</vt:lpstr>
      <vt:lpstr>História</vt:lpstr>
      <vt:lpstr>História</vt:lpstr>
      <vt:lpstr>História</vt:lpstr>
      <vt:lpstr>História</vt:lpstr>
      <vt:lpstr>História</vt:lpstr>
      <vt:lpstr>História</vt:lpstr>
      <vt:lpstr>História</vt:lpstr>
      <vt:lpstr>Pelo Telefone  (1º samba a ser gravado) composição: Ernesto Joaquim Maria dos Santos, o Donga e Mauro de Almeida. - 1916</vt:lpstr>
      <vt:lpstr>Samba Baiano</vt:lpstr>
      <vt:lpstr>Slide 11</vt:lpstr>
      <vt:lpstr>Samba Paulista</vt:lpstr>
      <vt:lpstr>Samba Carioca</vt:lpstr>
      <vt:lpstr>O Dia Nacional do Samba</vt:lpstr>
      <vt:lpstr>Samba Carioca</vt:lpstr>
      <vt:lpstr>“Nacionalização" do samba carioca:</vt:lpstr>
      <vt:lpstr>Tipos de samba</vt:lpstr>
      <vt:lpstr>Tipos de samba</vt:lpstr>
      <vt:lpstr>Tipos de samba</vt:lpstr>
      <vt:lpstr>Tipos de samba</vt:lpstr>
      <vt:lpstr>Tipos de samba</vt:lpstr>
      <vt:lpstr>Instrumentos musicais</vt:lpstr>
      <vt:lpstr>Referências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Zeus</dc:creator>
  <cp:lastModifiedBy>Jorge Costa</cp:lastModifiedBy>
  <cp:revision>55</cp:revision>
  <dcterms:created xsi:type="dcterms:W3CDTF">2012-04-18T22:55:40Z</dcterms:created>
  <dcterms:modified xsi:type="dcterms:W3CDTF">2012-04-26T13:44:14Z</dcterms:modified>
</cp:coreProperties>
</file>