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8" r:id="rId45"/>
    <p:sldId id="312" r:id="rId46"/>
    <p:sldId id="314" r:id="rId47"/>
    <p:sldId id="317" r:id="rId48"/>
    <p:sldId id="315" r:id="rId49"/>
    <p:sldId id="311" r:id="rId50"/>
    <p:sldId id="302" r:id="rId51"/>
    <p:sldId id="309" r:id="rId52"/>
    <p:sldId id="389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40" r:id="rId64"/>
    <p:sldId id="332" r:id="rId65"/>
    <p:sldId id="390" r:id="rId66"/>
    <p:sldId id="335" r:id="rId67"/>
    <p:sldId id="337" r:id="rId68"/>
    <p:sldId id="338" r:id="rId69"/>
    <p:sldId id="341" r:id="rId70"/>
    <p:sldId id="342" r:id="rId71"/>
    <p:sldId id="345" r:id="rId72"/>
    <p:sldId id="391" r:id="rId73"/>
    <p:sldId id="392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  <p:sldId id="372" r:id="rId100"/>
    <p:sldId id="373" r:id="rId101"/>
    <p:sldId id="374" r:id="rId102"/>
    <p:sldId id="375" r:id="rId103"/>
    <p:sldId id="376" r:id="rId104"/>
    <p:sldId id="377" r:id="rId10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8604" y="459740"/>
            <a:ext cx="8304530" cy="720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127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127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604" y="296798"/>
            <a:ext cx="11654790" cy="1433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8940" y="1855470"/>
            <a:ext cx="7428230" cy="4338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127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09644" y="6447884"/>
            <a:ext cx="4130040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DC54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90960" y="6439946"/>
            <a:ext cx="328929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2959A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joaosoll@ifsul.edu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brasilescola.uol.com.br/matematica/dimensoes-espaco.htm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jpg"/><Relationship Id="rId4" Type="http://schemas.openxmlformats.org/officeDocument/2006/relationships/image" Target="../media/image119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2.jp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15819"/>
              <a:ext cx="6388099" cy="47421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2115820"/>
            </a:xfrm>
            <a:custGeom>
              <a:avLst/>
              <a:gdLst/>
              <a:ahLst/>
              <a:cxnLst/>
              <a:rect l="l" t="t" r="r" b="b"/>
              <a:pathLst>
                <a:path w="12192000" h="2115820">
                  <a:moveTo>
                    <a:pt x="12192000" y="0"/>
                  </a:moveTo>
                  <a:lnTo>
                    <a:pt x="0" y="0"/>
                  </a:lnTo>
                  <a:lnTo>
                    <a:pt x="0" y="2115312"/>
                  </a:lnTo>
                  <a:lnTo>
                    <a:pt x="12192000" y="211531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47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1319" y="0"/>
              <a:ext cx="1084579" cy="25082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6550" y="3931920"/>
            <a:ext cx="4641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347A36"/>
                </a:solidFill>
                <a:latin typeface="Arial"/>
                <a:cs typeface="Arial"/>
              </a:rPr>
              <a:t>Desenho</a:t>
            </a:r>
            <a:r>
              <a:rPr sz="4400" b="1" spc="-204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347A36"/>
                </a:solidFill>
                <a:latin typeface="Arial"/>
                <a:cs typeface="Arial"/>
              </a:rPr>
              <a:t>Técnico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5966" y="5050472"/>
            <a:ext cx="5193030" cy="1063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47A36"/>
                </a:solidFill>
                <a:latin typeface="Arial"/>
                <a:cs typeface="Arial"/>
              </a:rPr>
              <a:t>Prof.</a:t>
            </a:r>
            <a:r>
              <a:rPr sz="2400" spc="-130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"/>
                <a:cs typeface="Arial"/>
              </a:rPr>
              <a:t>João</a:t>
            </a:r>
            <a:r>
              <a:rPr sz="2400" spc="-80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"/>
                <a:cs typeface="Arial"/>
              </a:rPr>
              <a:t>Climaco</a:t>
            </a:r>
            <a:r>
              <a:rPr sz="2400" spc="-25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"/>
                <a:cs typeface="Arial"/>
              </a:rPr>
              <a:t>Borba</a:t>
            </a:r>
            <a:r>
              <a:rPr sz="2400" spc="-75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47A36"/>
                </a:solidFill>
                <a:latin typeface="Arial"/>
                <a:cs typeface="Arial"/>
              </a:rPr>
              <a:t>Soll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47A36"/>
                </a:solidFill>
                <a:latin typeface="Arial"/>
                <a:cs typeface="Arial"/>
              </a:rPr>
              <a:t>Prof.</a:t>
            </a:r>
            <a:r>
              <a:rPr sz="2400" spc="-80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"/>
                <a:cs typeface="Arial"/>
              </a:rPr>
              <a:t>Álisson</a:t>
            </a:r>
            <a:r>
              <a:rPr sz="2400" spc="-65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"/>
                <a:cs typeface="Arial"/>
              </a:rPr>
              <a:t>Renan</a:t>
            </a:r>
            <a:r>
              <a:rPr sz="2400" spc="-55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"/>
                <a:cs typeface="Arial"/>
              </a:rPr>
              <a:t>Stochero</a:t>
            </a:r>
            <a:r>
              <a:rPr sz="2400" spc="-70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47A36"/>
                </a:solidFill>
                <a:latin typeface="Arial"/>
                <a:cs typeface="Arial"/>
              </a:rPr>
              <a:t>da</a:t>
            </a:r>
            <a:r>
              <a:rPr sz="2400" spc="-80" dirty="0">
                <a:solidFill>
                  <a:srgbClr val="347A3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47A36"/>
                </a:solidFill>
                <a:latin typeface="Arial"/>
                <a:cs typeface="Arial"/>
              </a:rPr>
              <a:t>Silva</a:t>
            </a:r>
            <a:endParaRPr sz="24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429B45"/>
                </a:solidFill>
                <a:latin typeface="Arial"/>
                <a:cs typeface="Arial"/>
              </a:rPr>
              <a:t>Contato:</a:t>
            </a:r>
            <a:r>
              <a:rPr sz="2000" spc="-120" dirty="0">
                <a:solidFill>
                  <a:srgbClr val="429B45"/>
                </a:solidFill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joaosoll@ifsul.edu.br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7970" y="-22"/>
            <a:ext cx="11924665" cy="1936114"/>
            <a:chOff x="267970" y="-22"/>
            <a:chExt cx="11924665" cy="193611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970" y="572769"/>
              <a:ext cx="6120130" cy="13627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65263" y="-22"/>
              <a:ext cx="226761" cy="22676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852284" y="6532244"/>
            <a:ext cx="41262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Instituto</a:t>
            </a:r>
            <a:r>
              <a:rPr sz="1200" spc="-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92959A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|</a:t>
            </a:r>
            <a:r>
              <a:rPr sz="1200" spc="-3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campus</a:t>
            </a:r>
            <a:r>
              <a:rPr sz="1200" spc="-1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Sapucaia</a:t>
            </a:r>
            <a:r>
              <a:rPr sz="1200" spc="-3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do</a:t>
            </a:r>
            <a:r>
              <a:rPr sz="1200" spc="-2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5509" y="6522402"/>
            <a:ext cx="226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74730" y="6430327"/>
            <a:ext cx="106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92959A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0" y="0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Guest</a:t>
            </a:r>
            <a:r>
              <a:rPr sz="800" b="1" i="1" spc="-35" dirty="0">
                <a:latin typeface="Arial"/>
                <a:cs typeface="Arial"/>
              </a:rPr>
              <a:t> </a:t>
            </a:r>
            <a:r>
              <a:rPr sz="800" b="1" i="1" spc="-5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2024-05-</a:t>
            </a:r>
            <a:r>
              <a:rPr sz="800" i="1" dirty="0">
                <a:latin typeface="Arial"/>
                <a:cs typeface="Arial"/>
              </a:rPr>
              <a:t>01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20:55:41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Está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ótimo!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2400" y="0"/>
            <a:ext cx="2286000" cy="1524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Guest</a:t>
            </a:r>
            <a:r>
              <a:rPr sz="800" b="1" i="1" spc="-35" dirty="0">
                <a:latin typeface="Arial"/>
                <a:cs typeface="Arial"/>
              </a:rPr>
              <a:t> </a:t>
            </a:r>
            <a:r>
              <a:rPr sz="800" b="1" i="1" spc="-5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2024-05-</a:t>
            </a:r>
            <a:r>
              <a:rPr sz="800" i="1" dirty="0">
                <a:latin typeface="Arial"/>
                <a:cs typeface="Arial"/>
              </a:rPr>
              <a:t>01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20:55:41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Está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ótimo!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4525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23544" y="1585023"/>
            <a:ext cx="9077960" cy="219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indent="-277495">
              <a:lnSpc>
                <a:spcPct val="100000"/>
              </a:lnSpc>
              <a:spcBef>
                <a:spcPts val="100"/>
              </a:spcBef>
              <a:buAutoNum type="alphaLcParenR" startAt="4"/>
              <a:tabLst>
                <a:tab pos="290195" algn="l"/>
              </a:tabLst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Quanto</a:t>
            </a:r>
            <a:r>
              <a:rPr sz="1800" b="1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b="1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direção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Clr>
                <a:srgbClr val="1F1F1F"/>
              </a:buClr>
              <a:buFont typeface="Arial"/>
              <a:buAutoNum type="alphaLcParenR" startAt="4"/>
            </a:pPr>
            <a:endParaRPr sz="1800">
              <a:latin typeface="Arial"/>
              <a:cs typeface="Arial"/>
            </a:endParaRPr>
          </a:p>
          <a:p>
            <a:pPr marL="356235" lvl="1" indent="-343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Convergente: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convergentes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vão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todas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mesmo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ponto.</a:t>
            </a:r>
            <a:endParaRPr sz="1800">
              <a:latin typeface="Arial"/>
              <a:cs typeface="Arial"/>
            </a:endParaRPr>
          </a:p>
          <a:p>
            <a:pPr marL="356235" lvl="1" indent="-343535">
              <a:lnSpc>
                <a:spcPct val="100000"/>
              </a:lnSpc>
              <a:spcBef>
                <a:spcPts val="1100"/>
              </a:spcBef>
              <a:buFont typeface="Symbol"/>
              <a:buChar char="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Divergentes: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divergentes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saem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todas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mesmo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ponto.</a:t>
            </a:r>
            <a:endParaRPr sz="1800">
              <a:latin typeface="Arial"/>
              <a:cs typeface="Arial"/>
            </a:endParaRPr>
          </a:p>
          <a:p>
            <a:pPr marL="356235" lvl="1" indent="-343535">
              <a:lnSpc>
                <a:spcPct val="100000"/>
              </a:lnSpc>
              <a:spcBef>
                <a:spcPts val="1100"/>
              </a:spcBef>
              <a:buFont typeface="Symbol"/>
              <a:buChar char="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Paralelas: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seguem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mesma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direção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mantendo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 mesma</a:t>
            </a:r>
            <a:r>
              <a:rPr sz="1800" spc="-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distância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si.</a:t>
            </a:r>
            <a:endParaRPr sz="1800">
              <a:latin typeface="Arial"/>
              <a:cs typeface="Arial"/>
            </a:endParaRPr>
          </a:p>
          <a:p>
            <a:pPr marL="356235" lvl="1" indent="-343535">
              <a:lnSpc>
                <a:spcPct val="100000"/>
              </a:lnSpc>
              <a:spcBef>
                <a:spcPts val="1100"/>
              </a:spcBef>
              <a:buFont typeface="Symbol"/>
              <a:buChar char=""/>
              <a:tabLst>
                <a:tab pos="356235" algn="l"/>
              </a:tabLst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Perpendicular: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cruzam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tocam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formando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ângulo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reto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(90º).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540" y="4335779"/>
            <a:ext cx="1385570" cy="10350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4339" y="4378959"/>
            <a:ext cx="1250950" cy="995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5750" y="4585277"/>
            <a:ext cx="2530695" cy="7423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28480" y="4356100"/>
            <a:ext cx="1126490" cy="74041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1200" y="5578157"/>
            <a:ext cx="1449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454F57"/>
                </a:solidFill>
                <a:latin typeface="Arial"/>
                <a:cs typeface="Arial"/>
              </a:rPr>
              <a:t>Convergentes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50616" y="5578157"/>
            <a:ext cx="125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454F57"/>
                </a:solidFill>
                <a:latin typeface="Arial"/>
                <a:cs typeface="Arial"/>
              </a:rPr>
              <a:t>Divergentes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1951" y="5578157"/>
            <a:ext cx="9823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454F57"/>
                </a:solidFill>
                <a:latin typeface="Arial"/>
                <a:cs typeface="Arial"/>
              </a:rPr>
              <a:t>Paralelas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6380" y="5578157"/>
            <a:ext cx="1678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454F57"/>
                </a:solidFill>
                <a:latin typeface="Arial"/>
                <a:cs typeface="Arial"/>
              </a:rPr>
              <a:t>Perpendiculares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322" y="789940"/>
            <a:ext cx="5952490" cy="1200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figura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abaixo</a:t>
            </a:r>
            <a:r>
              <a:rPr sz="1800" spc="43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mostra</a:t>
            </a:r>
            <a:r>
              <a:rPr sz="1800" spc="4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4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três</a:t>
            </a:r>
            <a:r>
              <a:rPr sz="1800" spc="4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principais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4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superfície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inclinada,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pode-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observar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em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nenhuma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três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aparece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verdadeira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grandeza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parte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inclinada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objeto.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3340" y="2174239"/>
            <a:ext cx="4786629" cy="37934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100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632" y="738504"/>
            <a:ext cx="232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2058670" algn="l"/>
              </a:tabLst>
            </a:pP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representação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9929" y="738504"/>
            <a:ext cx="3419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3815" algn="l"/>
                <a:tab pos="2487930" algn="l"/>
                <a:tab pos="2964180" algn="l"/>
              </a:tabLst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verdadeira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grandeza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8053" y="1034415"/>
            <a:ext cx="2144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2350" algn="l"/>
                <a:tab pos="2003425" algn="l"/>
              </a:tabLst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possível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fazendo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3545" y="1034034"/>
            <a:ext cx="87820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3545" algn="l"/>
              </a:tabLst>
            </a:pP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só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será</a:t>
            </a:r>
            <a:endParaRPr sz="18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00"/>
              </a:spcBef>
              <a:tabLst>
                <a:tab pos="539115" algn="l"/>
              </a:tabLst>
            </a:pP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8754" y="1034034"/>
            <a:ext cx="266128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65680">
              <a:lnSpc>
                <a:spcPct val="104600"/>
              </a:lnSpc>
              <a:tabLst>
                <a:tab pos="777875" algn="l"/>
                <a:tab pos="1797050" algn="l"/>
                <a:tab pos="2125980" algn="l"/>
              </a:tabLst>
            </a:pP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sua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paralelo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à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parte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8344" y="994028"/>
            <a:ext cx="2098675" cy="907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superfície</a:t>
            </a:r>
            <a:r>
              <a:rPr sz="1800" spc="20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inclinada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projeção</a:t>
            </a:r>
            <a:r>
              <a:rPr sz="1800" spc="459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ortogonal inclinada.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550" y="2202179"/>
            <a:ext cx="3890009" cy="359029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101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322" y="591692"/>
            <a:ext cx="5951220" cy="1200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figura</a:t>
            </a:r>
            <a:r>
              <a:rPr sz="1800" spc="4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abaixo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mostra</a:t>
            </a:r>
            <a:r>
              <a:rPr sz="1800" spc="45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4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exemplo</a:t>
            </a:r>
            <a:r>
              <a:rPr sz="1800" spc="4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peça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possui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superfície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inclinada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onde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foi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acrescentado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3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3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projeção</a:t>
            </a:r>
            <a:r>
              <a:rPr sz="1800" spc="3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paralelo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essa</a:t>
            </a:r>
            <a:r>
              <a:rPr sz="1800" spc="3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face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3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modo</a:t>
            </a:r>
            <a:r>
              <a:rPr sz="1800" spc="3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representá-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la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verdadeira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grandeza.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4360" y="2131060"/>
            <a:ext cx="7269480" cy="36055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102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322" y="355980"/>
            <a:ext cx="11102340" cy="1200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1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</a:t>
            </a:r>
            <a:r>
              <a:rPr sz="1800" spc="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técnico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objetivo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representar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clareza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1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formas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espaciais</a:t>
            </a:r>
            <a:r>
              <a:rPr sz="18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dos</a:t>
            </a:r>
            <a:r>
              <a:rPr sz="1800" spc="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objetos,</a:t>
            </a:r>
            <a:r>
              <a:rPr sz="1800" spc="1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não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sentido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prático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desenhar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partes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aparecem</a:t>
            </a:r>
            <a:r>
              <a:rPr sz="1800" spc="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fora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suas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verdadeiras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grandezas.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Desta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forma,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ABNT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recomenda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utilização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parciais,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limitadas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rupturas,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representam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somente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partes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aparecem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verdadeiras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objetos.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09" y="1889760"/>
            <a:ext cx="4405630" cy="36779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103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1281403"/>
            <a:ext cx="4401820" cy="2081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1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auxiliares,</a:t>
            </a:r>
            <a:r>
              <a:rPr sz="1800" spc="1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1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localizadas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35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posições</a:t>
            </a:r>
            <a:r>
              <a:rPr sz="1800" spc="36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diferentes</a:t>
            </a:r>
            <a:r>
              <a:rPr sz="1800" spc="35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36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posições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resultantes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spc="9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principais,</a:t>
            </a:r>
            <a:r>
              <a:rPr sz="1800" spc="9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devem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ter</a:t>
            </a:r>
            <a:r>
              <a:rPr sz="1800" spc="3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3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sentido</a:t>
            </a:r>
            <a:r>
              <a:rPr sz="1800" spc="3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2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observação</a:t>
            </a:r>
            <a:r>
              <a:rPr sz="1800" spc="2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indicado</a:t>
            </a:r>
            <a:r>
              <a:rPr sz="1800" spc="2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por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  seta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designada  por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  letra,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será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usada</a:t>
            </a:r>
            <a:r>
              <a:rPr sz="1800" spc="490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identificar</a:t>
            </a:r>
            <a:r>
              <a:rPr sz="1800" spc="495" dirty="0">
                <a:solidFill>
                  <a:srgbClr val="1F1F1F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 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vista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resultante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daquela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direção.</a:t>
            </a:r>
            <a:r>
              <a:rPr sz="1800" spc="-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figura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mostra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8350" y="3335782"/>
            <a:ext cx="4388485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  <a:tabLst>
                <a:tab pos="669925" algn="l"/>
                <a:tab pos="1189355" algn="l"/>
                <a:tab pos="1670685" algn="l"/>
                <a:tab pos="1969770" algn="l"/>
                <a:tab pos="2048510" algn="l"/>
                <a:tab pos="2725420" algn="l"/>
                <a:tab pos="3149600" algn="l"/>
                <a:tab pos="3354070" algn="l"/>
                <a:tab pos="4124960" algn="l"/>
              </a:tabLst>
            </a:pP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vistas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auxiliares,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	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além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de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representarem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forma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509" y="3674491"/>
            <a:ext cx="4387215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33190">
              <a:lnSpc>
                <a:spcPct val="104600"/>
              </a:lnSpc>
              <a:tabLst>
                <a:tab pos="758825" algn="l"/>
                <a:tab pos="1734185" algn="l"/>
                <a:tab pos="2860040" algn="l"/>
                <a:tab pos="3415029" algn="l"/>
                <a:tab pos="3832860" algn="l"/>
              </a:tabLst>
            </a:pP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com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maior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clareza,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permitem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350" y="4259516"/>
            <a:ext cx="4378325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225" algn="l"/>
                <a:tab pos="2579370" algn="l"/>
                <a:tab pos="3182620" algn="l"/>
              </a:tabLst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sejam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referenciadas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verdadeiras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grandezas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nas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</a:t>
            </a:r>
            <a:r>
              <a:rPr sz="1800" spc="-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cotadas.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250" y="685800"/>
            <a:ext cx="5798820" cy="449453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104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39">
                <a:moveTo>
                  <a:pt x="12192000" y="0"/>
                </a:moveTo>
                <a:lnTo>
                  <a:pt x="0" y="0"/>
                </a:lnTo>
                <a:lnTo>
                  <a:pt x="0" y="1564258"/>
                </a:lnTo>
                <a:lnTo>
                  <a:pt x="12192000" y="1564258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93059" y="3132708"/>
            <a:ext cx="4641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Desenho</a:t>
            </a:r>
            <a:r>
              <a:rPr sz="4400" spc="-200" dirty="0"/>
              <a:t> </a:t>
            </a:r>
            <a:r>
              <a:rPr sz="4400" spc="-10" dirty="0"/>
              <a:t>Técnico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29269" y="1243330"/>
            <a:ext cx="2956560" cy="5309870"/>
            <a:chOff x="8129269" y="1243330"/>
            <a:chExt cx="2956560" cy="53098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0309" y="1243330"/>
              <a:ext cx="2160270" cy="26555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9269" y="3898900"/>
              <a:ext cx="2956560" cy="26543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Tipos</a:t>
            </a:r>
            <a:r>
              <a:rPr sz="3600" spc="-130" dirty="0"/>
              <a:t> </a:t>
            </a:r>
            <a:r>
              <a:rPr sz="3600" dirty="0"/>
              <a:t>de</a:t>
            </a:r>
            <a:r>
              <a:rPr sz="3600" spc="-105" dirty="0"/>
              <a:t> </a:t>
            </a:r>
            <a:r>
              <a:rPr sz="3600" spc="-10" dirty="0"/>
              <a:t>desenho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6255" y="2078609"/>
            <a:ext cx="7425055" cy="371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17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Perspectivas</a:t>
            </a:r>
            <a:r>
              <a:rPr sz="2400" b="1" spc="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–</a:t>
            </a:r>
            <a:r>
              <a:rPr sz="2400" b="1" spc="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são</a:t>
            </a:r>
            <a:r>
              <a:rPr sz="2400" spc="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figuras</a:t>
            </a:r>
            <a:r>
              <a:rPr sz="2400" spc="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resultantes</a:t>
            </a:r>
            <a:r>
              <a:rPr sz="2400" spc="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projeção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cilíndrica</a:t>
            </a:r>
            <a:r>
              <a:rPr sz="2400" spc="3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ou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cônica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sobre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</a:t>
            </a:r>
            <a:r>
              <a:rPr sz="2400" spc="39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único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plano,</a:t>
            </a:r>
            <a:r>
              <a:rPr sz="2400" spc="3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</a:t>
            </a:r>
            <a:r>
              <a:rPr sz="2400" spc="3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finalidade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permitir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percepção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forma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global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objeto.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1272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21272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356870" marR="5080" indent="-344170" algn="just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Vistas</a:t>
            </a:r>
            <a:r>
              <a:rPr sz="2400" b="1" spc="5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ortográficas</a:t>
            </a:r>
            <a:r>
              <a:rPr sz="2400" b="1" spc="5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72C"/>
                </a:solidFill>
                <a:latin typeface="Arial"/>
                <a:cs typeface="Arial"/>
              </a:rPr>
              <a:t>–</a:t>
            </a:r>
            <a:r>
              <a:rPr sz="2400" b="1" spc="5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são</a:t>
            </a:r>
            <a:r>
              <a:rPr sz="2400" spc="5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figuras</a:t>
            </a:r>
            <a:r>
              <a:rPr sz="2400" spc="5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resultantes</a:t>
            </a:r>
            <a:r>
              <a:rPr sz="2400" spc="5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projeções</a:t>
            </a:r>
            <a:r>
              <a:rPr sz="2400" spc="190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cilíndricas</a:t>
            </a:r>
            <a:r>
              <a:rPr sz="2400" spc="185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ortogonais</a:t>
            </a:r>
            <a:r>
              <a:rPr sz="2400" spc="190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190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modo</a:t>
            </a:r>
            <a:r>
              <a:rPr sz="2400" spc="190" dirty="0">
                <a:solidFill>
                  <a:srgbClr val="21272C"/>
                </a:solidFill>
                <a:latin typeface="Arial"/>
                <a:cs typeface="Arial"/>
              </a:rPr>
              <a:t>   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representar</a:t>
            </a:r>
            <a:r>
              <a:rPr sz="24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</a:t>
            </a:r>
            <a:r>
              <a:rPr sz="2400" spc="4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exatidão</a:t>
            </a:r>
            <a:r>
              <a:rPr sz="24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4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forma</a:t>
            </a:r>
            <a:r>
              <a:rPr sz="2400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400" spc="459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objeto</a:t>
            </a:r>
            <a:r>
              <a:rPr sz="2400" spc="4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com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seus</a:t>
            </a:r>
            <a:r>
              <a:rPr sz="2400" spc="-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detalhes.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5479" y="3614420"/>
            <a:ext cx="4889500" cy="1972310"/>
          </a:xfrm>
          <a:custGeom>
            <a:avLst/>
            <a:gdLst/>
            <a:ahLst/>
            <a:cxnLst/>
            <a:rect l="l" t="t" r="r" b="b"/>
            <a:pathLst>
              <a:path w="4889500" h="1972310">
                <a:moveTo>
                  <a:pt x="4888992" y="0"/>
                </a:moveTo>
                <a:lnTo>
                  <a:pt x="986027" y="0"/>
                </a:lnTo>
                <a:lnTo>
                  <a:pt x="0" y="986027"/>
                </a:lnTo>
                <a:lnTo>
                  <a:pt x="986027" y="1972055"/>
                </a:lnTo>
                <a:lnTo>
                  <a:pt x="4888992" y="1972055"/>
                </a:lnTo>
                <a:lnTo>
                  <a:pt x="48889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48957" y="1580845"/>
            <a:ext cx="11109325" cy="1678305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30"/>
              </a:spcBef>
            </a:pPr>
            <a:r>
              <a:rPr sz="2800" b="1" spc="-10" dirty="0">
                <a:solidFill>
                  <a:srgbClr val="21272C"/>
                </a:solidFill>
                <a:latin typeface="Arial"/>
                <a:cs typeface="Arial"/>
              </a:rPr>
              <a:t>Enquadramento</a:t>
            </a:r>
            <a:r>
              <a:rPr sz="2800" b="1" spc="-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800" b="1" spc="-1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800" b="1" spc="-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1272C"/>
                </a:solidFill>
                <a:latin typeface="Arial"/>
                <a:cs typeface="Arial"/>
              </a:rPr>
              <a:t>na</a:t>
            </a:r>
            <a:r>
              <a:rPr sz="2800" b="1" spc="-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1272C"/>
                </a:solidFill>
                <a:latin typeface="Arial"/>
                <a:cs typeface="Arial"/>
              </a:rPr>
              <a:t>folha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19"/>
              </a:spcBef>
            </a:pP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Da mesma</a:t>
            </a:r>
            <a:r>
              <a:rPr sz="2000" spc="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forma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que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se faz ao usar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000" spc="2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máquina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fotográfica,</a:t>
            </a:r>
            <a:r>
              <a:rPr sz="2000" spc="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preciso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enquadrar</a:t>
            </a:r>
            <a:r>
              <a:rPr sz="2000" spc="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000" spc="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1272C"/>
                </a:solidFill>
                <a:latin typeface="Arial"/>
                <a:cs typeface="Arial"/>
              </a:rPr>
              <a:t>na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folha.</a:t>
            </a:r>
            <a:r>
              <a:rPr sz="2000" spc="4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Ou</a:t>
            </a:r>
            <a:r>
              <a:rPr sz="2000" spc="4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seja,</a:t>
            </a:r>
            <a:r>
              <a:rPr sz="2000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o</a:t>
            </a:r>
            <a:r>
              <a:rPr sz="20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0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deve</a:t>
            </a:r>
            <a:r>
              <a:rPr sz="2000" spc="4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ser</a:t>
            </a:r>
            <a:r>
              <a:rPr sz="2000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feito</a:t>
            </a:r>
            <a:r>
              <a:rPr sz="2000" spc="4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com</a:t>
            </a:r>
            <a:r>
              <a:rPr sz="2000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um</a:t>
            </a:r>
            <a:r>
              <a:rPr sz="2000" spc="4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tamanho</a:t>
            </a:r>
            <a:r>
              <a:rPr sz="2000" b="1" spc="4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adequado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,</a:t>
            </a:r>
            <a:r>
              <a:rPr sz="2000" spc="4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em</a:t>
            </a:r>
            <a:r>
              <a:rPr sz="2000" spc="4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000" spc="484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folha</a:t>
            </a:r>
            <a:r>
              <a:rPr sz="2000" b="1" spc="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000" b="1" spc="-25" dirty="0">
                <a:solidFill>
                  <a:srgbClr val="21272C"/>
                </a:solidFill>
                <a:latin typeface="Arial"/>
                <a:cs typeface="Arial"/>
              </a:rPr>
              <a:t>de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tamanho</a:t>
            </a:r>
            <a:r>
              <a:rPr sz="2000" b="1" spc="-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apropriado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em</a:t>
            </a:r>
            <a:r>
              <a:rPr sz="2000" spc="-9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posição</a:t>
            </a:r>
            <a:r>
              <a:rPr sz="2000" b="1" spc="-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retrato</a:t>
            </a:r>
            <a:r>
              <a:rPr sz="2000" b="1" spc="-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1272C"/>
                </a:solidFill>
                <a:latin typeface="Arial"/>
                <a:cs typeface="Arial"/>
              </a:rPr>
              <a:t>ou</a:t>
            </a:r>
            <a:r>
              <a:rPr sz="2000" b="1" spc="-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1272C"/>
                </a:solidFill>
                <a:latin typeface="Arial"/>
                <a:cs typeface="Arial"/>
              </a:rPr>
              <a:t>paisagem</a:t>
            </a:r>
            <a:r>
              <a:rPr sz="2000" spc="-25" dirty="0">
                <a:solidFill>
                  <a:srgbClr val="21272C"/>
                </a:solidFill>
                <a:latin typeface="Arial"/>
                <a:cs typeface="Arial"/>
              </a:rPr>
              <a:t>.</a:t>
            </a:r>
            <a:r>
              <a:rPr sz="2000" spc="-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000" spc="-229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palavra</a:t>
            </a:r>
            <a:r>
              <a:rPr sz="2000" spc="-2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000" spc="-7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1272C"/>
                </a:solidFill>
                <a:latin typeface="Arial"/>
                <a:cs typeface="Arial"/>
              </a:rPr>
              <a:t>equilíbrio.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240" y="3530600"/>
            <a:ext cx="5126990" cy="25476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726555" y="4034408"/>
            <a:ext cx="382333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Demarque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área de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trabalho.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FF0000"/>
              </a:buClr>
              <a:buFont typeface="Arial"/>
              <a:buAutoNum type="arabicPeriod"/>
            </a:pPr>
            <a:endParaRPr sz="16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Encontre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centro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área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trabalho.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FF0000"/>
              </a:buClr>
              <a:buFont typeface="Arial"/>
              <a:buAutoNum type="arabicPeriod"/>
            </a:pPr>
            <a:endParaRPr sz="16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Esboce</a:t>
            </a:r>
            <a:r>
              <a:rPr sz="16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desenho.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19140" cy="1960880"/>
          </a:xfrm>
          <a:custGeom>
            <a:avLst/>
            <a:gdLst/>
            <a:ahLst/>
            <a:cxnLst/>
            <a:rect l="l" t="t" r="r" b="b"/>
            <a:pathLst>
              <a:path w="5819140" h="1960880">
                <a:moveTo>
                  <a:pt x="5818632" y="0"/>
                </a:moveTo>
                <a:lnTo>
                  <a:pt x="0" y="0"/>
                </a:lnTo>
                <a:lnTo>
                  <a:pt x="0" y="1960499"/>
                </a:lnTo>
                <a:lnTo>
                  <a:pt x="5818632" y="1960499"/>
                </a:lnTo>
                <a:lnTo>
                  <a:pt x="581863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440" y="606678"/>
            <a:ext cx="40506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95" dirty="0"/>
              <a:t> </a:t>
            </a:r>
            <a:r>
              <a:rPr sz="3600" dirty="0"/>
              <a:t>elaborar</a:t>
            </a:r>
            <a:r>
              <a:rPr sz="3600" spc="-114" dirty="0"/>
              <a:t> </a:t>
            </a:r>
            <a:r>
              <a:rPr sz="3600" spc="-25" dirty="0"/>
              <a:t>um </a:t>
            </a: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4750" y="195579"/>
            <a:ext cx="4293870" cy="59893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176529"/>
            <a:ext cx="4391660" cy="61785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7980" y="1944370"/>
            <a:ext cx="4700270" cy="334264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096000" y="0"/>
            <a:ext cx="6096000" cy="1564640"/>
          </a:xfrm>
          <a:custGeom>
            <a:avLst/>
            <a:gdLst/>
            <a:ahLst/>
            <a:cxnLst/>
            <a:rect l="l" t="t" r="r" b="b"/>
            <a:pathLst>
              <a:path w="6096000" h="1564640">
                <a:moveTo>
                  <a:pt x="6096000" y="0"/>
                </a:moveTo>
                <a:lnTo>
                  <a:pt x="0" y="0"/>
                </a:lnTo>
                <a:lnTo>
                  <a:pt x="0" y="1564259"/>
                </a:lnTo>
                <a:lnTo>
                  <a:pt x="6096000" y="1564259"/>
                </a:lnTo>
                <a:lnTo>
                  <a:pt x="6096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693293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Folha</a:t>
            </a:r>
            <a:r>
              <a:rPr sz="3600" spc="-105" dirty="0"/>
              <a:t> </a:t>
            </a:r>
            <a:r>
              <a:rPr sz="3600" dirty="0"/>
              <a:t>de</a:t>
            </a:r>
            <a:r>
              <a:rPr sz="3600" spc="-80" dirty="0"/>
              <a:t> </a:t>
            </a:r>
            <a:r>
              <a:rPr sz="3600" spc="-10" dirty="0"/>
              <a:t>desenho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0429" y="1563369"/>
            <a:ext cx="3282950" cy="49288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57780" y="2127884"/>
            <a:ext cx="9759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solidFill>
                  <a:srgbClr val="21272C"/>
                </a:solidFill>
                <a:latin typeface="Arial"/>
                <a:cs typeface="Arial"/>
              </a:rPr>
              <a:t>Traçado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49145" y="2774314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>
                <a:moveTo>
                  <a:pt x="0" y="0"/>
                </a:moveTo>
                <a:lnTo>
                  <a:pt x="2591689" y="0"/>
                </a:lnTo>
              </a:path>
            </a:pathLst>
          </a:custGeom>
          <a:ln w="6350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0414" y="4022725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>
                <a:moveTo>
                  <a:pt x="0" y="0"/>
                </a:moveTo>
                <a:lnTo>
                  <a:pt x="2591689" y="0"/>
                </a:lnTo>
              </a:path>
            </a:pathLst>
          </a:custGeom>
          <a:ln w="28575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9145" y="3423284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>
                <a:moveTo>
                  <a:pt x="0" y="0"/>
                </a:moveTo>
                <a:lnTo>
                  <a:pt x="2591689" y="0"/>
                </a:lnTo>
              </a:path>
            </a:pathLst>
          </a:custGeom>
          <a:ln w="19050">
            <a:solidFill>
              <a:srgbClr val="1F1F1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0414" y="4650104"/>
            <a:ext cx="2592070" cy="0"/>
          </a:xfrm>
          <a:custGeom>
            <a:avLst/>
            <a:gdLst/>
            <a:ahLst/>
            <a:cxnLst/>
            <a:rect l="l" t="t" r="r" b="b"/>
            <a:pathLst>
              <a:path w="2592070">
                <a:moveTo>
                  <a:pt x="0" y="0"/>
                </a:moveTo>
                <a:lnTo>
                  <a:pt x="2591689" y="0"/>
                </a:lnTo>
              </a:path>
            </a:pathLst>
          </a:custGeom>
          <a:ln w="28575">
            <a:solidFill>
              <a:srgbClr val="1F1F1F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8660" y="5256529"/>
            <a:ext cx="2592070" cy="76200"/>
          </a:xfrm>
          <a:custGeom>
            <a:avLst/>
            <a:gdLst/>
            <a:ahLst/>
            <a:cxnLst/>
            <a:rect l="l" t="t" r="r" b="b"/>
            <a:pathLst>
              <a:path w="2592070" h="76200">
                <a:moveTo>
                  <a:pt x="2591689" y="38100"/>
                </a:moveTo>
                <a:lnTo>
                  <a:pt x="2578989" y="31750"/>
                </a:lnTo>
                <a:lnTo>
                  <a:pt x="2540889" y="12700"/>
                </a:lnTo>
                <a:lnTo>
                  <a:pt x="2540889" y="38100"/>
                </a:lnTo>
                <a:lnTo>
                  <a:pt x="2538793" y="41249"/>
                </a:lnTo>
                <a:lnTo>
                  <a:pt x="2538793" y="38100"/>
                </a:lnTo>
                <a:lnTo>
                  <a:pt x="2538793" y="34963"/>
                </a:lnTo>
                <a:lnTo>
                  <a:pt x="2540889" y="38100"/>
                </a:lnTo>
                <a:lnTo>
                  <a:pt x="2540889" y="12700"/>
                </a:lnTo>
                <a:lnTo>
                  <a:pt x="2515489" y="0"/>
                </a:lnTo>
                <a:lnTo>
                  <a:pt x="2536647" y="31750"/>
                </a:lnTo>
                <a:lnTo>
                  <a:pt x="54991" y="31750"/>
                </a:lnTo>
                <a:lnTo>
                  <a:pt x="76200" y="0"/>
                </a:lnTo>
                <a:lnTo>
                  <a:pt x="52895" y="11658"/>
                </a:lnTo>
                <a:lnTo>
                  <a:pt x="52895" y="34925"/>
                </a:lnTo>
                <a:lnTo>
                  <a:pt x="52895" y="38100"/>
                </a:lnTo>
                <a:lnTo>
                  <a:pt x="52895" y="41275"/>
                </a:lnTo>
                <a:lnTo>
                  <a:pt x="50800" y="38100"/>
                </a:lnTo>
                <a:lnTo>
                  <a:pt x="52895" y="34925"/>
                </a:lnTo>
                <a:lnTo>
                  <a:pt x="52895" y="11658"/>
                </a:lnTo>
                <a:lnTo>
                  <a:pt x="0" y="38100"/>
                </a:lnTo>
                <a:lnTo>
                  <a:pt x="76200" y="76200"/>
                </a:lnTo>
                <a:lnTo>
                  <a:pt x="54991" y="44450"/>
                </a:lnTo>
                <a:lnTo>
                  <a:pt x="2536647" y="44450"/>
                </a:lnTo>
                <a:lnTo>
                  <a:pt x="2515489" y="76200"/>
                </a:lnTo>
                <a:lnTo>
                  <a:pt x="2578989" y="44450"/>
                </a:lnTo>
                <a:lnTo>
                  <a:pt x="2591689" y="3810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1370" y="1713229"/>
            <a:ext cx="6452870" cy="46024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9590" y="1634109"/>
            <a:ext cx="25857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21272C"/>
                </a:solidFill>
                <a:latin typeface="Arial"/>
                <a:cs typeface="Arial"/>
              </a:rPr>
              <a:t>Instrumentos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679" y="2325370"/>
            <a:ext cx="4685029" cy="36334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6255" y="1600200"/>
            <a:ext cx="4106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21272C"/>
                </a:solidFill>
                <a:latin typeface="Arial"/>
                <a:cs typeface="Arial"/>
              </a:rPr>
              <a:t>Esquadros</a:t>
            </a:r>
            <a:r>
              <a:rPr sz="3200" b="1" spc="-9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3200" b="1" spc="-1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21272C"/>
                </a:solidFill>
                <a:latin typeface="Arial"/>
                <a:cs typeface="Arial"/>
              </a:rPr>
              <a:t>ângulos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61044" y="3350895"/>
            <a:ext cx="2233930" cy="1732280"/>
          </a:xfrm>
          <a:custGeom>
            <a:avLst/>
            <a:gdLst/>
            <a:ahLst/>
            <a:cxnLst/>
            <a:rect l="l" t="t" r="r" b="b"/>
            <a:pathLst>
              <a:path w="2233929" h="1732279">
                <a:moveTo>
                  <a:pt x="0" y="1295399"/>
                </a:moveTo>
                <a:lnTo>
                  <a:pt x="2233549" y="1295399"/>
                </a:lnTo>
              </a:path>
              <a:path w="2233929" h="1732279">
                <a:moveTo>
                  <a:pt x="359663" y="0"/>
                </a:moveTo>
                <a:lnTo>
                  <a:pt x="359663" y="1732025"/>
                </a:lnTo>
              </a:path>
            </a:pathLst>
          </a:custGeom>
          <a:ln w="6350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26170" y="1870075"/>
            <a:ext cx="1070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1272C"/>
                </a:solidFill>
                <a:latin typeface="Arial"/>
                <a:cs typeface="Arial"/>
              </a:rPr>
              <a:t>Paralelas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26170" y="2942209"/>
            <a:ext cx="1840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1272C"/>
                </a:solidFill>
                <a:latin typeface="Arial"/>
                <a:cs typeface="Arial"/>
              </a:rPr>
              <a:t>Perpendiculares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02344" y="2466975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549" y="0"/>
                </a:lnTo>
              </a:path>
            </a:pathLst>
          </a:custGeom>
          <a:ln w="6350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2344" y="2863214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549" y="0"/>
                </a:lnTo>
              </a:path>
            </a:pathLst>
          </a:custGeom>
          <a:ln w="6350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3329" y="1927860"/>
            <a:ext cx="5558789" cy="431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6255" y="1600200"/>
            <a:ext cx="4106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21272C"/>
                </a:solidFill>
                <a:latin typeface="Arial"/>
                <a:cs typeface="Arial"/>
              </a:rPr>
              <a:t>Esquadros</a:t>
            </a:r>
            <a:r>
              <a:rPr sz="3200" b="1" spc="-9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3200" b="1" spc="-1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21272C"/>
                </a:solidFill>
                <a:latin typeface="Arial"/>
                <a:cs typeface="Arial"/>
              </a:rPr>
              <a:t>ângulos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4730" y="6430327"/>
            <a:ext cx="106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92959A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12192000" y="0"/>
                </a:moveTo>
                <a:lnTo>
                  <a:pt x="0" y="0"/>
                </a:lnTo>
                <a:lnTo>
                  <a:pt x="0" y="3429000"/>
                </a:lnTo>
                <a:lnTo>
                  <a:pt x="12192000" y="342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215" y="61848"/>
            <a:ext cx="32543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Desenho</a:t>
            </a:r>
            <a:r>
              <a:rPr sz="3200" spc="-165" dirty="0"/>
              <a:t> </a:t>
            </a:r>
            <a:r>
              <a:rPr sz="3200" spc="-10" dirty="0"/>
              <a:t>técnico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95947" y="1041082"/>
            <a:ext cx="109969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Desenho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Técnico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Mecânico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projeto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objetos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destinados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à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fabricação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objetos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série.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Projetista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Mecânico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(Mechanical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Designer)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é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responsável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pela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produtos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sua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empresa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sociedade;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isso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deve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considerar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seu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complexidade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relações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produto, máquinas/equipamentos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ambiente,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produto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usuário,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isto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é,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fatores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tecnológicos,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econômicos,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sociais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culturais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ambiente.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509" y="3834193"/>
            <a:ext cx="106489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</a:t>
            </a:r>
            <a:r>
              <a:rPr sz="24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técnico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400" spc="21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linguagem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gráfica</a:t>
            </a:r>
            <a:r>
              <a:rPr sz="24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utilizada</a:t>
            </a:r>
            <a:r>
              <a:rPr sz="2400" spc="2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na</a:t>
            </a:r>
            <a:r>
              <a:rPr sz="2400" spc="22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indústria.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Para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que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esta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linguagem</a:t>
            </a:r>
            <a:r>
              <a:rPr sz="2400" spc="1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seja</a:t>
            </a:r>
            <a:r>
              <a:rPr sz="2400" spc="21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entendida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no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mundo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inteiro,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existe</a:t>
            </a:r>
            <a:r>
              <a:rPr sz="2400" spc="1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4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série</a:t>
            </a:r>
            <a:r>
              <a:rPr sz="2400" spc="20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regras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internacionais</a:t>
            </a:r>
            <a:r>
              <a:rPr sz="2400" spc="-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que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compõem</a:t>
            </a:r>
            <a:r>
              <a:rPr sz="2400" spc="-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as</a:t>
            </a:r>
            <a:r>
              <a:rPr sz="2400" spc="-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normas</a:t>
            </a:r>
            <a:r>
              <a:rPr sz="2400" spc="-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gerais</a:t>
            </a:r>
            <a:r>
              <a:rPr sz="2400" spc="-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  desenho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técnico,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spc="-20" dirty="0">
                <a:solidFill>
                  <a:srgbClr val="21272C"/>
                </a:solidFill>
                <a:latin typeface="Arial"/>
                <a:cs typeface="Arial"/>
              </a:rPr>
              <a:t>cuja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regulamentação</a:t>
            </a:r>
            <a:r>
              <a:rPr sz="2400" spc="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no</a:t>
            </a:r>
            <a:r>
              <a:rPr sz="2400" spc="3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Brasil</a:t>
            </a:r>
            <a:r>
              <a:rPr sz="2400" spc="3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3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feita</a:t>
            </a:r>
            <a:r>
              <a:rPr sz="2400" spc="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pela</a:t>
            </a:r>
            <a:r>
              <a:rPr sz="2400" spc="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ABNT</a:t>
            </a:r>
            <a:r>
              <a:rPr sz="2400" spc="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–</a:t>
            </a:r>
            <a:r>
              <a:rPr sz="2400" spc="3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Associação</a:t>
            </a:r>
            <a:r>
              <a:rPr sz="2400" spc="3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Brasileira</a:t>
            </a:r>
            <a:r>
              <a:rPr sz="2400" spc="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de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Normas</a:t>
            </a:r>
            <a:r>
              <a:rPr sz="2400" spc="-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Técnicas.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1945" y="6339204"/>
            <a:ext cx="3881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0" marR="5080" indent="-18542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Instituto Federal</a:t>
            </a:r>
            <a:r>
              <a:rPr sz="1200" spc="-5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92959A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grandense</a:t>
            </a:r>
            <a:r>
              <a:rPr sz="1200" spc="-5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|</a:t>
            </a:r>
            <a:r>
              <a:rPr sz="1200" spc="-30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92959A"/>
                </a:solidFill>
                <a:latin typeface="Trebuchet MS"/>
                <a:cs typeface="Trebuchet MS"/>
              </a:rPr>
              <a:t>campus</a:t>
            </a:r>
            <a:r>
              <a:rPr sz="1200" spc="-15" dirty="0">
                <a:solidFill>
                  <a:srgbClr val="92959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92959A"/>
                </a:solidFill>
                <a:latin typeface="Trebuchet MS"/>
                <a:cs typeface="Trebuchet MS"/>
              </a:rPr>
              <a:t>Sapucaia</a:t>
            </a: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 do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5355" y="6430327"/>
            <a:ext cx="1828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16255" y="1576323"/>
            <a:ext cx="153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1F1F1F"/>
                </a:solidFill>
                <a:latin typeface="Arial"/>
                <a:cs typeface="Arial"/>
              </a:rPr>
              <a:t>Escalas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6800" y="2143759"/>
            <a:ext cx="7119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b="1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relação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estabelece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verdadeira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grandeza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aquelas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ele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possui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um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desenho.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210" y="3178810"/>
            <a:ext cx="8928100" cy="35420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070" y="2825611"/>
            <a:ext cx="4306570" cy="403238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74027" y="1576323"/>
            <a:ext cx="11151235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1F1F1F"/>
                </a:solidFill>
                <a:latin typeface="Arial"/>
                <a:cs typeface="Arial"/>
              </a:rPr>
              <a:t>Escalas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Norma</a:t>
            </a:r>
            <a:r>
              <a:rPr sz="1800" spc="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NBR</a:t>
            </a:r>
            <a:r>
              <a:rPr sz="1800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8196</a:t>
            </a:r>
            <a:r>
              <a:rPr sz="1800" spc="1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OUT/1983,</a:t>
            </a:r>
            <a:r>
              <a:rPr sz="1800" spc="1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define</a:t>
            </a:r>
            <a:r>
              <a:rPr sz="1800" spc="1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designação</a:t>
            </a:r>
            <a:r>
              <a:rPr sz="1800" spc="1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completa</a:t>
            </a:r>
            <a:r>
              <a:rPr sz="1800" spc="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1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consistir</a:t>
            </a:r>
            <a:r>
              <a:rPr sz="18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palavra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"ESCALA",</a:t>
            </a:r>
            <a:r>
              <a:rPr sz="1800" b="1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seguida</a:t>
            </a:r>
            <a:r>
              <a:rPr sz="1800" b="1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indicação</a:t>
            </a:r>
            <a:r>
              <a:rPr sz="1800" b="1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b="1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relação</a:t>
            </a:r>
            <a:r>
              <a:rPr sz="1800" b="1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segue: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255" y="3449954"/>
            <a:ext cx="4575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600" spc="-1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1:1,</a:t>
            </a:r>
            <a:r>
              <a:rPr sz="16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6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1F1F"/>
                </a:solidFill>
                <a:latin typeface="Arial"/>
                <a:cs typeface="Arial"/>
              </a:rPr>
              <a:t>natural;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X:1,</a:t>
            </a:r>
            <a:r>
              <a:rPr sz="16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6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F1F1F"/>
                </a:solidFill>
                <a:latin typeface="Arial"/>
                <a:cs typeface="Arial"/>
              </a:rPr>
              <a:t>ampliação</a:t>
            </a:r>
            <a:r>
              <a:rPr sz="16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(X</a:t>
            </a:r>
            <a:r>
              <a:rPr sz="16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&gt;</a:t>
            </a:r>
            <a:r>
              <a:rPr sz="1600" spc="-25" dirty="0">
                <a:solidFill>
                  <a:srgbClr val="1F1F1F"/>
                </a:solidFill>
                <a:latin typeface="Arial"/>
                <a:cs typeface="Arial"/>
              </a:rPr>
              <a:t> 1);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1:X,</a:t>
            </a:r>
            <a:r>
              <a:rPr sz="16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6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6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6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redução</a:t>
            </a:r>
            <a:r>
              <a:rPr sz="16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(X</a:t>
            </a:r>
            <a:r>
              <a:rPr sz="16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1F1F"/>
                </a:solidFill>
                <a:latin typeface="Arial"/>
                <a:cs typeface="Arial"/>
              </a:rPr>
              <a:t>&gt;</a:t>
            </a:r>
            <a:r>
              <a:rPr sz="16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F1F1F"/>
                </a:solidFill>
                <a:latin typeface="Arial"/>
                <a:cs typeface="Arial"/>
              </a:rPr>
              <a:t>1).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6469" y="2989579"/>
            <a:ext cx="3956050" cy="256413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6255" y="1576323"/>
            <a:ext cx="11172825" cy="392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1F1F1F"/>
                </a:solidFill>
                <a:latin typeface="Arial"/>
                <a:cs typeface="Arial"/>
              </a:rPr>
              <a:t>Escalas</a:t>
            </a:r>
            <a:endParaRPr sz="3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64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escolhida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2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depende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complexidade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representado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finalidade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representação.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todos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os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casos,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selecionada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suficientemente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para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permitir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interpretação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fácil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 clara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informação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representada.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20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tamanho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questão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deverão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decidir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formato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folha.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800">
              <a:latin typeface="Arial"/>
              <a:cs typeface="Arial"/>
            </a:endParaRPr>
          </a:p>
          <a:p>
            <a:pPr marL="203835" algn="ctr">
              <a:lnSpc>
                <a:spcPct val="100000"/>
              </a:lnSpc>
            </a:pP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IMPORTANTE</a:t>
            </a:r>
            <a:endParaRPr sz="1800">
              <a:latin typeface="Arial"/>
              <a:cs typeface="Arial"/>
            </a:endParaRPr>
          </a:p>
          <a:p>
            <a:pPr marL="2683510" marR="2472690" algn="ctr">
              <a:lnSpc>
                <a:spcPct val="100000"/>
              </a:lnSpc>
              <a:spcBef>
                <a:spcPts val="705"/>
              </a:spcBef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Independente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 escalas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reduzidas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ampliadas,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sempre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 feita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medidas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reais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peça.</a:t>
            </a:r>
            <a:r>
              <a:rPr sz="1800" spc="-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escala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utilizada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sempre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escrita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legenda.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8056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</a:t>
            </a:r>
            <a:r>
              <a:rPr sz="3600" spc="-114" dirty="0"/>
              <a:t> </a:t>
            </a:r>
            <a:r>
              <a:rPr sz="3600" dirty="0"/>
              <a:t>elaborar</a:t>
            </a:r>
            <a:r>
              <a:rPr sz="3600" spc="-75" dirty="0"/>
              <a:t> </a:t>
            </a:r>
            <a:r>
              <a:rPr sz="3600" dirty="0"/>
              <a:t>um</a:t>
            </a:r>
            <a:r>
              <a:rPr sz="3600" spc="-105" dirty="0"/>
              <a:t> </a:t>
            </a:r>
            <a:r>
              <a:rPr sz="3600" dirty="0"/>
              <a:t>desenho</a:t>
            </a:r>
            <a:r>
              <a:rPr sz="3600" spc="-85" dirty="0"/>
              <a:t> </a:t>
            </a:r>
            <a:r>
              <a:rPr sz="3600" spc="-10" dirty="0"/>
              <a:t>técnico?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13042" y="1719198"/>
            <a:ext cx="3515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Exemplos</a:t>
            </a:r>
            <a:r>
              <a:rPr sz="20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20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peças</a:t>
            </a:r>
            <a:r>
              <a:rPr sz="20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20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escala: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2200" y="1733550"/>
            <a:ext cx="5410200" cy="46482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121150" y="3304540"/>
            <a:ext cx="666750" cy="297180"/>
            <a:chOff x="4121150" y="3304540"/>
            <a:chExt cx="666750" cy="2971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2683" y="3531997"/>
              <a:ext cx="85216" cy="697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21150" y="3304540"/>
              <a:ext cx="599440" cy="268605"/>
            </a:xfrm>
            <a:custGeom>
              <a:avLst/>
              <a:gdLst/>
              <a:ahLst/>
              <a:cxnLst/>
              <a:rect l="l" t="t" r="r" b="b"/>
              <a:pathLst>
                <a:path w="599439" h="268604">
                  <a:moveTo>
                    <a:pt x="5079" y="0"/>
                  </a:moveTo>
                  <a:lnTo>
                    <a:pt x="0" y="11684"/>
                  </a:lnTo>
                  <a:lnTo>
                    <a:pt x="594233" y="268224"/>
                  </a:lnTo>
                  <a:lnTo>
                    <a:pt x="599313" y="256539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79C5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90039" y="2987421"/>
            <a:ext cx="3095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Sempre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conter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indicação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27835" y="5763577"/>
            <a:ext cx="26498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*Cotas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apenas</a:t>
            </a:r>
            <a:r>
              <a:rPr sz="1800" spc="-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ilustrativas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2221229"/>
            <a:ext cx="3630929" cy="15379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Lembrem-se...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0000"/>
              </a:lnSpc>
              <a:spcBef>
                <a:spcPts val="100"/>
              </a:spcBef>
            </a:pPr>
            <a:r>
              <a:rPr dirty="0"/>
              <a:t>Desenhos</a:t>
            </a:r>
            <a:r>
              <a:rPr spc="-30" dirty="0"/>
              <a:t> </a:t>
            </a:r>
            <a:r>
              <a:rPr dirty="0"/>
              <a:t>técnicos</a:t>
            </a:r>
            <a:r>
              <a:rPr spc="-35" dirty="0"/>
              <a:t> </a:t>
            </a:r>
            <a:r>
              <a:rPr dirty="0"/>
              <a:t>são</a:t>
            </a:r>
            <a:r>
              <a:rPr spc="-55" dirty="0"/>
              <a:t> </a:t>
            </a:r>
            <a:r>
              <a:rPr dirty="0"/>
              <a:t>desenhados</a:t>
            </a:r>
            <a:r>
              <a:rPr spc="-15" dirty="0"/>
              <a:t> </a:t>
            </a:r>
            <a:r>
              <a:rPr dirty="0"/>
              <a:t>em</a:t>
            </a:r>
            <a:r>
              <a:rPr spc="-50" dirty="0"/>
              <a:t> </a:t>
            </a:r>
            <a:r>
              <a:rPr spc="-10" dirty="0"/>
              <a:t>folhas </a:t>
            </a:r>
            <a:r>
              <a:rPr dirty="0"/>
              <a:t>próprias</a:t>
            </a:r>
            <a:r>
              <a:rPr spc="-65" dirty="0"/>
              <a:t> </a:t>
            </a:r>
            <a:r>
              <a:rPr dirty="0"/>
              <a:t>para</a:t>
            </a:r>
            <a:r>
              <a:rPr spc="-60" dirty="0"/>
              <a:t> </a:t>
            </a:r>
            <a:r>
              <a:rPr spc="-10" dirty="0"/>
              <a:t>desenho!</a:t>
            </a: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pc="-10" dirty="0"/>
          </a:p>
          <a:p>
            <a:pPr marL="12700" marR="8255">
              <a:lnSpc>
                <a:spcPct val="100000"/>
              </a:lnSpc>
            </a:pPr>
            <a:r>
              <a:rPr dirty="0"/>
              <a:t>Desenhos</a:t>
            </a:r>
            <a:r>
              <a:rPr spc="45" dirty="0"/>
              <a:t> </a:t>
            </a:r>
            <a:r>
              <a:rPr dirty="0"/>
              <a:t>técnicos</a:t>
            </a:r>
            <a:r>
              <a:rPr spc="65" dirty="0"/>
              <a:t> </a:t>
            </a:r>
            <a:r>
              <a:rPr dirty="0"/>
              <a:t>obrigatoriamente</a:t>
            </a:r>
            <a:r>
              <a:rPr spc="65" dirty="0"/>
              <a:t> </a:t>
            </a:r>
            <a:r>
              <a:rPr spc="-10" dirty="0"/>
              <a:t>possuem </a:t>
            </a:r>
            <a:r>
              <a:rPr dirty="0"/>
              <a:t>legenda</a:t>
            </a:r>
            <a:r>
              <a:rPr spc="-30" dirty="0"/>
              <a:t> </a:t>
            </a:r>
            <a:r>
              <a:rPr dirty="0"/>
              <a:t>e</a:t>
            </a:r>
            <a:r>
              <a:rPr spc="-55" dirty="0"/>
              <a:t> </a:t>
            </a:r>
            <a:r>
              <a:rPr dirty="0"/>
              <a:t>indicação</a:t>
            </a:r>
            <a:r>
              <a:rPr spc="-75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10" dirty="0"/>
              <a:t>escala!</a:t>
            </a: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pc="-10" dirty="0"/>
          </a:p>
          <a:p>
            <a:pPr marL="12700" marR="5080">
              <a:lnSpc>
                <a:spcPct val="100000"/>
              </a:lnSpc>
              <a:tabLst>
                <a:tab pos="1786889" algn="l"/>
                <a:tab pos="3262629" algn="l"/>
                <a:tab pos="4622800" algn="l"/>
                <a:tab pos="6055995" algn="l"/>
                <a:tab pos="6425565" algn="l"/>
              </a:tabLst>
            </a:pPr>
            <a:r>
              <a:rPr spc="-10" dirty="0"/>
              <a:t>Desenhos</a:t>
            </a:r>
            <a:r>
              <a:rPr dirty="0"/>
              <a:t>	</a:t>
            </a:r>
            <a:r>
              <a:rPr spc="-10" dirty="0"/>
              <a:t>técnicos</a:t>
            </a:r>
            <a:r>
              <a:rPr dirty="0"/>
              <a:t>	</a:t>
            </a:r>
            <a:r>
              <a:rPr spc="-10" dirty="0"/>
              <a:t>sempre</a:t>
            </a:r>
            <a:r>
              <a:rPr dirty="0"/>
              <a:t>	</a:t>
            </a:r>
            <a:r>
              <a:rPr spc="-10" dirty="0"/>
              <a:t>ocupam</a:t>
            </a:r>
            <a:r>
              <a:rPr dirty="0"/>
              <a:t>	</a:t>
            </a:r>
            <a:r>
              <a:rPr spc="-50" dirty="0"/>
              <a:t>o</a:t>
            </a:r>
            <a:r>
              <a:rPr dirty="0"/>
              <a:t>	</a:t>
            </a:r>
            <a:r>
              <a:rPr spc="-10" dirty="0"/>
              <a:t>centro </a:t>
            </a:r>
            <a:r>
              <a:rPr dirty="0"/>
              <a:t>da</a:t>
            </a:r>
            <a:r>
              <a:rPr spc="-35" dirty="0"/>
              <a:t> </a:t>
            </a:r>
            <a:r>
              <a:rPr dirty="0"/>
              <a:t>área</a:t>
            </a:r>
            <a:r>
              <a:rPr spc="-4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trabalho!</a:t>
            </a: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dirty="0"/>
              <a:t>O</a:t>
            </a:r>
            <a:r>
              <a:rPr spc="-60" dirty="0"/>
              <a:t> </a:t>
            </a:r>
            <a:r>
              <a:rPr dirty="0"/>
              <a:t>traçado</a:t>
            </a:r>
            <a:r>
              <a:rPr spc="-90" dirty="0"/>
              <a:t> </a:t>
            </a:r>
            <a:r>
              <a:rPr dirty="0"/>
              <a:t>é</a:t>
            </a:r>
            <a:r>
              <a:rPr spc="-25" dirty="0"/>
              <a:t> </a:t>
            </a:r>
            <a:r>
              <a:rPr spc="-10" dirty="0"/>
              <a:t>extremamente</a:t>
            </a:r>
            <a:r>
              <a:rPr spc="10" dirty="0"/>
              <a:t> </a:t>
            </a:r>
            <a:r>
              <a:rPr spc="-10" dirty="0"/>
              <a:t>importante.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8290" y="1659889"/>
            <a:ext cx="2644140" cy="18351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25" dirty="0"/>
              <a:t> </a:t>
            </a:r>
            <a:r>
              <a:rPr sz="3600" dirty="0"/>
              <a:t>isométrica</a:t>
            </a:r>
            <a:r>
              <a:rPr sz="3600" spc="-114" dirty="0"/>
              <a:t> </a:t>
            </a:r>
            <a:r>
              <a:rPr sz="3600" dirty="0"/>
              <a:t>e</a:t>
            </a:r>
            <a:r>
              <a:rPr sz="3600" spc="-145" dirty="0"/>
              <a:t> </a:t>
            </a:r>
            <a:r>
              <a:rPr sz="3600" spc="-10" dirty="0"/>
              <a:t>cavaleira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4130" y="1602740"/>
            <a:ext cx="3994150" cy="46583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9109" y="4036059"/>
            <a:ext cx="2277109" cy="227584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532120" y="2693670"/>
            <a:ext cx="570230" cy="574040"/>
            <a:chOff x="5532120" y="2693670"/>
            <a:chExt cx="570230" cy="574040"/>
          </a:xfrm>
        </p:grpSpPr>
        <p:sp>
          <p:nvSpPr>
            <p:cNvPr id="9" name="object 9"/>
            <p:cNvSpPr/>
            <p:nvPr/>
          </p:nvSpPr>
          <p:spPr>
            <a:xfrm>
              <a:off x="5538469" y="2700019"/>
              <a:ext cx="557530" cy="561340"/>
            </a:xfrm>
            <a:custGeom>
              <a:avLst/>
              <a:gdLst/>
              <a:ahLst/>
              <a:cxnLst/>
              <a:rect l="l" t="t" r="r" b="b"/>
              <a:pathLst>
                <a:path w="557529" h="561339">
                  <a:moveTo>
                    <a:pt x="278638" y="0"/>
                  </a:moveTo>
                  <a:lnTo>
                    <a:pt x="278638" y="140207"/>
                  </a:lnTo>
                  <a:lnTo>
                    <a:pt x="0" y="140207"/>
                  </a:lnTo>
                  <a:lnTo>
                    <a:pt x="0" y="420624"/>
                  </a:lnTo>
                  <a:lnTo>
                    <a:pt x="278638" y="420624"/>
                  </a:lnTo>
                  <a:lnTo>
                    <a:pt x="278638" y="560831"/>
                  </a:lnTo>
                  <a:lnTo>
                    <a:pt x="557149" y="280415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45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8469" y="2700019"/>
              <a:ext cx="557530" cy="561340"/>
            </a:xfrm>
            <a:custGeom>
              <a:avLst/>
              <a:gdLst/>
              <a:ahLst/>
              <a:cxnLst/>
              <a:rect l="l" t="t" r="r" b="b"/>
              <a:pathLst>
                <a:path w="557529" h="561339">
                  <a:moveTo>
                    <a:pt x="0" y="140207"/>
                  </a:moveTo>
                  <a:lnTo>
                    <a:pt x="278638" y="140207"/>
                  </a:lnTo>
                  <a:lnTo>
                    <a:pt x="278638" y="0"/>
                  </a:lnTo>
                  <a:lnTo>
                    <a:pt x="557149" y="280415"/>
                  </a:lnTo>
                  <a:lnTo>
                    <a:pt x="278638" y="560831"/>
                  </a:lnTo>
                  <a:lnTo>
                    <a:pt x="278638" y="420624"/>
                  </a:lnTo>
                  <a:lnTo>
                    <a:pt x="0" y="420624"/>
                  </a:lnTo>
                  <a:lnTo>
                    <a:pt x="0" y="140207"/>
                  </a:lnTo>
                  <a:close/>
                </a:path>
              </a:pathLst>
            </a:custGeom>
            <a:ln w="12698">
              <a:solidFill>
                <a:srgbClr val="2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532120" y="4779010"/>
            <a:ext cx="570230" cy="574040"/>
            <a:chOff x="5532120" y="4779010"/>
            <a:chExt cx="570230" cy="574040"/>
          </a:xfrm>
        </p:grpSpPr>
        <p:sp>
          <p:nvSpPr>
            <p:cNvPr id="12" name="object 12"/>
            <p:cNvSpPr/>
            <p:nvPr/>
          </p:nvSpPr>
          <p:spPr>
            <a:xfrm>
              <a:off x="5538469" y="4785360"/>
              <a:ext cx="557530" cy="561340"/>
            </a:xfrm>
            <a:custGeom>
              <a:avLst/>
              <a:gdLst/>
              <a:ahLst/>
              <a:cxnLst/>
              <a:rect l="l" t="t" r="r" b="b"/>
              <a:pathLst>
                <a:path w="557529" h="561339">
                  <a:moveTo>
                    <a:pt x="278638" y="0"/>
                  </a:moveTo>
                  <a:lnTo>
                    <a:pt x="278638" y="140207"/>
                  </a:lnTo>
                  <a:lnTo>
                    <a:pt x="0" y="140207"/>
                  </a:lnTo>
                  <a:lnTo>
                    <a:pt x="0" y="420623"/>
                  </a:lnTo>
                  <a:lnTo>
                    <a:pt x="278638" y="420623"/>
                  </a:lnTo>
                  <a:lnTo>
                    <a:pt x="278638" y="560831"/>
                  </a:lnTo>
                  <a:lnTo>
                    <a:pt x="557149" y="280415"/>
                  </a:lnTo>
                  <a:lnTo>
                    <a:pt x="278638" y="0"/>
                  </a:lnTo>
                  <a:close/>
                </a:path>
              </a:pathLst>
            </a:custGeom>
            <a:solidFill>
              <a:srgbClr val="45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8469" y="4785360"/>
              <a:ext cx="557530" cy="561340"/>
            </a:xfrm>
            <a:custGeom>
              <a:avLst/>
              <a:gdLst/>
              <a:ahLst/>
              <a:cxnLst/>
              <a:rect l="l" t="t" r="r" b="b"/>
              <a:pathLst>
                <a:path w="557529" h="561339">
                  <a:moveTo>
                    <a:pt x="0" y="140207"/>
                  </a:moveTo>
                  <a:lnTo>
                    <a:pt x="278638" y="140207"/>
                  </a:lnTo>
                  <a:lnTo>
                    <a:pt x="278638" y="0"/>
                  </a:lnTo>
                  <a:lnTo>
                    <a:pt x="557149" y="280415"/>
                  </a:lnTo>
                  <a:lnTo>
                    <a:pt x="278638" y="560831"/>
                  </a:lnTo>
                  <a:lnTo>
                    <a:pt x="278638" y="420623"/>
                  </a:lnTo>
                  <a:lnTo>
                    <a:pt x="0" y="420623"/>
                  </a:lnTo>
                  <a:lnTo>
                    <a:pt x="0" y="140207"/>
                  </a:lnTo>
                  <a:close/>
                </a:path>
              </a:pathLst>
            </a:custGeom>
            <a:ln w="12698">
              <a:solidFill>
                <a:srgbClr val="2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185" dirty="0"/>
              <a:t> </a:t>
            </a:r>
            <a:r>
              <a:rPr sz="3600" spc="-10" dirty="0"/>
              <a:t>isométrica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2340610" y="1691639"/>
            <a:ext cx="7086600" cy="4559300"/>
            <a:chOff x="2340610" y="1691639"/>
            <a:chExt cx="7086600" cy="4559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2710" y="1691639"/>
              <a:ext cx="5977890" cy="2603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0610" y="4328160"/>
              <a:ext cx="7086600" cy="19227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9" y="0"/>
            <a:ext cx="3938270" cy="65557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819400" cy="1564640"/>
          </a:xfrm>
          <a:custGeom>
            <a:avLst/>
            <a:gdLst/>
            <a:ahLst/>
            <a:cxnLst/>
            <a:rect l="l" t="t" r="r" b="b"/>
            <a:pathLst>
              <a:path w="6243320" h="1564640">
                <a:moveTo>
                  <a:pt x="6242939" y="0"/>
                </a:moveTo>
                <a:lnTo>
                  <a:pt x="0" y="0"/>
                </a:lnTo>
                <a:lnTo>
                  <a:pt x="0" y="1564259"/>
                </a:lnTo>
                <a:lnTo>
                  <a:pt x="6242939" y="1564259"/>
                </a:lnTo>
                <a:lnTo>
                  <a:pt x="6242939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5827396" cy="879727"/>
          </a:xfrm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lang="pt-BR" sz="3600" dirty="0" err="1"/>
              <a:t>Ex</a:t>
            </a:r>
            <a:r>
              <a:rPr lang="pt-BR" sz="3600" dirty="0"/>
              <a:t> : 01</a:t>
            </a:r>
            <a:endParaRPr sz="36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1889" y="1896110"/>
            <a:ext cx="4199890" cy="44678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30220"/>
            <a:ext cx="12192000" cy="1563370"/>
          </a:xfrm>
          <a:custGeom>
            <a:avLst/>
            <a:gdLst/>
            <a:ahLst/>
            <a:cxnLst/>
            <a:rect l="l" t="t" r="r" b="b"/>
            <a:pathLst>
              <a:path w="12192000" h="1563370">
                <a:moveTo>
                  <a:pt x="12192000" y="0"/>
                </a:moveTo>
                <a:lnTo>
                  <a:pt x="0" y="0"/>
                </a:lnTo>
                <a:lnTo>
                  <a:pt x="0" y="1562988"/>
                </a:lnTo>
                <a:lnTo>
                  <a:pt x="12192000" y="15629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1066" y="3433064"/>
            <a:ext cx="8840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Perspectiva</a:t>
            </a:r>
            <a:r>
              <a:rPr sz="4400" spc="-254" dirty="0"/>
              <a:t> </a:t>
            </a:r>
            <a:r>
              <a:rPr sz="4400" dirty="0"/>
              <a:t>isométrica</a:t>
            </a:r>
            <a:r>
              <a:rPr sz="4400" spc="-235" dirty="0"/>
              <a:t> </a:t>
            </a:r>
            <a:r>
              <a:rPr sz="4400" spc="-10" dirty="0"/>
              <a:t>exemplos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1029" y="560069"/>
            <a:ext cx="5896610" cy="57429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2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447" y="1995804"/>
            <a:ext cx="3791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Desenho</a:t>
            </a:r>
            <a:r>
              <a:rPr sz="36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Técnico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47" y="3094354"/>
            <a:ext cx="2073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Exemplo: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91000" y="452119"/>
            <a:ext cx="7653020" cy="5538470"/>
            <a:chOff x="4191000" y="452119"/>
            <a:chExt cx="7653020" cy="55384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8329" y="679449"/>
              <a:ext cx="7197090" cy="50825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91000" y="452119"/>
              <a:ext cx="7653020" cy="5538470"/>
            </a:xfrm>
            <a:custGeom>
              <a:avLst/>
              <a:gdLst/>
              <a:ahLst/>
              <a:cxnLst/>
              <a:rect l="l" t="t" r="r" b="b"/>
              <a:pathLst>
                <a:path w="7653020" h="5538470">
                  <a:moveTo>
                    <a:pt x="7470140" y="182880"/>
                  </a:moveTo>
                  <a:lnTo>
                    <a:pt x="7424420" y="182880"/>
                  </a:lnTo>
                  <a:lnTo>
                    <a:pt x="7424420" y="228600"/>
                  </a:lnTo>
                  <a:lnTo>
                    <a:pt x="7424420" y="5309870"/>
                  </a:lnTo>
                  <a:lnTo>
                    <a:pt x="228600" y="5309870"/>
                  </a:lnTo>
                  <a:lnTo>
                    <a:pt x="228600" y="228600"/>
                  </a:lnTo>
                  <a:lnTo>
                    <a:pt x="7424420" y="228600"/>
                  </a:lnTo>
                  <a:lnTo>
                    <a:pt x="7424420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5309870"/>
                  </a:lnTo>
                  <a:lnTo>
                    <a:pt x="182880" y="5355590"/>
                  </a:lnTo>
                  <a:lnTo>
                    <a:pt x="7470140" y="5355590"/>
                  </a:lnTo>
                  <a:lnTo>
                    <a:pt x="7470140" y="5309870"/>
                  </a:lnTo>
                  <a:lnTo>
                    <a:pt x="7470140" y="228600"/>
                  </a:lnTo>
                  <a:lnTo>
                    <a:pt x="7470140" y="182880"/>
                  </a:lnTo>
                  <a:close/>
                </a:path>
                <a:path w="7653020" h="5538470">
                  <a:moveTo>
                    <a:pt x="7653020" y="0"/>
                  </a:moveTo>
                  <a:lnTo>
                    <a:pt x="7515860" y="0"/>
                  </a:lnTo>
                  <a:lnTo>
                    <a:pt x="7515860" y="137160"/>
                  </a:lnTo>
                  <a:lnTo>
                    <a:pt x="7515860" y="5401310"/>
                  </a:lnTo>
                  <a:lnTo>
                    <a:pt x="137160" y="5401310"/>
                  </a:lnTo>
                  <a:lnTo>
                    <a:pt x="137160" y="137160"/>
                  </a:lnTo>
                  <a:lnTo>
                    <a:pt x="7515860" y="137160"/>
                  </a:lnTo>
                  <a:lnTo>
                    <a:pt x="7515860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5401310"/>
                  </a:lnTo>
                  <a:lnTo>
                    <a:pt x="0" y="5538470"/>
                  </a:lnTo>
                  <a:lnTo>
                    <a:pt x="7653020" y="5538470"/>
                  </a:lnTo>
                  <a:lnTo>
                    <a:pt x="7653020" y="5401310"/>
                  </a:lnTo>
                  <a:lnTo>
                    <a:pt x="7653020" y="137160"/>
                  </a:lnTo>
                  <a:lnTo>
                    <a:pt x="76530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8859" y="457200"/>
            <a:ext cx="5913120" cy="56908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3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0740" y="622300"/>
            <a:ext cx="5949950" cy="53797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4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8450" y="607059"/>
            <a:ext cx="6263640" cy="55016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5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6670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6700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lang="pt-BR" sz="3600" dirty="0"/>
              <a:t>E</a:t>
            </a:r>
            <a:r>
              <a:rPr sz="3600" dirty="0"/>
              <a:t>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6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688CBBA-BE39-61D9-7155-D04246C72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14" y="533400"/>
            <a:ext cx="739215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9020" y="609600"/>
            <a:ext cx="5902960" cy="53276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7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8009" y="596900"/>
            <a:ext cx="6422390" cy="57124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8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2409" y="322579"/>
            <a:ext cx="5149849" cy="55422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0</a:t>
            </a:r>
            <a:r>
              <a:rPr lang="pt-BR" sz="3600" spc="-25" dirty="0"/>
              <a:t>9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264477" y="1914525"/>
            <a:ext cx="11342370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círculo,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frente,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sempre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 redonda.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Entretanto, quando giramos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círculo.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Imprimimos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movimento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rotação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círculo,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aparentemente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muda,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assume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elipse.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6440" y="3013710"/>
            <a:ext cx="4817110" cy="22999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76567" y="1787271"/>
            <a:ext cx="11471275" cy="2046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Para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obter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perspectiva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isométrica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circunferências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arcos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circunferências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utilizamos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chamada </a:t>
            </a:r>
            <a:r>
              <a:rPr sz="1800" dirty="0">
                <a:latin typeface="Arial"/>
                <a:cs typeface="Arial"/>
              </a:rPr>
              <a:t>elipse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isométrica. Uma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circunferência pode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inscrita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quadrado,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esse,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 perspectivado, </a:t>
            </a:r>
            <a:r>
              <a:rPr sz="1800" spc="-10" dirty="0">
                <a:latin typeface="Arial"/>
                <a:cs typeface="Arial"/>
              </a:rPr>
              <a:t>transforma-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losango,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terá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elipse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inscrita.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executar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desenho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isométrico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das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circunferências,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são </a:t>
            </a:r>
            <a:r>
              <a:rPr sz="1800" dirty="0">
                <a:latin typeface="Arial"/>
                <a:cs typeface="Arial"/>
              </a:rPr>
              <a:t>executadas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seguintes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etapas:</a:t>
            </a:r>
            <a:endParaRPr sz="1800">
              <a:latin typeface="Arial"/>
              <a:cs typeface="Arial"/>
            </a:endParaRPr>
          </a:p>
          <a:p>
            <a:pPr marL="12700" marR="80010">
              <a:lnSpc>
                <a:spcPct val="109300"/>
              </a:lnSpc>
              <a:spcBef>
                <a:spcPts val="1939"/>
              </a:spcBef>
            </a:pPr>
            <a:r>
              <a:rPr sz="1800" dirty="0">
                <a:latin typeface="Arial"/>
                <a:cs typeface="Arial"/>
              </a:rPr>
              <a:t>1)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Desenha-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 quadrado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ABCD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circunscreve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circunferência.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Traçam-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eixos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isométricos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marcam-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lados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quadrado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eixos.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Tem-</a:t>
            </a:r>
            <a:r>
              <a:rPr sz="1800" spc="-10" dirty="0">
                <a:latin typeface="Arial"/>
                <a:cs typeface="Arial"/>
              </a:rPr>
              <a:t>se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agora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losango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ABCD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(Figura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abaixo).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2179" y="4091940"/>
            <a:ext cx="5349239" cy="18834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57200" y="1861820"/>
            <a:ext cx="7230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Obtêm-se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pontos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médios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F,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lados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10" dirty="0">
                <a:latin typeface="Arial"/>
                <a:cs typeface="Arial"/>
              </a:rPr>
              <a:t> losango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ABCD.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9620" y="2623820"/>
            <a:ext cx="5572760" cy="355219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4730" y="6430327"/>
            <a:ext cx="106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92959A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71940" cy="1564640"/>
          </a:xfrm>
          <a:custGeom>
            <a:avLst/>
            <a:gdLst/>
            <a:ahLst/>
            <a:cxnLst/>
            <a:rect l="l" t="t" r="r" b="b"/>
            <a:pathLst>
              <a:path w="9171940" h="1564640">
                <a:moveTo>
                  <a:pt x="9171432" y="0"/>
                </a:moveTo>
                <a:lnTo>
                  <a:pt x="0" y="0"/>
                </a:lnTo>
                <a:lnTo>
                  <a:pt x="0" y="1564259"/>
                </a:lnTo>
                <a:lnTo>
                  <a:pt x="9171432" y="1564259"/>
                </a:lnTo>
                <a:lnTo>
                  <a:pt x="917143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255" y="2113216"/>
            <a:ext cx="10739120" cy="3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nossa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finalidade</a:t>
            </a:r>
            <a:r>
              <a:rPr sz="2400" spc="1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1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estudar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1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linguagem</a:t>
            </a:r>
            <a:r>
              <a:rPr sz="2400" spc="1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400" spc="1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técnico,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tal</a:t>
            </a:r>
            <a:r>
              <a:rPr sz="2400" spc="1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maneira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que</a:t>
            </a:r>
            <a:r>
              <a:rPr sz="2400" spc="2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se</a:t>
            </a:r>
            <a:r>
              <a:rPr sz="2400" spc="2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possa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escrevê-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la,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uma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maneira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clara,</a:t>
            </a:r>
            <a:r>
              <a:rPr sz="2400" spc="2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alguém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que,</a:t>
            </a:r>
            <a:r>
              <a:rPr sz="2400" spc="22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familiarizado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este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assunto,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possa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1272C"/>
                </a:solidFill>
                <a:latin typeface="Arial"/>
                <a:cs typeface="Arial"/>
              </a:rPr>
              <a:t>lê-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la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prontamente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quando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escrita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por</a:t>
            </a:r>
            <a:r>
              <a:rPr sz="2400" spc="2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outro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alguém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para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tanto,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preciso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conhecer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sua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teoria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composição</a:t>
            </a:r>
            <a:r>
              <a:rPr sz="2400" spc="5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básica</a:t>
            </a:r>
            <a:r>
              <a:rPr sz="2400" spc="2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ficar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par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das</a:t>
            </a:r>
            <a:r>
              <a:rPr sz="2400" spc="-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abreviaturas</a:t>
            </a:r>
            <a:r>
              <a:rPr sz="2400" spc="-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</a:t>
            </a:r>
            <a:r>
              <a:rPr sz="2400" spc="-1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convenções</a:t>
            </a:r>
            <a:r>
              <a:rPr sz="2400" spc="-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adotadas.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400">
              <a:latin typeface="Arial"/>
              <a:cs typeface="Arial"/>
            </a:endParaRPr>
          </a:p>
          <a:p>
            <a:pPr marL="12700" marR="11430" algn="just">
              <a:lnSpc>
                <a:spcPct val="100000"/>
              </a:lnSpc>
            </a:pP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4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finalidade</a:t>
            </a:r>
            <a:r>
              <a:rPr sz="2400" spc="-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principal</a:t>
            </a:r>
            <a:r>
              <a:rPr sz="2400" spc="-2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400" spc="-1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Desenho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Técnico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é</a:t>
            </a:r>
            <a:r>
              <a:rPr sz="2400" spc="-2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-3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representação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precisa,</a:t>
            </a:r>
            <a:r>
              <a:rPr sz="2400" spc="40" dirty="0">
                <a:solidFill>
                  <a:srgbClr val="21272C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21272C"/>
                </a:solidFill>
                <a:latin typeface="Arial"/>
                <a:cs typeface="Arial"/>
              </a:rPr>
              <a:t>no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plano,</a:t>
            </a:r>
            <a:r>
              <a:rPr sz="2400" spc="2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das</a:t>
            </a:r>
            <a:r>
              <a:rPr sz="2400" spc="26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formas</a:t>
            </a:r>
            <a:r>
              <a:rPr sz="2400" spc="27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do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mundo</a:t>
            </a:r>
            <a:r>
              <a:rPr sz="2400" spc="2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material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e,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portanto,</a:t>
            </a:r>
            <a:r>
              <a:rPr sz="2400" spc="2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tridimensional,</a:t>
            </a:r>
            <a:r>
              <a:rPr sz="2400" spc="28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2400" spc="25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modo</a:t>
            </a:r>
            <a:r>
              <a:rPr sz="2400" spc="2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21272C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possibilitar</a:t>
            </a:r>
            <a:r>
              <a:rPr sz="2400" spc="-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2400" spc="-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reconstituição</a:t>
            </a:r>
            <a:r>
              <a:rPr sz="2400" spc="-6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espacial</a:t>
            </a:r>
            <a:r>
              <a:rPr sz="2400" spc="-5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72C"/>
                </a:solidFill>
                <a:latin typeface="Arial"/>
                <a:cs typeface="Arial"/>
              </a:rPr>
              <a:t>das</a:t>
            </a:r>
            <a:r>
              <a:rPr sz="2400" spc="-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72C"/>
                </a:solidFill>
                <a:latin typeface="Arial"/>
                <a:cs typeface="Arial"/>
              </a:rPr>
              <a:t>mesmas.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Finalidade</a:t>
            </a:r>
            <a:r>
              <a:rPr sz="3600" spc="-130" dirty="0"/>
              <a:t> </a:t>
            </a:r>
            <a:r>
              <a:rPr sz="3600" dirty="0"/>
              <a:t>do</a:t>
            </a:r>
            <a:r>
              <a:rPr sz="3600" spc="-95" dirty="0"/>
              <a:t> </a:t>
            </a:r>
            <a:r>
              <a:rPr sz="3600" dirty="0"/>
              <a:t>desenho</a:t>
            </a:r>
            <a:r>
              <a:rPr sz="3600" spc="-50" dirty="0"/>
              <a:t> </a:t>
            </a:r>
            <a:r>
              <a:rPr sz="3600" spc="-10" dirty="0"/>
              <a:t>técnico</a:t>
            </a:r>
            <a:endParaRPr sz="3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76567" y="1818258"/>
            <a:ext cx="11098530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3)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vértices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traçam-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arcos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GF.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pontos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traçam-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os </a:t>
            </a:r>
            <a:r>
              <a:rPr sz="1800" dirty="0">
                <a:latin typeface="Arial"/>
                <a:cs typeface="Arial"/>
              </a:rPr>
              <a:t>arcos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HG,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completando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elipse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isométrica.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" y="2904489"/>
            <a:ext cx="10995660" cy="227583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51900" cy="1564640"/>
          </a:xfrm>
          <a:custGeom>
            <a:avLst/>
            <a:gdLst/>
            <a:ahLst/>
            <a:cxnLst/>
            <a:rect l="l" t="t" r="r" b="b"/>
            <a:pathLst>
              <a:path w="8851900" h="1564640">
                <a:moveTo>
                  <a:pt x="8851392" y="0"/>
                </a:moveTo>
                <a:lnTo>
                  <a:pt x="0" y="0"/>
                </a:lnTo>
                <a:lnTo>
                  <a:pt x="0" y="1564259"/>
                </a:lnTo>
                <a:lnTo>
                  <a:pt x="8851392" y="1564259"/>
                </a:lnTo>
                <a:lnTo>
                  <a:pt x="885139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Perspectivas</a:t>
            </a:r>
            <a:r>
              <a:rPr sz="3600" spc="-50" dirty="0"/>
              <a:t> </a:t>
            </a:r>
            <a:r>
              <a:rPr sz="3600" dirty="0"/>
              <a:t>isométrica</a:t>
            </a:r>
            <a:r>
              <a:rPr sz="3600" spc="-125" dirty="0"/>
              <a:t> </a:t>
            </a:r>
            <a:r>
              <a:rPr sz="3600" dirty="0"/>
              <a:t>do</a:t>
            </a:r>
            <a:r>
              <a:rPr sz="3600" spc="-150" dirty="0"/>
              <a:t> </a:t>
            </a:r>
            <a:r>
              <a:rPr sz="3600" spc="-10" dirty="0"/>
              <a:t>círculo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76567" y="1819655"/>
            <a:ext cx="4704715" cy="907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procedimento</a:t>
            </a:r>
            <a:r>
              <a:rPr sz="1800" spc="3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é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mesmo</a:t>
            </a:r>
            <a:r>
              <a:rPr sz="1800" spc="3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qualquer</a:t>
            </a:r>
            <a:r>
              <a:rPr sz="1800" spc="8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que </a:t>
            </a:r>
            <a:r>
              <a:rPr sz="1800" dirty="0">
                <a:latin typeface="Arial"/>
                <a:cs typeface="Arial"/>
              </a:rPr>
              <a:t>seja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plano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utilizado.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Notem,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figura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os </a:t>
            </a:r>
            <a:r>
              <a:rPr sz="1800" dirty="0">
                <a:latin typeface="Arial"/>
                <a:cs typeface="Arial"/>
              </a:rPr>
              <a:t>sentidos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elipses.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2490" y="1896110"/>
            <a:ext cx="3712210" cy="430022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20840"/>
            <a:chOff x="0" y="0"/>
            <a:chExt cx="12192000" cy="6720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5559" y="119379"/>
              <a:ext cx="2947669" cy="33096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0860" y="3337559"/>
              <a:ext cx="3561079" cy="33832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3350" y="807719"/>
              <a:ext cx="5708650" cy="48742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3670300" cy="1564640"/>
            </a:xfrm>
            <a:custGeom>
              <a:avLst/>
              <a:gdLst/>
              <a:ahLst/>
              <a:cxnLst/>
              <a:rect l="l" t="t" r="r" b="b"/>
              <a:pathLst>
                <a:path w="3670300" h="1564640">
                  <a:moveTo>
                    <a:pt x="3669791" y="0"/>
                  </a:moveTo>
                  <a:lnTo>
                    <a:pt x="0" y="0"/>
                  </a:lnTo>
                  <a:lnTo>
                    <a:pt x="0" y="1564259"/>
                  </a:lnTo>
                  <a:lnTo>
                    <a:pt x="3669791" y="1564259"/>
                  </a:lnTo>
                  <a:lnTo>
                    <a:pt x="3669791" y="0"/>
                  </a:lnTo>
                  <a:close/>
                </a:path>
              </a:pathLst>
            </a:custGeom>
            <a:solidFill>
              <a:srgbClr val="347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9202" y="466978"/>
            <a:ext cx="1170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00" dirty="0"/>
              <a:t> </a:t>
            </a:r>
            <a:r>
              <a:rPr sz="3600" spc="-125" dirty="0"/>
              <a:t>1</a:t>
            </a:r>
            <a:r>
              <a:rPr lang="pt-BR" sz="3600" spc="-125" dirty="0"/>
              <a:t>0</a:t>
            </a:r>
            <a:endParaRPr sz="36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sz="3600" spc="-25" dirty="0"/>
              <a:t>1</a:t>
            </a:r>
            <a:r>
              <a:rPr lang="pt-BR" sz="3600" spc="-25" dirty="0"/>
              <a:t>1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EEAD82-7FA4-546A-4E7B-C79E8800B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4" y="1035461"/>
            <a:ext cx="7274185" cy="526564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-4763"/>
            <a:ext cx="8001000" cy="827476"/>
          </a:xfrm>
          <a:custGeom>
            <a:avLst/>
            <a:gdLst/>
            <a:ahLst/>
            <a:cxnLst/>
            <a:rect l="l" t="t" r="r" b="b"/>
            <a:pathLst>
              <a:path w="12192000" h="1564639">
                <a:moveTo>
                  <a:pt x="12192000" y="0"/>
                </a:moveTo>
                <a:lnTo>
                  <a:pt x="0" y="0"/>
                </a:lnTo>
                <a:lnTo>
                  <a:pt x="0" y="1564258"/>
                </a:lnTo>
                <a:lnTo>
                  <a:pt x="12192000" y="1564258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pPr algn="ctr"/>
            <a:endParaRPr lang="pt-BR" sz="2000" b="1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Vistas Ortogonais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7A128D39-F13C-5306-7845-5D94B11880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1847" y="944656"/>
            <a:ext cx="5184140" cy="549529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6570" y="1986279"/>
            <a:ext cx="4268470" cy="32677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8210" y="1861820"/>
            <a:ext cx="2286000" cy="31267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5605780" cy="1564640"/>
          </a:xfrm>
          <a:custGeom>
            <a:avLst/>
            <a:gdLst/>
            <a:ahLst/>
            <a:cxnLst/>
            <a:rect l="l" t="t" r="r" b="b"/>
            <a:pathLst>
              <a:path w="5605780" h="1564640">
                <a:moveTo>
                  <a:pt x="5605272" y="0"/>
                </a:moveTo>
                <a:lnTo>
                  <a:pt x="0" y="0"/>
                </a:lnTo>
                <a:lnTo>
                  <a:pt x="0" y="1564259"/>
                </a:lnTo>
                <a:lnTo>
                  <a:pt x="5605272" y="1564259"/>
                </a:lnTo>
                <a:lnTo>
                  <a:pt x="560527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Projeção</a:t>
            </a:r>
            <a:r>
              <a:rPr sz="3600" spc="-70" dirty="0"/>
              <a:t> </a:t>
            </a:r>
            <a:r>
              <a:rPr sz="3600" dirty="0"/>
              <a:t>no</a:t>
            </a:r>
            <a:r>
              <a:rPr sz="3600" spc="-110" dirty="0"/>
              <a:t> </a:t>
            </a:r>
            <a:r>
              <a:rPr sz="3600" spc="-10" dirty="0"/>
              <a:t>plano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9638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Vistas</a:t>
            </a:r>
            <a:r>
              <a:rPr sz="3600" spc="-225" dirty="0"/>
              <a:t> </a:t>
            </a:r>
            <a:r>
              <a:rPr sz="3600" spc="-10" dirty="0"/>
              <a:t>ortográficas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42290" y="1926590"/>
            <a:ext cx="111144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Para</a:t>
            </a:r>
            <a:r>
              <a:rPr sz="1800" spc="21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garantir</a:t>
            </a:r>
            <a:r>
              <a:rPr sz="18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que</a:t>
            </a:r>
            <a:r>
              <a:rPr sz="18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um</a:t>
            </a:r>
            <a:r>
              <a:rPr sz="1800" spc="2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objeto</a:t>
            </a:r>
            <a:r>
              <a:rPr sz="1800" spc="2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seja</a:t>
            </a:r>
            <a:r>
              <a:rPr sz="1800" spc="2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representado</a:t>
            </a:r>
            <a:r>
              <a:rPr sz="1800" spc="21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sem</a:t>
            </a:r>
            <a:r>
              <a:rPr sz="18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que</a:t>
            </a:r>
            <a:r>
              <a:rPr sz="1800" spc="21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haja</a:t>
            </a:r>
            <a:r>
              <a:rPr sz="1800" spc="19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nenhuma</a:t>
            </a:r>
            <a:r>
              <a:rPr sz="18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dúvida</a:t>
            </a:r>
            <a:r>
              <a:rPr sz="18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sobre</a:t>
            </a:r>
            <a:r>
              <a:rPr sz="18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suas</a:t>
            </a:r>
            <a:r>
              <a:rPr sz="1800" spc="204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72C"/>
                </a:solidFill>
                <a:latin typeface="Arial"/>
                <a:cs typeface="Arial"/>
              </a:rPr>
              <a:t>características,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são</a:t>
            </a:r>
            <a:r>
              <a:rPr sz="18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utilizados</a:t>
            </a:r>
            <a:r>
              <a:rPr sz="1800" spc="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2C"/>
                </a:solidFill>
                <a:latin typeface="Arial"/>
                <a:cs typeface="Arial"/>
              </a:rPr>
              <a:t>TRÊS</a:t>
            </a:r>
            <a:r>
              <a:rPr sz="1800" b="1" spc="1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2C"/>
                </a:solidFill>
                <a:latin typeface="Arial"/>
                <a:cs typeface="Arial"/>
              </a:rPr>
              <a:t>PLANOS</a:t>
            </a:r>
            <a:r>
              <a:rPr sz="1800" b="1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1800" b="1" spc="1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72C"/>
                </a:solidFill>
                <a:latin typeface="Arial"/>
                <a:cs typeface="Arial"/>
              </a:rPr>
              <a:t>PROJEÇÃO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.</a:t>
            </a:r>
            <a:r>
              <a:rPr sz="1800" spc="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Estes</a:t>
            </a:r>
            <a:r>
              <a:rPr sz="1800" spc="1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planos</a:t>
            </a:r>
            <a:r>
              <a:rPr sz="1800" spc="1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são</a:t>
            </a:r>
            <a:r>
              <a:rPr sz="1800" spc="14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dispostos</a:t>
            </a:r>
            <a:r>
              <a:rPr sz="1800" spc="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1800" spc="15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maneira</a:t>
            </a:r>
            <a:r>
              <a:rPr sz="1800" spc="1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ortogonal</a:t>
            </a:r>
            <a:r>
              <a:rPr sz="1800" spc="1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entre</a:t>
            </a:r>
            <a:r>
              <a:rPr sz="1800" spc="14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72C"/>
                </a:solidFill>
                <a:latin typeface="Arial"/>
                <a:cs typeface="Arial"/>
              </a:rPr>
              <a:t>si,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dois</a:t>
            </a:r>
            <a:r>
              <a:rPr sz="1800" spc="-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dois,</a:t>
            </a:r>
            <a:r>
              <a:rPr sz="1800" spc="-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maneira</a:t>
            </a:r>
            <a:r>
              <a:rPr sz="1800" spc="-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72C"/>
                </a:solidFill>
                <a:latin typeface="Arial"/>
                <a:cs typeface="Arial"/>
              </a:rPr>
              <a:t>semelhante</a:t>
            </a:r>
            <a:r>
              <a:rPr sz="1800" spc="-8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às</a:t>
            </a:r>
            <a:r>
              <a:rPr sz="1800" spc="-20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faces</a:t>
            </a:r>
            <a:r>
              <a:rPr sz="1800" spc="-3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2127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72C"/>
                </a:solidFill>
                <a:latin typeface="Arial"/>
                <a:cs typeface="Arial"/>
              </a:rPr>
              <a:t>um</a:t>
            </a:r>
            <a:r>
              <a:rPr sz="1800" spc="-10" dirty="0">
                <a:solidFill>
                  <a:srgbClr val="21272C"/>
                </a:solidFill>
                <a:latin typeface="Arial"/>
                <a:cs typeface="Arial"/>
              </a:rPr>
              <a:t> cubo.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7850" y="4531359"/>
            <a:ext cx="3054350" cy="1619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6939" y="3521709"/>
            <a:ext cx="4022090" cy="232029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450" y="1203960"/>
            <a:ext cx="5401309" cy="48221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260" y="1082039"/>
            <a:ext cx="5999479" cy="46939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0" y="2274570"/>
            <a:ext cx="6405880" cy="18656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70300" cy="156464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71437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Diedros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9407" y="5001895"/>
            <a:ext cx="11468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F1F1F"/>
                </a:solidFill>
                <a:latin typeface="Arial"/>
                <a:cs typeface="Arial"/>
              </a:rPr>
              <a:t>Observação:</a:t>
            </a:r>
            <a:r>
              <a:rPr sz="2000" b="1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sistema</a:t>
            </a:r>
            <a:r>
              <a:rPr sz="20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americano</a:t>
            </a:r>
            <a:r>
              <a:rPr sz="20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(EUA)</a:t>
            </a:r>
            <a:r>
              <a:rPr sz="20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usa</a:t>
            </a:r>
            <a:r>
              <a:rPr sz="20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3º</a:t>
            </a:r>
            <a:r>
              <a:rPr sz="20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diedro,</a:t>
            </a:r>
            <a:r>
              <a:rPr sz="20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utilizado</a:t>
            </a:r>
            <a:r>
              <a:rPr sz="20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no</a:t>
            </a:r>
            <a:r>
              <a:rPr sz="20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BRASIL</a:t>
            </a:r>
            <a:r>
              <a:rPr sz="20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20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1° DIÉDRO.</a:t>
            </a:r>
            <a:r>
              <a:rPr sz="20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1F1F1F"/>
                </a:solidFill>
                <a:latin typeface="Arial"/>
                <a:cs typeface="Arial"/>
              </a:rPr>
              <a:t>O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diedro</a:t>
            </a:r>
            <a:r>
              <a:rPr sz="20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20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2000" spc="-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indicado</a:t>
            </a:r>
            <a:r>
              <a:rPr sz="20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na</a:t>
            </a:r>
            <a:r>
              <a:rPr sz="2000" spc="-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legenda</a:t>
            </a:r>
            <a:r>
              <a:rPr sz="20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conforme</a:t>
            </a:r>
            <a:r>
              <a:rPr sz="2000" spc="-1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símbolos</a:t>
            </a:r>
            <a:r>
              <a:rPr sz="20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acima.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9103" y="2945701"/>
            <a:ext cx="51898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INTRODUÇÃO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5814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3155260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00" dirty="0"/>
              <a:t> </a:t>
            </a:r>
            <a:r>
              <a:rPr sz="3600" spc="-25" dirty="0"/>
              <a:t>1</a:t>
            </a:r>
            <a:r>
              <a:rPr lang="pt-BR" sz="3600" spc="-25" dirty="0"/>
              <a:t>2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65E179-30DC-CA2E-8174-F147D7062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64" y="1332260"/>
            <a:ext cx="6864468" cy="499234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Vistas</a:t>
            </a:r>
            <a:r>
              <a:rPr sz="3600" spc="-160" dirty="0"/>
              <a:t> </a:t>
            </a:r>
            <a:r>
              <a:rPr sz="3600" spc="-10" dirty="0"/>
              <a:t>ortográficas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A13583-1324-821C-08F2-011E88995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27" y="1658370"/>
            <a:ext cx="7057543" cy="499207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3657600" cy="1573923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11654790" cy="879727"/>
          </a:xfrm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lang="pt-BR" sz="3600" dirty="0"/>
              <a:t>Ex. 13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8AAAC8A-194B-8D19-E95C-BD7024827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4" y="1653550"/>
            <a:ext cx="6477000" cy="47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9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269" y="2298700"/>
            <a:ext cx="1033399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NBR</a:t>
            </a:r>
            <a:r>
              <a:rPr sz="1800" spc="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10126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(ABNT,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1987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-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Versão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Corrigida: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1998)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objetivo</a:t>
            </a:r>
            <a:r>
              <a:rPr sz="18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fixar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os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princípios</a:t>
            </a:r>
            <a:r>
              <a:rPr sz="1800" spc="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gerais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cotagem,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através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linhas,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símbolos,</a:t>
            </a:r>
            <a:r>
              <a:rPr sz="1800" spc="-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notas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valor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numérico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numa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unidade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medida.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recomendações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na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aplicação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são: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completa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descrever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clara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concisa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objeto;</a:t>
            </a:r>
            <a:endParaRPr sz="1800">
              <a:latin typeface="Arial"/>
              <a:cs typeface="Arial"/>
            </a:endParaRPr>
          </a:p>
          <a:p>
            <a:pPr marL="356870" marR="889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Desenhos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detalhes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usar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mesma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unidade</a:t>
            </a:r>
            <a:r>
              <a:rPr sz="1800" spc="2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todas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2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2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emprego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do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símbolo;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Evitar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duplicação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cotas,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cotar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estritamente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necessário;</a:t>
            </a:r>
            <a:endParaRPr sz="1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Sempre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possível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evitar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cruzamento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auxiliares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 e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do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desenho;</a:t>
            </a:r>
            <a:endParaRPr sz="1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Font typeface="Wingdings"/>
              <a:buChar char=""/>
              <a:tabLst>
                <a:tab pos="356870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dar na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vista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corte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represente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mais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claramente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elemento.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71680" cy="1564640"/>
          </a:xfrm>
          <a:custGeom>
            <a:avLst/>
            <a:gdLst/>
            <a:ahLst/>
            <a:cxnLst/>
            <a:rect l="l" t="t" r="r" b="b"/>
            <a:pathLst>
              <a:path w="12171680" h="1564640">
                <a:moveTo>
                  <a:pt x="12171299" y="0"/>
                </a:moveTo>
                <a:lnTo>
                  <a:pt x="0" y="0"/>
                </a:lnTo>
                <a:lnTo>
                  <a:pt x="0" y="1564259"/>
                </a:lnTo>
                <a:lnTo>
                  <a:pt x="12171299" y="1564259"/>
                </a:lnTo>
                <a:lnTo>
                  <a:pt x="12171299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141" rIns="0" bIns="0" rtlCol="0">
            <a:spAutoFit/>
          </a:bodyPr>
          <a:lstStyle/>
          <a:p>
            <a:pPr marL="4084320">
              <a:lnSpc>
                <a:spcPct val="100000"/>
              </a:lnSpc>
              <a:spcBef>
                <a:spcPts val="100"/>
              </a:spcBef>
            </a:pPr>
            <a:r>
              <a:rPr sz="4000" spc="-35" dirty="0"/>
              <a:t>COTAGEM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677" y="1866265"/>
            <a:ext cx="581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Os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elementos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gráficos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representação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são: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677" y="2247900"/>
            <a:ext cx="5054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cota;</a:t>
            </a:r>
            <a:endParaRPr sz="18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auxiliar;</a:t>
            </a:r>
            <a:endParaRPr sz="18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Limite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(seta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 traço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oblíquo);</a:t>
            </a:r>
            <a:endParaRPr sz="18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Valor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numérico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cota.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4380" y="2734310"/>
            <a:ext cx="3149600" cy="286258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46050" marR="133350" indent="3810" algn="ctr">
              <a:lnSpc>
                <a:spcPct val="100000"/>
              </a:lnSpc>
              <a:spcBef>
                <a:spcPts val="270"/>
              </a:spcBef>
            </a:pPr>
            <a:r>
              <a:rPr sz="1800" dirty="0">
                <a:latin typeface="Arial"/>
                <a:cs typeface="Arial"/>
              </a:rPr>
              <a:t>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linhas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cotas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ser </a:t>
            </a:r>
            <a:r>
              <a:rPr sz="1800" dirty="0">
                <a:latin typeface="Arial"/>
                <a:cs typeface="Arial"/>
              </a:rPr>
              <a:t>desenhadas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linhas </a:t>
            </a:r>
            <a:r>
              <a:rPr sz="1800" dirty="0">
                <a:latin typeface="Arial"/>
                <a:cs typeface="Arial"/>
              </a:rPr>
              <a:t>estreitas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contínuas.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linha </a:t>
            </a:r>
            <a:r>
              <a:rPr sz="1800" dirty="0">
                <a:latin typeface="Arial"/>
                <a:cs typeface="Arial"/>
              </a:rPr>
              <a:t>auxiliar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prolongada </a:t>
            </a:r>
            <a:r>
              <a:rPr sz="1800" dirty="0">
                <a:latin typeface="Arial"/>
                <a:cs typeface="Arial"/>
              </a:rPr>
              <a:t>ligeiramente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além</a:t>
            </a:r>
            <a:r>
              <a:rPr sz="1800" spc="-25" dirty="0">
                <a:latin typeface="Arial"/>
                <a:cs typeface="Arial"/>
              </a:rPr>
              <a:t> da </a:t>
            </a:r>
            <a:r>
              <a:rPr sz="1800" dirty="0">
                <a:latin typeface="Arial"/>
                <a:cs typeface="Arial"/>
              </a:rPr>
              <a:t>respectiva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linha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cota.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pequeno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espaço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ser </a:t>
            </a:r>
            <a:r>
              <a:rPr sz="1800" dirty="0">
                <a:latin typeface="Arial"/>
                <a:cs typeface="Arial"/>
              </a:rPr>
              <a:t>deixado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linha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contorno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linha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auxiliar.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5660" y="3630929"/>
            <a:ext cx="4549140" cy="25933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12171680" cy="1564640"/>
          </a:xfrm>
          <a:custGeom>
            <a:avLst/>
            <a:gdLst/>
            <a:ahLst/>
            <a:cxnLst/>
            <a:rect l="l" t="t" r="r" b="b"/>
            <a:pathLst>
              <a:path w="12171680" h="1564640">
                <a:moveTo>
                  <a:pt x="12171299" y="0"/>
                </a:moveTo>
                <a:lnTo>
                  <a:pt x="0" y="0"/>
                </a:lnTo>
                <a:lnTo>
                  <a:pt x="0" y="1564259"/>
                </a:lnTo>
                <a:lnTo>
                  <a:pt x="12171299" y="1564259"/>
                </a:lnTo>
                <a:lnTo>
                  <a:pt x="12171299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141" rIns="0" bIns="0" rtlCol="0">
            <a:spAutoFit/>
          </a:bodyPr>
          <a:lstStyle/>
          <a:p>
            <a:pPr marL="4084320">
              <a:lnSpc>
                <a:spcPct val="100000"/>
              </a:lnSpc>
              <a:spcBef>
                <a:spcPts val="100"/>
              </a:spcBef>
            </a:pPr>
            <a:r>
              <a:rPr sz="4000" spc="-35" dirty="0"/>
              <a:t>COTAGEM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220" y="902715"/>
            <a:ext cx="112699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Quando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houver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espaço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disponível,</a:t>
            </a:r>
            <a:r>
              <a:rPr sz="1800" spc="1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setas</a:t>
            </a:r>
            <a:r>
              <a:rPr sz="1800" spc="1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limitação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1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1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spc="1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1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apresentadas</a:t>
            </a:r>
            <a:r>
              <a:rPr sz="1800" spc="1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</a:t>
            </a:r>
            <a:r>
              <a:rPr sz="1800" spc="1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os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limites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cota.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Quando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espaço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</a:t>
            </a:r>
            <a:r>
              <a:rPr sz="1800" spc="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limitado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2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setas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podem</a:t>
            </a:r>
            <a:r>
              <a:rPr sz="1800" spc="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apresentadas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externamente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no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prolongamento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cota.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5200" y="2292350"/>
            <a:ext cx="7423150" cy="3346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771" y="1050925"/>
            <a:ext cx="9990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auxiliar</a:t>
            </a:r>
            <a:r>
              <a:rPr sz="1800" spc="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perpendicular</a:t>
            </a:r>
            <a:r>
              <a:rPr sz="1800" spc="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ao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elemento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dimensionado,</a:t>
            </a:r>
            <a:r>
              <a:rPr sz="1800" spc="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mas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necessário</a:t>
            </a:r>
            <a:r>
              <a:rPr sz="1800" spc="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poderá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desenhada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obliquamente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este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(aprox. 60°),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porém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paralelas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si.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771" y="3520757"/>
            <a:ext cx="7459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interrompida,</a:t>
            </a:r>
            <a:r>
              <a:rPr sz="1800" spc="-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elemento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seja.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6620" y="2059939"/>
            <a:ext cx="2397760" cy="13931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8609" y="4304029"/>
            <a:ext cx="3491230" cy="15405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214" y="1061720"/>
            <a:ext cx="10754360" cy="195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1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indicação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dos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limites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feita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meio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traços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oblíquos.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Somente</a:t>
            </a:r>
            <a:r>
              <a:rPr sz="1800" spc="2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2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indicação</a:t>
            </a:r>
            <a:r>
              <a:rPr sz="1800" spc="2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</a:t>
            </a:r>
            <a:r>
              <a:rPr sz="1800" spc="2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usada</a:t>
            </a:r>
            <a:r>
              <a:rPr sz="1800" spc="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num</a:t>
            </a:r>
            <a:r>
              <a:rPr sz="1800" spc="25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mesmo</a:t>
            </a:r>
            <a:r>
              <a:rPr sz="1800" spc="2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desenho,</a:t>
            </a:r>
            <a:r>
              <a:rPr sz="1800" spc="3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entretanto,</a:t>
            </a:r>
            <a:r>
              <a:rPr sz="1800" spc="3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espaço</a:t>
            </a:r>
            <a:r>
              <a:rPr sz="1800" spc="3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pequeno,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outra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utilizada.</a:t>
            </a:r>
            <a:r>
              <a:rPr sz="1800" spc="-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 indicações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seguintes: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marL="356235" marR="24130" indent="-344170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0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2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desenha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2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curtas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formando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ângulos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1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15°.</a:t>
            </a:r>
            <a:r>
              <a:rPr sz="1800" spc="1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seta</a:t>
            </a:r>
            <a:r>
              <a:rPr sz="1800" spc="2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</a:t>
            </a:r>
            <a:r>
              <a:rPr sz="1800" spc="20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1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aberta,</a:t>
            </a:r>
            <a:r>
              <a:rPr sz="1800" spc="2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fechada preenchida;</a:t>
            </a:r>
            <a:endParaRPr sz="1800">
              <a:latin typeface="Arial"/>
              <a:cs typeface="Arial"/>
            </a:endParaRPr>
          </a:p>
          <a:p>
            <a:pPr marL="356235" indent="-343535">
              <a:lnSpc>
                <a:spcPct val="100000"/>
              </a:lnSpc>
              <a:buFont typeface="Wingdings"/>
              <a:buChar char=""/>
              <a:tabLst>
                <a:tab pos="35623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traço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oblíquo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desenhado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curta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inclinado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45°.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0400" y="3799840"/>
            <a:ext cx="3307079" cy="15709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172" y="651509"/>
            <a:ext cx="10847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38220" algn="l"/>
                <a:tab pos="4910455" algn="l"/>
                <a:tab pos="7452995" algn="l"/>
              </a:tabLst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Eixos,</a:t>
            </a:r>
            <a:r>
              <a:rPr sz="1800" spc="4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4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4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centro,</a:t>
            </a:r>
            <a:r>
              <a:rPr sz="1800" spc="4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arestas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e</a:t>
            </a:r>
            <a:r>
              <a:rPr sz="1800" spc="4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contornos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de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objetos</a:t>
            </a:r>
            <a:r>
              <a:rPr sz="1800" spc="4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	ser</a:t>
            </a:r>
            <a:r>
              <a:rPr sz="1800" spc="3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usados</a:t>
            </a:r>
            <a:r>
              <a:rPr sz="1800" spc="45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4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4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4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cota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(exceção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aos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desenhos</a:t>
            </a:r>
            <a:r>
              <a:rPr sz="1800" spc="-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esquemáticos).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289" y="2172970"/>
            <a:ext cx="7974329" cy="25095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30" y="1034415"/>
            <a:ext cx="6271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cordas,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arcos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ângulos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mostra: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2139" y="2359660"/>
            <a:ext cx="8780779" cy="26276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1004569" y="1842770"/>
            <a:ext cx="10144125" cy="188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Geometria</a:t>
            </a:r>
            <a:r>
              <a:rPr sz="20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significa</a:t>
            </a:r>
            <a:r>
              <a:rPr sz="2000" spc="1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(em</a:t>
            </a:r>
            <a:r>
              <a:rPr sz="20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grego)</a:t>
            </a:r>
            <a:r>
              <a:rPr sz="2000" spc="9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1F1F"/>
                </a:solidFill>
                <a:latin typeface="Arial"/>
                <a:cs typeface="Arial"/>
              </a:rPr>
              <a:t>medida</a:t>
            </a:r>
            <a:r>
              <a:rPr sz="2000" b="1" i="1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2000" b="1" i="1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1F1F1F"/>
                </a:solidFill>
                <a:latin typeface="Arial"/>
                <a:cs typeface="Arial"/>
              </a:rPr>
              <a:t>terra.</a:t>
            </a:r>
            <a:r>
              <a:rPr sz="2000" b="1" i="1" spc="1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ponto,</a:t>
            </a:r>
            <a:r>
              <a:rPr sz="20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2000" spc="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linha,</a:t>
            </a:r>
            <a:r>
              <a:rPr sz="2000" spc="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r>
              <a:rPr sz="2000" spc="1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2000" spc="11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2000" spc="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sólido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20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os</a:t>
            </a:r>
            <a:r>
              <a:rPr sz="20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elementos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 fundamentais</a:t>
            </a:r>
            <a:r>
              <a:rPr sz="20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20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1F1F"/>
                </a:solidFill>
                <a:latin typeface="Arial"/>
                <a:cs typeface="Arial"/>
              </a:rPr>
              <a:t>geometria.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Ponto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altura,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comprimento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largura,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dimensões.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ponto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representado</a:t>
            </a:r>
            <a:r>
              <a:rPr sz="1800" spc="-1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letra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maiúscula</a:t>
            </a:r>
            <a:r>
              <a:rPr sz="1800" spc="-1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nosso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alfabeto.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3590" y="3921759"/>
            <a:ext cx="3107690" cy="5461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4569" y="4531289"/>
            <a:ext cx="10137140" cy="9893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2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4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deslocamento</a:t>
            </a:r>
            <a:r>
              <a:rPr sz="1800" spc="4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contínuo</a:t>
            </a:r>
            <a:r>
              <a:rPr sz="1800" spc="40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4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ponto,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sucessão</a:t>
            </a:r>
            <a:r>
              <a:rPr sz="1800" spc="4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3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pontos</a:t>
            </a:r>
            <a:r>
              <a:rPr sz="1800" spc="3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3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tem</a:t>
            </a:r>
            <a:r>
              <a:rPr sz="1800" spc="39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3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única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dimensão.</a:t>
            </a:r>
            <a:r>
              <a:rPr sz="1800" spc="-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representada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letra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minúscula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nosso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alfabeto.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3409" y="5802629"/>
            <a:ext cx="2923540" cy="25780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757" y="953770"/>
            <a:ext cx="10594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Em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grandes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raios,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onde</a:t>
            </a:r>
            <a:r>
              <a:rPr sz="1800" spc="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centro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esteja</a:t>
            </a:r>
            <a:r>
              <a:rPr sz="1800" spc="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fora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dos</a:t>
            </a:r>
            <a:r>
              <a:rPr sz="1800" spc="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limites</a:t>
            </a:r>
            <a:r>
              <a:rPr sz="1800" spc="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disponíveis</a:t>
            </a:r>
            <a:r>
              <a:rPr sz="1800" spc="8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cotagem,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</a:t>
            </a:r>
            <a:r>
              <a:rPr sz="1800" spc="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deve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quebrada.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170" y="2184400"/>
            <a:ext cx="4066054" cy="35877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619" y="1121409"/>
            <a:ext cx="10380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 cotas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devem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localizadas</a:t>
            </a:r>
            <a:r>
              <a:rPr sz="1800" spc="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de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tal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modo</a:t>
            </a:r>
            <a:r>
              <a:rPr sz="1800" spc="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não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sejam cortadas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separadas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 qualquer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outra linha.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6889" y="2133600"/>
            <a:ext cx="5585460" cy="18110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9440" y="4248150"/>
            <a:ext cx="3780790" cy="16586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992" y="968628"/>
            <a:ext cx="10756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Cotagem</a:t>
            </a:r>
            <a:r>
              <a:rPr sz="1800" u="heavy" spc="260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em</a:t>
            </a:r>
            <a:r>
              <a:rPr sz="1800" u="heavy" spc="240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série:</a:t>
            </a:r>
            <a:r>
              <a:rPr sz="1800" u="heavy" spc="260" dirty="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2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próprio</a:t>
            </a:r>
            <a:r>
              <a:rPr sz="1800" spc="2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nome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já</a:t>
            </a:r>
            <a:r>
              <a:rPr sz="1800" spc="2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diz,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utiliza-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2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vértice</a:t>
            </a:r>
            <a:r>
              <a:rPr sz="1800" spc="2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2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referência,</a:t>
            </a:r>
            <a:r>
              <a:rPr sz="1800" spc="28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geralmente</a:t>
            </a:r>
            <a:r>
              <a:rPr sz="1800" spc="2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</a:t>
            </a:r>
            <a:r>
              <a:rPr sz="1800" spc="229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canto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inferior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esquerdo,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para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iniciar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cotagem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novas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inseridas</a:t>
            </a:r>
            <a:r>
              <a:rPr sz="1800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 partir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cotas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já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existentes.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89" y="2340610"/>
            <a:ext cx="8088629" cy="32296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0" y="5504179"/>
            <a:ext cx="735329" cy="13538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Vistas</a:t>
            </a:r>
            <a:r>
              <a:rPr sz="3600" spc="-120" dirty="0"/>
              <a:t> </a:t>
            </a:r>
            <a:r>
              <a:rPr sz="3600" dirty="0"/>
              <a:t>ortográficas</a:t>
            </a:r>
            <a:r>
              <a:rPr sz="3600" spc="-110" dirty="0"/>
              <a:t> </a:t>
            </a:r>
            <a:r>
              <a:rPr sz="3600" dirty="0"/>
              <a:t>e</a:t>
            </a:r>
            <a:r>
              <a:rPr sz="3600" spc="-145" dirty="0"/>
              <a:t> </a:t>
            </a:r>
            <a:r>
              <a:rPr sz="3600" dirty="0"/>
              <a:t>Perspectiva</a:t>
            </a:r>
            <a:r>
              <a:rPr sz="3600" spc="-40" dirty="0"/>
              <a:t> </a:t>
            </a:r>
            <a:r>
              <a:rPr sz="3600" spc="-10" dirty="0"/>
              <a:t>isométrica</a:t>
            </a:r>
            <a:endParaRPr sz="36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22" name="object 2">
            <a:extLst>
              <a:ext uri="{FF2B5EF4-FFF2-40B4-BE49-F238E27FC236}">
                <a16:creationId xmlns:a16="http://schemas.microsoft.com/office/drawing/2014/main" id="{59A8857F-DED5-9E87-BCAB-35F3266A72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5495" y="1855310"/>
            <a:ext cx="3001008" cy="314738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08A4CED-A50E-80D3-2E7B-057D2C7BB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1870963"/>
            <a:ext cx="2810267" cy="2705478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3429000" cy="1391349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8555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14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D43D3B-81E0-26D8-6BDA-F2EDCB8A9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61" y="1828800"/>
            <a:ext cx="3801005" cy="384863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5A2DD2-159F-6287-3F3B-756DF07EAACA}"/>
              </a:ext>
            </a:extLst>
          </p:cNvPr>
          <p:cNvSpPr txBox="1"/>
          <p:nvPr/>
        </p:nvSpPr>
        <p:spPr>
          <a:xfrm>
            <a:off x="5943600" y="481463"/>
            <a:ext cx="379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Black" panose="020B0A04020102020204" pitchFamily="34" charset="0"/>
              </a:rPr>
              <a:t>Fazer as vistas Ortográficas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3429000" cy="1391349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8555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15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AFC49CC-E127-D083-818C-603EBD0D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03" y="2209800"/>
            <a:ext cx="3915321" cy="339137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D8C99D-B8D9-2527-56B4-8B1FC7FD488E}"/>
              </a:ext>
            </a:extLst>
          </p:cNvPr>
          <p:cNvSpPr txBox="1"/>
          <p:nvPr/>
        </p:nvSpPr>
        <p:spPr>
          <a:xfrm>
            <a:off x="5486400" y="9144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as Vistas Ortográficas</a:t>
            </a:r>
          </a:p>
        </p:txBody>
      </p:sp>
    </p:spTree>
    <p:extLst>
      <p:ext uri="{BB962C8B-B14F-4D97-AF65-F5344CB8AC3E}">
        <p14:creationId xmlns:p14="http://schemas.microsoft.com/office/powerpoint/2010/main" val="15751656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429000" cy="12954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8555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16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4009644" y="6438265"/>
            <a:ext cx="413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Instituto</a:t>
            </a:r>
            <a:r>
              <a:rPr sz="1200" spc="-1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Federal</a:t>
            </a:r>
            <a:r>
              <a:rPr sz="1200" spc="-6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8DC541"/>
                </a:solidFill>
                <a:latin typeface="Trebuchet MS"/>
                <a:cs typeface="Trebuchet MS"/>
              </a:rPr>
              <a:t>Sul-rio-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grandense</a:t>
            </a:r>
            <a:r>
              <a:rPr sz="1200" spc="-50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|</a:t>
            </a:r>
            <a:r>
              <a:rPr sz="1200" spc="-3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campus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8DC541"/>
                </a:solidFill>
                <a:latin typeface="Trebuchet MS"/>
                <a:cs typeface="Trebuchet MS"/>
              </a:rPr>
              <a:t>Sapucaia</a:t>
            </a:r>
            <a:r>
              <a:rPr sz="1200" spc="-65" dirty="0">
                <a:solidFill>
                  <a:srgbClr val="8DC54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8DC541"/>
                </a:solidFill>
                <a:latin typeface="Trebuchet MS"/>
                <a:cs typeface="Trebuchet MS"/>
              </a:rPr>
              <a:t>do</a:t>
            </a:r>
            <a:r>
              <a:rPr sz="1200" spc="-25" dirty="0">
                <a:solidFill>
                  <a:srgbClr val="8DC541"/>
                </a:solidFill>
                <a:latin typeface="Trebuchet MS"/>
                <a:cs typeface="Trebuchet MS"/>
              </a:rPr>
              <a:t> Sul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5355" y="6430327"/>
            <a:ext cx="1828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92959A"/>
                </a:solidFill>
                <a:latin typeface="Trebuchet MS"/>
                <a:cs typeface="Trebuchet MS"/>
              </a:rPr>
              <a:t>80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CBCA865E-ADB1-CA9E-95EA-B4DFC3F872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48" y="1436759"/>
            <a:ext cx="6315710" cy="459994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B0BE6C4-F875-F82E-42C0-988597D91924}"/>
              </a:ext>
            </a:extLst>
          </p:cNvPr>
          <p:cNvSpPr txBox="1"/>
          <p:nvPr/>
        </p:nvSpPr>
        <p:spPr>
          <a:xfrm>
            <a:off x="5454333" y="66586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3F99A55D-2019-E92E-838B-7C1192AC3EE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00" y="1981200"/>
            <a:ext cx="2984500" cy="264287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352800" cy="12954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7031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17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92440E9A-5128-F678-B54B-1A5E32B0BD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235" y="1726381"/>
            <a:ext cx="5806440" cy="43999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89DFE84-0174-CF6B-0B3B-D0835B964223}"/>
              </a:ext>
            </a:extLst>
          </p:cNvPr>
          <p:cNvSpPr txBox="1"/>
          <p:nvPr/>
        </p:nvSpPr>
        <p:spPr>
          <a:xfrm>
            <a:off x="4953000" y="103546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4C08BF8C-3E38-6E37-AA46-2CBD52CE291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6459" y="2320164"/>
            <a:ext cx="3313429" cy="309003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3505200" cy="13716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8555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18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A7ECB9B-26BB-E82A-F879-2DA82B1A7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5060"/>
            <a:ext cx="5029902" cy="419158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1C28F2E-CB8A-F979-B29A-F5A7D1CEC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12" y="1828800"/>
            <a:ext cx="3618588" cy="34836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ADB986B-AB07-30CB-C439-0932915CCCB0}"/>
              </a:ext>
            </a:extLst>
          </p:cNvPr>
          <p:cNvSpPr txBox="1"/>
          <p:nvPr/>
        </p:nvSpPr>
        <p:spPr>
          <a:xfrm>
            <a:off x="5033231" y="644489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4225" y="968786"/>
            <a:ext cx="6587490" cy="54711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352800" cy="13716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30841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19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6318DA-00C0-B773-6D78-790C75340E0E}"/>
              </a:ext>
            </a:extLst>
          </p:cNvPr>
          <p:cNvSpPr txBox="1"/>
          <p:nvPr/>
        </p:nvSpPr>
        <p:spPr>
          <a:xfrm>
            <a:off x="5715000" y="316468"/>
            <a:ext cx="3430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16255" y="1902186"/>
            <a:ext cx="10716260" cy="98869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plano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objeto</a:t>
            </a:r>
            <a:r>
              <a:rPr sz="1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geométrico</a:t>
            </a:r>
            <a:r>
              <a:rPr sz="1800" spc="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infinito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duas</a:t>
            </a:r>
            <a:r>
              <a:rPr sz="1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dimensões,</a:t>
            </a:r>
            <a:r>
              <a:rPr sz="1800" spc="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é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representada</a:t>
            </a:r>
            <a:r>
              <a:rPr sz="1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uma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letra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minúscula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alfabeto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grego,</a:t>
            </a:r>
            <a:r>
              <a:rPr sz="1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como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por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exemplo</a:t>
            </a:r>
            <a:r>
              <a:rPr sz="1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α(alfa)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ou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(beta)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420" dirty="0">
                <a:solidFill>
                  <a:srgbClr val="1F1F1F"/>
                </a:solidFill>
                <a:latin typeface="Arial"/>
                <a:cs typeface="Arial"/>
              </a:rPr>
              <a:t>β.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4129" y="2729229"/>
            <a:ext cx="3337560" cy="12611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1359" y="4313554"/>
            <a:ext cx="639000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Sólido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O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sólido</a:t>
            </a:r>
            <a:r>
              <a:rPr sz="1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são</a:t>
            </a:r>
            <a:r>
              <a:rPr sz="1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figuras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geométricas</a:t>
            </a:r>
            <a:r>
              <a:rPr sz="1800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que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possuem</a:t>
            </a:r>
            <a:r>
              <a:rPr sz="1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  <a:hlinkClick r:id="rId4"/>
              </a:rPr>
              <a:t>três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1F1F1F"/>
                  </a:solidFill>
                </a:uFill>
                <a:latin typeface="Arial"/>
                <a:cs typeface="Arial"/>
                <a:hlinkClick r:id="rId4"/>
              </a:rPr>
              <a:t> dimensões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7609" y="4692650"/>
            <a:ext cx="1821179" cy="143764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1476785"/>
            <a:ext cx="7092950" cy="50596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429000" cy="13716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5507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20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9DDE54-AD46-2AEB-6AA3-97B4E8DFC5F5}"/>
              </a:ext>
            </a:extLst>
          </p:cNvPr>
          <p:cNvSpPr txBox="1"/>
          <p:nvPr/>
        </p:nvSpPr>
        <p:spPr>
          <a:xfrm>
            <a:off x="6248400" y="296797"/>
            <a:ext cx="4268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1371600"/>
            <a:ext cx="7010400" cy="4953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26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21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516373-AE9A-F4A9-A5C6-43ABB47C67A8}"/>
              </a:ext>
            </a:extLst>
          </p:cNvPr>
          <p:cNvSpPr txBox="1"/>
          <p:nvPr/>
        </p:nvSpPr>
        <p:spPr>
          <a:xfrm>
            <a:off x="5562600" y="296798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159FD7-B413-7CD2-F8B8-03FAD5D5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F7B8FD8-4812-A276-A70D-6FC8A461DCF5}"/>
              </a:ext>
            </a:extLst>
          </p:cNvPr>
          <p:cNvSpPr/>
          <p:nvPr/>
        </p:nvSpPr>
        <p:spPr>
          <a:xfrm>
            <a:off x="0" y="0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53BCD6B-EFA0-7394-89F0-5E822DCB6F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26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22</a:t>
            </a:r>
            <a:endParaRPr sz="36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4710788-5CEC-B035-4E84-372E62A3878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72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2B90B2E-8A04-54AA-79F0-724110EB04F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F3DBCE-10B7-CBDE-1A62-C16E27A0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2" y="1271286"/>
            <a:ext cx="7044157" cy="505705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7E0841E-34E6-7907-D3D3-D1D760FC828B}"/>
              </a:ext>
            </a:extLst>
          </p:cNvPr>
          <p:cNvSpPr txBox="1"/>
          <p:nvPr/>
        </p:nvSpPr>
        <p:spPr>
          <a:xfrm>
            <a:off x="5792393" y="344991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  <p:extLst>
      <p:ext uri="{BB962C8B-B14F-4D97-AF65-F5344CB8AC3E}">
        <p14:creationId xmlns:p14="http://schemas.microsoft.com/office/powerpoint/2010/main" val="12628329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0CC0F09-1E19-2A32-D95B-6AA770642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BCC3A3D-9AAA-B6A1-B943-A6C67DDF216F}"/>
              </a:ext>
            </a:extLst>
          </p:cNvPr>
          <p:cNvSpPr/>
          <p:nvPr/>
        </p:nvSpPr>
        <p:spPr>
          <a:xfrm>
            <a:off x="0" y="0"/>
            <a:ext cx="3352800" cy="1219200"/>
          </a:xfrm>
          <a:custGeom>
            <a:avLst/>
            <a:gdLst/>
            <a:ahLst/>
            <a:cxnLst/>
            <a:rect l="l" t="t" r="r" b="b"/>
            <a:pathLst>
              <a:path w="3670300" h="1564640">
                <a:moveTo>
                  <a:pt x="3669791" y="0"/>
                </a:moveTo>
                <a:lnTo>
                  <a:pt x="0" y="0"/>
                </a:lnTo>
                <a:lnTo>
                  <a:pt x="0" y="1564259"/>
                </a:lnTo>
                <a:lnTo>
                  <a:pt x="3669791" y="1564259"/>
                </a:lnTo>
                <a:lnTo>
                  <a:pt x="3669791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525F69-7C47-05BB-F0BB-944BC00DBC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604" y="296798"/>
            <a:ext cx="2626996" cy="738663"/>
          </a:xfrm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</a:t>
            </a:r>
            <a:r>
              <a:rPr sz="3600" spc="-110" dirty="0"/>
              <a:t> </a:t>
            </a:r>
            <a:r>
              <a:rPr lang="pt-BR" sz="3600" spc="-25" dirty="0"/>
              <a:t>23</a:t>
            </a:r>
            <a:endParaRPr sz="36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47DB436-5D6E-96F7-21C8-8BFC74895E2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73</a:t>
            </a:fld>
            <a:endParaRPr spc="-25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B5C6F29-AADE-CB46-8C0B-D862676B5FA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D8C6CB-3C53-6C53-84CA-8D57AEC0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77" y="1447800"/>
            <a:ext cx="7390934" cy="47244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051C5CC-E605-C272-0ED0-80720A637BDD}"/>
              </a:ext>
            </a:extLst>
          </p:cNvPr>
          <p:cNvSpPr txBox="1"/>
          <p:nvPr/>
        </p:nvSpPr>
        <p:spPr>
          <a:xfrm>
            <a:off x="5486400" y="481463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Fazer a Perspectiva</a:t>
            </a:r>
          </a:p>
        </p:txBody>
      </p:sp>
    </p:spTree>
    <p:extLst>
      <p:ext uri="{BB962C8B-B14F-4D97-AF65-F5344CB8AC3E}">
        <p14:creationId xmlns:p14="http://schemas.microsoft.com/office/powerpoint/2010/main" val="10018977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938020"/>
            <a:ext cx="2608579" cy="3799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71940" cy="1564640"/>
          </a:xfrm>
          <a:custGeom>
            <a:avLst/>
            <a:gdLst/>
            <a:ahLst/>
            <a:cxnLst/>
            <a:rect l="l" t="t" r="r" b="b"/>
            <a:pathLst>
              <a:path w="9171940" h="1564640">
                <a:moveTo>
                  <a:pt x="9171432" y="0"/>
                </a:moveTo>
                <a:lnTo>
                  <a:pt x="0" y="0"/>
                </a:lnTo>
                <a:lnTo>
                  <a:pt x="0" y="1564259"/>
                </a:lnTo>
                <a:lnTo>
                  <a:pt x="9171432" y="1564259"/>
                </a:lnTo>
                <a:lnTo>
                  <a:pt x="917143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402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</a:t>
            </a:r>
            <a:r>
              <a:rPr sz="3600" spc="-40" dirty="0"/>
              <a:t> </a:t>
            </a:r>
            <a:r>
              <a:rPr sz="3600" dirty="0"/>
              <a:t>que</a:t>
            </a:r>
            <a:r>
              <a:rPr sz="3600" spc="-15" dirty="0"/>
              <a:t> </a:t>
            </a:r>
            <a:r>
              <a:rPr sz="3600" dirty="0"/>
              <a:t>é</a:t>
            </a:r>
            <a:r>
              <a:rPr sz="3600" spc="-30" dirty="0"/>
              <a:t> </a:t>
            </a:r>
            <a:r>
              <a:rPr sz="3600" dirty="0"/>
              <a:t>um</a:t>
            </a:r>
            <a:r>
              <a:rPr sz="3600" spc="-30" dirty="0"/>
              <a:t> </a:t>
            </a:r>
            <a:r>
              <a:rPr sz="3600" spc="-10" dirty="0"/>
              <a:t>corte?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257809" y="2587625"/>
            <a:ext cx="5954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78865" algn="l"/>
                <a:tab pos="1224915" algn="l"/>
                <a:tab pos="1646555" algn="l"/>
                <a:tab pos="2097405" algn="l"/>
                <a:tab pos="2341245" algn="l"/>
                <a:tab pos="2420620" algn="l"/>
                <a:tab pos="3707129" algn="l"/>
                <a:tab pos="4159250" algn="l"/>
                <a:tab pos="5687060" algn="l"/>
              </a:tabLst>
            </a:pP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adequada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devido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dificuldade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interpretação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do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desenho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2C2C2C"/>
                </a:solidFill>
                <a:latin typeface="Arial"/>
                <a:cs typeface="Arial"/>
              </a:rPr>
              <a:t>pode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haver,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8520" y="2861690"/>
            <a:ext cx="280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5925" algn="l"/>
                <a:tab pos="2191385" algn="l"/>
              </a:tabLst>
            </a:pP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principalmente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peças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122" y="3136646"/>
            <a:ext cx="6001385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complexas,</a:t>
            </a:r>
            <a:r>
              <a:rPr sz="1800" spc="13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devido</a:t>
            </a:r>
            <a:r>
              <a:rPr sz="1800" spc="13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ao</a:t>
            </a:r>
            <a:r>
              <a:rPr sz="1800" spc="135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grande</a:t>
            </a:r>
            <a:r>
              <a:rPr sz="1800" spc="13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número</a:t>
            </a:r>
            <a:r>
              <a:rPr sz="1800" spc="13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spc="1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linhas</a:t>
            </a:r>
            <a:r>
              <a:rPr sz="1800" spc="125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estariam</a:t>
            </a:r>
            <a:r>
              <a:rPr sz="1800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presentes.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800">
              <a:latin typeface="Arial"/>
              <a:cs typeface="Arial"/>
            </a:endParaRPr>
          </a:p>
          <a:p>
            <a:pPr marL="12700" marR="4127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Quando</a:t>
            </a:r>
            <a:r>
              <a:rPr sz="1800" spc="1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precisamos</a:t>
            </a:r>
            <a:r>
              <a:rPr sz="1800" spc="1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ver</a:t>
            </a:r>
            <a:r>
              <a:rPr sz="1800" spc="1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detalhes</a:t>
            </a:r>
            <a:r>
              <a:rPr sz="18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internos</a:t>
            </a:r>
            <a:r>
              <a:rPr sz="1800" spc="1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das</a:t>
            </a:r>
            <a:r>
              <a:rPr sz="18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peças</a:t>
            </a:r>
            <a:r>
              <a:rPr sz="18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que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as</a:t>
            </a:r>
            <a:r>
              <a:rPr sz="18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vistas</a:t>
            </a:r>
            <a:r>
              <a:rPr sz="18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ortogonais</a:t>
            </a:r>
            <a:r>
              <a:rPr sz="1800" spc="10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não</a:t>
            </a:r>
            <a:r>
              <a:rPr sz="1800" spc="1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conseguem</a:t>
            </a:r>
            <a:r>
              <a:rPr sz="18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mostrar</a:t>
            </a:r>
            <a:r>
              <a:rPr sz="1800" spc="10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ou</a:t>
            </a:r>
            <a:r>
              <a:rPr sz="18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mostram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muitas</a:t>
            </a:r>
            <a:r>
              <a:rPr sz="1800" spc="25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linhas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ao</a:t>
            </a:r>
            <a:r>
              <a:rPr sz="1800" spc="15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ponto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não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entendermos</a:t>
            </a:r>
            <a:r>
              <a:rPr sz="1800" spc="20" dirty="0">
                <a:solidFill>
                  <a:srgbClr val="2C2C2C"/>
                </a:solidFill>
                <a:latin typeface="Arial"/>
                <a:cs typeface="Arial"/>
              </a:rPr>
              <a:t> 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nós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CORTAMOS</a:t>
            </a:r>
            <a:r>
              <a:rPr sz="1800" b="1" spc="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b="1" spc="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b="1" spc="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PARA</a:t>
            </a:r>
            <a:r>
              <a:rPr sz="1800" b="1" spc="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VER</a:t>
            </a:r>
            <a:r>
              <a:rPr sz="1800" b="1" spc="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ESSES</a:t>
            </a:r>
            <a:r>
              <a:rPr sz="1800" b="1" spc="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DETALHES</a:t>
            </a:r>
            <a:r>
              <a:rPr sz="1800" b="1" spc="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C2C2C"/>
                </a:solidFill>
                <a:latin typeface="Arial"/>
                <a:cs typeface="Arial"/>
              </a:rPr>
              <a:t>E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REDUZIR</a:t>
            </a:r>
            <a:r>
              <a:rPr sz="1800" b="1" spc="-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800" b="1" spc="-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NÚMERO</a:t>
            </a:r>
            <a:r>
              <a:rPr sz="1800" b="1" spc="-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b="1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LINHAS</a:t>
            </a:r>
            <a:r>
              <a:rPr sz="1800" b="1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C2C2C"/>
                </a:solidFill>
                <a:latin typeface="Arial"/>
                <a:cs typeface="Arial"/>
              </a:rPr>
              <a:t>DO</a:t>
            </a:r>
            <a:r>
              <a:rPr sz="1800" b="1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C2C2C"/>
                </a:solidFill>
                <a:latin typeface="Arial"/>
                <a:cs typeface="Arial"/>
              </a:rPr>
              <a:t>DESENHO.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809" y="1516977"/>
            <a:ext cx="8336280" cy="109728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6579234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Difícil</a:t>
            </a:r>
            <a:r>
              <a:rPr sz="20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entender!</a:t>
            </a:r>
            <a:endParaRPr sz="2000">
              <a:latin typeface="Arial"/>
              <a:cs typeface="Arial"/>
            </a:endParaRPr>
          </a:p>
          <a:p>
            <a:pPr marL="12700" marR="2388235">
              <a:lnSpc>
                <a:spcPct val="100000"/>
              </a:lnSpc>
              <a:spcBef>
                <a:spcPts val="810"/>
              </a:spcBef>
              <a:tabLst>
                <a:tab pos="972185" algn="l"/>
                <a:tab pos="1398905" algn="l"/>
                <a:tab pos="2155825" algn="l"/>
                <a:tab pos="3521710" algn="l"/>
                <a:tab pos="4201160" algn="l"/>
                <a:tab pos="4753610" algn="l"/>
                <a:tab pos="5168900" algn="l"/>
              </a:tabLst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muitos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casos</a:t>
            </a:r>
            <a:r>
              <a:rPr sz="18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representação da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realidade</a:t>
            </a:r>
            <a:r>
              <a:rPr sz="1800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através</a:t>
            </a:r>
            <a:r>
              <a:rPr sz="1800" spc="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do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sistema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vistas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ortográficas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2C2C2C"/>
                </a:solidFill>
                <a:latin typeface="Arial"/>
                <a:cs typeface="Arial"/>
              </a:rPr>
              <a:t>pode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não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mostrar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65284" y="5859145"/>
            <a:ext cx="23418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Então</a:t>
            </a:r>
            <a:r>
              <a:rPr sz="20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nós</a:t>
            </a:r>
            <a:r>
              <a:rPr sz="20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cortamos!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0459" y="1917700"/>
            <a:ext cx="2876550" cy="379857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74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44240" cy="1564640"/>
          </a:xfrm>
          <a:custGeom>
            <a:avLst/>
            <a:gdLst/>
            <a:ahLst/>
            <a:cxnLst/>
            <a:rect l="l" t="t" r="r" b="b"/>
            <a:pathLst>
              <a:path w="3444240" h="1564640">
                <a:moveTo>
                  <a:pt x="3444240" y="0"/>
                </a:moveTo>
                <a:lnTo>
                  <a:pt x="0" y="0"/>
                </a:lnTo>
                <a:lnTo>
                  <a:pt x="0" y="1564259"/>
                </a:lnTo>
                <a:lnTo>
                  <a:pt x="3444240" y="1564259"/>
                </a:lnTo>
                <a:lnTo>
                  <a:pt x="344424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6350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Corte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5529" y="204470"/>
            <a:ext cx="4926330" cy="59080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17190" cy="1564640"/>
          </a:xfrm>
          <a:custGeom>
            <a:avLst/>
            <a:gdLst/>
            <a:ahLst/>
            <a:cxnLst/>
            <a:rect l="l" t="t" r="r" b="b"/>
            <a:pathLst>
              <a:path w="2917190" h="1564640">
                <a:moveTo>
                  <a:pt x="2916936" y="0"/>
                </a:moveTo>
                <a:lnTo>
                  <a:pt x="0" y="0"/>
                </a:lnTo>
                <a:lnTo>
                  <a:pt x="0" y="1564259"/>
                </a:lnTo>
                <a:lnTo>
                  <a:pt x="2916936" y="1564259"/>
                </a:lnTo>
                <a:lnTo>
                  <a:pt x="291693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56940" y="596900"/>
            <a:ext cx="8299450" cy="6261100"/>
            <a:chOff x="3456940" y="596900"/>
            <a:chExt cx="8299450" cy="6261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0580" y="5504179"/>
              <a:ext cx="731520" cy="1353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6940" y="596900"/>
              <a:ext cx="8299450" cy="51816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Corte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7229" y="3451859"/>
            <a:ext cx="6078220" cy="26873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Corte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77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6255" y="1864740"/>
            <a:ext cx="79959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Representar</a:t>
            </a:r>
            <a:r>
              <a:rPr sz="1800" spc="-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uma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“cortada”</a:t>
            </a:r>
            <a:r>
              <a:rPr sz="18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consiste</a:t>
            </a:r>
            <a:r>
              <a:rPr sz="1800" spc="-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em:</a:t>
            </a:r>
            <a:endParaRPr sz="18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buChar char="•"/>
              <a:tabLst>
                <a:tab pos="155575" algn="l"/>
              </a:tabLst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imaginar</a:t>
            </a:r>
            <a:r>
              <a:rPr sz="1800" spc="-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spc="-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está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sendo</a:t>
            </a:r>
            <a:r>
              <a:rPr sz="1800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seccionada</a:t>
            </a:r>
            <a:r>
              <a:rPr sz="1800" spc="-10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por</a:t>
            </a:r>
            <a:r>
              <a:rPr sz="1800" spc="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um</a:t>
            </a:r>
            <a:r>
              <a:rPr sz="1800" spc="-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800" spc="-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imaginário;</a:t>
            </a:r>
            <a:endParaRPr sz="1800">
              <a:latin typeface="Arial"/>
              <a:cs typeface="Arial"/>
            </a:endParaRPr>
          </a:p>
          <a:p>
            <a:pPr marL="154305" indent="-141605">
              <a:lnSpc>
                <a:spcPct val="100000"/>
              </a:lnSpc>
              <a:buChar char="•"/>
              <a:tabLst>
                <a:tab pos="154305" algn="l"/>
              </a:tabLst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eliminar</a:t>
            </a:r>
            <a:r>
              <a:rPr sz="1800" spc="-10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toda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porção</a:t>
            </a:r>
            <a:r>
              <a:rPr sz="18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800" spc="-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spc="-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situada</a:t>
            </a:r>
            <a:r>
              <a:rPr sz="1800" spc="-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entre</a:t>
            </a:r>
            <a:r>
              <a:rPr sz="1800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8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800" spc="-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observador;</a:t>
            </a:r>
            <a:endParaRPr sz="1800">
              <a:latin typeface="Arial"/>
              <a:cs typeface="Arial"/>
            </a:endParaRPr>
          </a:p>
          <a:p>
            <a:pPr marL="12700" marR="219075" indent="-12700">
              <a:lnSpc>
                <a:spcPct val="100000"/>
              </a:lnSpc>
              <a:buChar char="•"/>
              <a:tabLst>
                <a:tab pos="92075" algn="l"/>
              </a:tabLst>
            </a:pP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	representar</a:t>
            </a:r>
            <a:r>
              <a:rPr sz="1800" spc="-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porção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restante</a:t>
            </a:r>
            <a:r>
              <a:rPr sz="18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8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como</a:t>
            </a:r>
            <a:r>
              <a:rPr sz="18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800" spc="-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estivéssemos</a:t>
            </a:r>
            <a:r>
              <a:rPr sz="1800" spc="-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observando</a:t>
            </a:r>
            <a:r>
              <a:rPr sz="18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C2C2C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mesma</a:t>
            </a:r>
            <a:r>
              <a:rPr sz="18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cortada</a:t>
            </a:r>
            <a:r>
              <a:rPr sz="18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seguindo</a:t>
            </a:r>
            <a:r>
              <a:rPr sz="1800" spc="-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C2C2C"/>
                </a:solidFill>
                <a:latin typeface="Arial"/>
                <a:cs typeface="Arial"/>
              </a:rPr>
              <a:t>algumas</a:t>
            </a:r>
            <a:r>
              <a:rPr sz="1800" spc="-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C2C2C"/>
                </a:solidFill>
                <a:latin typeface="Arial"/>
                <a:cs typeface="Arial"/>
              </a:rPr>
              <a:t>regras.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83660" cy="1564640"/>
          </a:xfrm>
          <a:custGeom>
            <a:avLst/>
            <a:gdLst/>
            <a:ahLst/>
            <a:cxnLst/>
            <a:rect l="l" t="t" r="r" b="b"/>
            <a:pathLst>
              <a:path w="3883660" h="1564640">
                <a:moveTo>
                  <a:pt x="3883152" y="0"/>
                </a:moveTo>
                <a:lnTo>
                  <a:pt x="0" y="0"/>
                </a:lnTo>
                <a:lnTo>
                  <a:pt x="0" y="1564259"/>
                </a:lnTo>
                <a:lnTo>
                  <a:pt x="3883152" y="1564259"/>
                </a:lnTo>
                <a:lnTo>
                  <a:pt x="3883152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6255" y="466978"/>
            <a:ext cx="1219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Corte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7009" y="175640"/>
            <a:ext cx="7941945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O</a:t>
            </a:r>
            <a:r>
              <a:rPr sz="1600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“traço”</a:t>
            </a:r>
            <a:r>
              <a:rPr sz="1600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do</a:t>
            </a:r>
            <a:r>
              <a:rPr sz="1600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600" spc="2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"</a:t>
            </a:r>
            <a:r>
              <a:rPr sz="1600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deve</a:t>
            </a:r>
            <a:r>
              <a:rPr sz="1600" spc="30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ser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indicado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600" spc="30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uma</a:t>
            </a:r>
            <a:r>
              <a:rPr sz="1600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vista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perpendicular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ao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mesmo</a:t>
            </a:r>
            <a:r>
              <a:rPr sz="1600" spc="3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–</a:t>
            </a:r>
            <a:r>
              <a:rPr sz="1600" spc="3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este</a:t>
            </a:r>
            <a:r>
              <a:rPr sz="1600" spc="3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600" spc="3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deve</a:t>
            </a:r>
            <a:r>
              <a:rPr sz="1600" spc="35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ser</a:t>
            </a:r>
            <a:r>
              <a:rPr sz="1600" spc="38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representado</a:t>
            </a:r>
            <a:r>
              <a:rPr sz="1600" spc="3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através</a:t>
            </a:r>
            <a:r>
              <a:rPr sz="1600" spc="3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3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linha</a:t>
            </a:r>
            <a:r>
              <a:rPr sz="1600" b="1" spc="4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tipo</a:t>
            </a:r>
            <a:r>
              <a:rPr sz="1600" b="1" spc="459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C2C2C"/>
                </a:solidFill>
                <a:latin typeface="Arial"/>
                <a:cs typeface="Arial"/>
              </a:rPr>
              <a:t>traço-</a:t>
            </a:r>
            <a:r>
              <a:rPr sz="1600" b="1" spc="-10" dirty="0">
                <a:solidFill>
                  <a:srgbClr val="2C2C2C"/>
                </a:solidFill>
                <a:latin typeface="Arial"/>
                <a:cs typeface="Arial"/>
              </a:rPr>
              <a:t>ponto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larga</a:t>
            </a:r>
            <a:r>
              <a:rPr sz="1600" b="1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600" b="1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600" b="1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prolonga para</a:t>
            </a:r>
            <a:r>
              <a:rPr sz="1600" b="1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fora</a:t>
            </a:r>
            <a:r>
              <a:rPr sz="1600" b="1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do</a:t>
            </a:r>
            <a:r>
              <a:rPr sz="1600" b="1" spc="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contorno</a:t>
            </a:r>
            <a:r>
              <a:rPr sz="1600" b="1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b="1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peça.</a:t>
            </a:r>
            <a:r>
              <a:rPr sz="1600" b="1" spc="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Dentro</a:t>
            </a:r>
            <a:r>
              <a:rPr sz="1600" spc="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spc="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600" spc="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traço</a:t>
            </a:r>
            <a:r>
              <a:rPr sz="1600" spc="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do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6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1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pode</a:t>
            </a:r>
            <a:r>
              <a:rPr sz="1600" spc="1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ser</a:t>
            </a:r>
            <a:r>
              <a:rPr sz="1600" spc="1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representado</a:t>
            </a:r>
            <a:r>
              <a:rPr sz="1600" spc="1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linhas</a:t>
            </a:r>
            <a:r>
              <a:rPr sz="1600" spc="1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estreitas</a:t>
            </a:r>
            <a:r>
              <a:rPr sz="1600" spc="1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tipo</a:t>
            </a:r>
            <a:r>
              <a:rPr sz="1600" spc="1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traço-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ponto</a:t>
            </a:r>
            <a:r>
              <a:rPr sz="1600" spc="1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ou</a:t>
            </a:r>
            <a:r>
              <a:rPr sz="1600" spc="17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ser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suprimido.</a:t>
            </a:r>
            <a:endParaRPr sz="1600">
              <a:latin typeface="Arial"/>
              <a:cs typeface="Arial"/>
            </a:endParaRPr>
          </a:p>
          <a:p>
            <a:pPr marL="299085" marR="5715" indent="-287020" algn="just">
              <a:lnSpc>
                <a:spcPct val="100000"/>
              </a:lnSpc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Obrigatoriamente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deve-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representar</a:t>
            </a:r>
            <a:r>
              <a:rPr sz="1600" b="1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600" b="1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sentido</a:t>
            </a:r>
            <a:r>
              <a:rPr sz="1600" b="1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b="1" spc="3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observação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,</a:t>
            </a:r>
            <a:r>
              <a:rPr sz="1600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é</a:t>
            </a:r>
            <a:r>
              <a:rPr sz="1600" spc="3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feito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através</a:t>
            </a:r>
            <a:r>
              <a:rPr sz="1600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setas</a:t>
            </a:r>
            <a:r>
              <a:rPr sz="1600" b="1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nos</a:t>
            </a:r>
            <a:r>
              <a:rPr sz="1600" b="1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extremos</a:t>
            </a:r>
            <a:r>
              <a:rPr sz="1600" b="1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b="1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linha</a:t>
            </a:r>
            <a:r>
              <a:rPr sz="1600" b="1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600" b="1" spc="2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demarca</a:t>
            </a:r>
            <a:r>
              <a:rPr sz="1600" b="1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600" b="1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posição</a:t>
            </a:r>
            <a:r>
              <a:rPr sz="1600" b="1" spc="229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do</a:t>
            </a:r>
            <a:r>
              <a:rPr sz="1600" b="1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plano</a:t>
            </a:r>
            <a:r>
              <a:rPr sz="1600" b="1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de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corte.</a:t>
            </a:r>
            <a:endParaRPr sz="1600">
              <a:latin typeface="Arial"/>
              <a:cs typeface="Arial"/>
            </a:endParaRPr>
          </a:p>
          <a:p>
            <a:pPr marL="299085" marR="46990" indent="-287020" algn="just">
              <a:lnSpc>
                <a:spcPct val="100000"/>
              </a:lnSpc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Cabe</a:t>
            </a:r>
            <a:r>
              <a:rPr sz="1600" spc="2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lembrar</a:t>
            </a:r>
            <a:r>
              <a:rPr sz="1600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que</a:t>
            </a:r>
            <a:r>
              <a:rPr sz="1600" spc="229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um</a:t>
            </a:r>
            <a:r>
              <a:rPr sz="1600" spc="2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objeto</a:t>
            </a:r>
            <a:r>
              <a:rPr sz="1600" spc="2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cortado,</a:t>
            </a:r>
            <a:r>
              <a:rPr sz="1600" spc="2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</a:t>
            </a:r>
            <a:r>
              <a:rPr sz="1600" spc="20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observado</a:t>
            </a:r>
            <a:r>
              <a:rPr sz="1600" spc="25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600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um</a:t>
            </a:r>
            <a:r>
              <a:rPr sz="1600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sentido</a:t>
            </a:r>
            <a:r>
              <a:rPr sz="1600" spc="2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ou</a:t>
            </a:r>
            <a:r>
              <a:rPr sz="1600" spc="2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600" spc="2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outro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pode</a:t>
            </a:r>
            <a:r>
              <a:rPr sz="16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resultar</a:t>
            </a:r>
            <a:r>
              <a:rPr sz="16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em</a:t>
            </a:r>
            <a:r>
              <a:rPr sz="16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vistas</a:t>
            </a:r>
            <a:r>
              <a:rPr sz="16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bastante</a:t>
            </a:r>
            <a:r>
              <a:rPr sz="1600" spc="-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diferentes.</a:t>
            </a:r>
            <a:endParaRPr sz="16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Caso</a:t>
            </a:r>
            <a:r>
              <a:rPr sz="1600" spc="3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esteja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sendo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representado</a:t>
            </a:r>
            <a:r>
              <a:rPr sz="1600" spc="3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mais</a:t>
            </a:r>
            <a:r>
              <a:rPr sz="1600" spc="3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um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3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spc="3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mesma</a:t>
            </a:r>
            <a:r>
              <a:rPr sz="1600" spc="3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peça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colocam-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se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letras</a:t>
            </a:r>
            <a:r>
              <a:rPr sz="1600" b="1" spc="2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maiúsculas</a:t>
            </a:r>
            <a:r>
              <a:rPr sz="1600" b="1" spc="30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junto</a:t>
            </a:r>
            <a:r>
              <a:rPr sz="1600" b="1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às</a:t>
            </a:r>
            <a:r>
              <a:rPr sz="1600" b="1" spc="28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setas</a:t>
            </a:r>
            <a:r>
              <a:rPr sz="1600" b="1" spc="3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indicativas</a:t>
            </a:r>
            <a:r>
              <a:rPr sz="1600" b="1" spc="2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da</a:t>
            </a:r>
            <a:r>
              <a:rPr sz="1600" b="1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direção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.</a:t>
            </a:r>
            <a:r>
              <a:rPr sz="1600" spc="2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Estas</a:t>
            </a:r>
            <a:r>
              <a:rPr sz="1600" spc="3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letras</a:t>
            </a:r>
            <a:r>
              <a:rPr sz="1600" spc="29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servem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para</a:t>
            </a:r>
            <a:r>
              <a:rPr sz="1600" spc="30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identificar</a:t>
            </a:r>
            <a:r>
              <a:rPr sz="1600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cada</a:t>
            </a:r>
            <a:r>
              <a:rPr sz="1600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posição</a:t>
            </a:r>
            <a:r>
              <a:rPr sz="1600" spc="29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</a:t>
            </a:r>
            <a:r>
              <a:rPr sz="1600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são</a:t>
            </a:r>
            <a:r>
              <a:rPr sz="1600" b="1" spc="3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informadas</a:t>
            </a:r>
            <a:r>
              <a:rPr sz="1600" b="1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abaixo</a:t>
            </a:r>
            <a:r>
              <a:rPr sz="1600" b="1" spc="3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b="1" spc="3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cada</a:t>
            </a:r>
            <a:r>
              <a:rPr sz="1600" b="1" spc="3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C2C2C"/>
                </a:solidFill>
                <a:latin typeface="Arial"/>
                <a:cs typeface="Arial"/>
              </a:rPr>
              <a:t>vista 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cortada</a:t>
            </a:r>
            <a:r>
              <a:rPr sz="1600" b="1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finalidade</a:t>
            </a:r>
            <a:r>
              <a:rPr sz="16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1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C2C2C"/>
                </a:solidFill>
                <a:latin typeface="Arial"/>
                <a:cs typeface="Arial"/>
              </a:rPr>
              <a:t>vinculá-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la</a:t>
            </a:r>
            <a:r>
              <a:rPr sz="16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respectiva</a:t>
            </a:r>
            <a:r>
              <a:rPr sz="16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posição</a:t>
            </a:r>
            <a:r>
              <a:rPr sz="1600" spc="1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114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corte.</a:t>
            </a:r>
            <a:r>
              <a:rPr sz="1600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Vide</a:t>
            </a:r>
            <a:r>
              <a:rPr sz="16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na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figura</a:t>
            </a:r>
            <a:r>
              <a:rPr sz="1600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...</a:t>
            </a:r>
            <a:r>
              <a:rPr sz="1600" spc="15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as</a:t>
            </a:r>
            <a:r>
              <a:rPr sz="1600" spc="1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letras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“A”,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“B”</a:t>
            </a:r>
            <a:r>
              <a:rPr sz="1600" spc="1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</a:t>
            </a:r>
            <a:r>
              <a:rPr sz="1600" spc="1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“C”</a:t>
            </a:r>
            <a:r>
              <a:rPr sz="1600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junto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às</a:t>
            </a:r>
            <a:r>
              <a:rPr sz="1600" spc="1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setas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e</a:t>
            </a:r>
            <a:r>
              <a:rPr sz="1600" spc="14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os</a:t>
            </a:r>
            <a:r>
              <a:rPr sz="1600" spc="1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“nomes”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dos</a:t>
            </a:r>
            <a:r>
              <a:rPr sz="1600" spc="1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cortes</a:t>
            </a:r>
            <a:r>
              <a:rPr sz="1600" spc="14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(corte</a:t>
            </a:r>
            <a:r>
              <a:rPr sz="1600" spc="1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C2C2C"/>
                </a:solidFill>
                <a:latin typeface="Arial"/>
                <a:cs typeface="Arial"/>
              </a:rPr>
              <a:t>AA,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-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BB,</a:t>
            </a:r>
            <a:r>
              <a:rPr sz="16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corte</a:t>
            </a:r>
            <a:r>
              <a:rPr sz="1600" spc="-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CC,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...)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indicados</a:t>
            </a:r>
            <a:r>
              <a:rPr sz="1600" spc="-6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abaixo</a:t>
            </a:r>
            <a:r>
              <a:rPr sz="1600" spc="-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das</a:t>
            </a:r>
            <a:r>
              <a:rPr sz="1600" spc="-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respectivas</a:t>
            </a:r>
            <a:r>
              <a:rPr sz="16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vistas</a:t>
            </a:r>
            <a:r>
              <a:rPr sz="1600" spc="-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seccionadas.</a:t>
            </a:r>
            <a:endParaRPr sz="1600">
              <a:latin typeface="Arial"/>
              <a:cs typeface="Arial"/>
            </a:endParaRPr>
          </a:p>
          <a:p>
            <a:pPr marL="299085" marR="889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301625" algn="l"/>
              </a:tabLst>
            </a:pP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	</a:t>
            </a:r>
            <a:r>
              <a:rPr sz="1600" b="1" dirty="0">
                <a:solidFill>
                  <a:srgbClr val="2C2C2C"/>
                </a:solidFill>
                <a:latin typeface="Arial"/>
                <a:cs typeface="Arial"/>
              </a:rPr>
              <a:t>Hachurar</a:t>
            </a:r>
            <a:r>
              <a:rPr sz="1600" b="1" spc="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todo</a:t>
            </a:r>
            <a:r>
              <a:rPr sz="1600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área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cortada</a:t>
            </a:r>
            <a:r>
              <a:rPr sz="1600" spc="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acordo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o</a:t>
            </a:r>
            <a:r>
              <a:rPr sz="1600" spc="3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tipo</a:t>
            </a:r>
            <a:r>
              <a:rPr sz="1600" spc="1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2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material,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com</a:t>
            </a:r>
            <a:r>
              <a:rPr sz="1600" spc="3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traço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de</a:t>
            </a:r>
            <a:r>
              <a:rPr sz="1600" spc="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45º</a:t>
            </a:r>
            <a:r>
              <a:rPr sz="1600" spc="1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C2C2C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sempre</a:t>
            </a:r>
            <a:r>
              <a:rPr sz="1600" spc="-6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no</a:t>
            </a:r>
            <a:r>
              <a:rPr sz="1600" spc="-20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C2C2C"/>
                </a:solidFill>
                <a:latin typeface="Arial"/>
                <a:cs typeface="Arial"/>
              </a:rPr>
              <a:t>mesmo</a:t>
            </a:r>
            <a:r>
              <a:rPr sz="1600" spc="-75" dirty="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C2C2C"/>
                </a:solidFill>
                <a:latin typeface="Arial"/>
                <a:cs typeface="Arial"/>
              </a:rPr>
              <a:t>sentido.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00" y="1676400"/>
            <a:ext cx="3925570" cy="25171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" y="4761229"/>
            <a:ext cx="8374380" cy="16129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78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31770" cy="1564640"/>
          </a:xfrm>
          <a:custGeom>
            <a:avLst/>
            <a:gdLst/>
            <a:ahLst/>
            <a:cxnLst/>
            <a:rect l="l" t="t" r="r" b="b"/>
            <a:pathLst>
              <a:path w="2731770" h="1564640">
                <a:moveTo>
                  <a:pt x="2731643" y="0"/>
                </a:moveTo>
                <a:lnTo>
                  <a:pt x="0" y="0"/>
                </a:lnTo>
                <a:lnTo>
                  <a:pt x="0" y="1564259"/>
                </a:lnTo>
                <a:lnTo>
                  <a:pt x="2731643" y="1564259"/>
                </a:lnTo>
                <a:lnTo>
                  <a:pt x="2731643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33470" y="3644900"/>
            <a:ext cx="8088630" cy="3213100"/>
            <a:chOff x="3633470" y="3644900"/>
            <a:chExt cx="8088630" cy="3213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0579" y="5504179"/>
              <a:ext cx="731520" cy="1353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3470" y="3644900"/>
              <a:ext cx="7357109" cy="24485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Corte</a:t>
            </a:r>
            <a:endParaRPr sz="36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7940" y="434340"/>
            <a:ext cx="6516369" cy="278637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255" y="606678"/>
            <a:ext cx="4525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70522" y="1719834"/>
            <a:ext cx="5201285" cy="1444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Classificação</a:t>
            </a:r>
            <a:r>
              <a:rPr sz="2000" b="1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1F1F"/>
                </a:solidFill>
                <a:latin typeface="Arial"/>
                <a:cs typeface="Arial"/>
              </a:rPr>
              <a:t>das</a:t>
            </a:r>
            <a:r>
              <a:rPr sz="2000" b="1" spc="-7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30"/>
              </a:spcBef>
            </a:pP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Podemos</a:t>
            </a:r>
            <a:r>
              <a:rPr sz="1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classificar</a:t>
            </a:r>
            <a:r>
              <a:rPr sz="1800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as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linhas</a:t>
            </a:r>
            <a:r>
              <a:rPr sz="1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da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1F1F"/>
                </a:solidFill>
                <a:latin typeface="Arial"/>
                <a:cs typeface="Arial"/>
              </a:rPr>
              <a:t>seguinte</a:t>
            </a:r>
            <a:r>
              <a:rPr sz="1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maneira: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a)</a:t>
            </a:r>
            <a:r>
              <a:rPr sz="1800" b="1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Quanto</a:t>
            </a:r>
            <a:r>
              <a:rPr sz="1800" b="1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à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forma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4520" y="3785870"/>
            <a:ext cx="1330959" cy="368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7840" y="3483609"/>
            <a:ext cx="2235200" cy="4914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2130" y="3553459"/>
            <a:ext cx="1798320" cy="3517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07895" y="4196778"/>
            <a:ext cx="395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0" dirty="0">
                <a:solidFill>
                  <a:srgbClr val="454F57"/>
                </a:solidFill>
                <a:latin typeface="Arial"/>
                <a:cs typeface="Arial"/>
              </a:rPr>
              <a:t>Reta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0879" y="4196778"/>
            <a:ext cx="1791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Quebrada</a:t>
            </a:r>
            <a:r>
              <a:rPr sz="1400" i="1" spc="-55" dirty="0">
                <a:solidFill>
                  <a:srgbClr val="454F57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54F57"/>
                </a:solidFill>
                <a:latin typeface="Arial"/>
                <a:cs typeface="Arial"/>
              </a:rPr>
              <a:t>ou</a:t>
            </a:r>
            <a:r>
              <a:rPr sz="1400" i="1" spc="-90" dirty="0">
                <a:solidFill>
                  <a:srgbClr val="454F57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poligonal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56955" y="4196778"/>
            <a:ext cx="782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Ondulada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5400" y="5172709"/>
            <a:ext cx="1922779" cy="2298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32829" y="5240020"/>
            <a:ext cx="2076450" cy="29590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357245" y="5823267"/>
            <a:ext cx="4419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Mista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86804" y="5823267"/>
            <a:ext cx="656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solidFill>
                  <a:srgbClr val="454F57"/>
                </a:solidFill>
                <a:latin typeface="Arial"/>
                <a:cs typeface="Arial"/>
              </a:rPr>
              <a:t>Sinuosa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57470" cy="1223010"/>
          </a:xfrm>
          <a:custGeom>
            <a:avLst/>
            <a:gdLst/>
            <a:ahLst/>
            <a:cxnLst/>
            <a:rect l="l" t="t" r="r" b="b"/>
            <a:pathLst>
              <a:path w="5157470" h="1223010">
                <a:moveTo>
                  <a:pt x="5157216" y="0"/>
                </a:moveTo>
                <a:lnTo>
                  <a:pt x="0" y="0"/>
                </a:lnTo>
                <a:lnTo>
                  <a:pt x="0" y="1222883"/>
                </a:lnTo>
                <a:lnTo>
                  <a:pt x="5157216" y="1222883"/>
                </a:lnTo>
                <a:lnTo>
                  <a:pt x="515721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Corte:</a:t>
            </a:r>
            <a:r>
              <a:rPr sz="3600" spc="-190" dirty="0"/>
              <a:t> </a:t>
            </a:r>
            <a:r>
              <a:rPr sz="3600" spc="-10" dirty="0"/>
              <a:t>Hachuras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8879" y="1221739"/>
            <a:ext cx="8007350" cy="49720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80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55720" cy="1564640"/>
          </a:xfrm>
          <a:custGeom>
            <a:avLst/>
            <a:gdLst/>
            <a:ahLst/>
            <a:cxnLst/>
            <a:rect l="l" t="t" r="r" b="b"/>
            <a:pathLst>
              <a:path w="3855720" h="1564640">
                <a:moveTo>
                  <a:pt x="3855720" y="0"/>
                </a:moveTo>
                <a:lnTo>
                  <a:pt x="0" y="0"/>
                </a:lnTo>
                <a:lnTo>
                  <a:pt x="0" y="1564259"/>
                </a:lnTo>
                <a:lnTo>
                  <a:pt x="3855720" y="1564259"/>
                </a:lnTo>
                <a:lnTo>
                  <a:pt x="385572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55720" y="298450"/>
            <a:ext cx="7900670" cy="6559550"/>
            <a:chOff x="3855720" y="298450"/>
            <a:chExt cx="7900670" cy="6559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0579" y="5504179"/>
              <a:ext cx="731520" cy="1353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5720" y="298450"/>
              <a:ext cx="7900670" cy="54711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Tipos</a:t>
            </a:r>
            <a:r>
              <a:rPr sz="3600" spc="-140" dirty="0"/>
              <a:t> </a:t>
            </a:r>
            <a:r>
              <a:rPr sz="3600" dirty="0"/>
              <a:t>de</a:t>
            </a:r>
            <a:r>
              <a:rPr sz="3600" spc="-110" dirty="0"/>
              <a:t> </a:t>
            </a:r>
            <a:r>
              <a:rPr sz="3600" spc="-10" dirty="0"/>
              <a:t>corte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57470" cy="1564640"/>
          </a:xfrm>
          <a:custGeom>
            <a:avLst/>
            <a:gdLst/>
            <a:ahLst/>
            <a:cxnLst/>
            <a:rect l="l" t="t" r="r" b="b"/>
            <a:pathLst>
              <a:path w="5157470" h="1564640">
                <a:moveTo>
                  <a:pt x="5157216" y="0"/>
                </a:moveTo>
                <a:lnTo>
                  <a:pt x="0" y="0"/>
                </a:lnTo>
                <a:lnTo>
                  <a:pt x="0" y="1564259"/>
                </a:lnTo>
                <a:lnTo>
                  <a:pt x="5157216" y="1564259"/>
                </a:lnTo>
                <a:lnTo>
                  <a:pt x="515721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</a:t>
            </a:r>
            <a:r>
              <a:rPr sz="3600" spc="-90" dirty="0"/>
              <a:t> </a:t>
            </a:r>
            <a:r>
              <a:rPr sz="3600" dirty="0"/>
              <a:t>total</a:t>
            </a:r>
            <a:r>
              <a:rPr sz="3600" spc="-65" dirty="0"/>
              <a:t> </a:t>
            </a:r>
            <a:r>
              <a:rPr sz="3600" dirty="0"/>
              <a:t>ou</a:t>
            </a:r>
            <a:r>
              <a:rPr sz="3600" spc="-65" dirty="0"/>
              <a:t> </a:t>
            </a:r>
            <a:r>
              <a:rPr sz="3600" spc="-20" dirty="0"/>
              <a:t>pleno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1709420"/>
            <a:ext cx="7639050" cy="45313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21480" cy="156464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Meio</a:t>
            </a:r>
            <a:r>
              <a:rPr sz="3600" spc="-95" dirty="0"/>
              <a:t> </a:t>
            </a:r>
            <a:r>
              <a:rPr sz="3600" spc="-10" dirty="0"/>
              <a:t>Corte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4700" y="615950"/>
            <a:ext cx="6769100" cy="44729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21480" cy="156464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Meio</a:t>
            </a:r>
            <a:r>
              <a:rPr sz="3600" spc="-95" dirty="0"/>
              <a:t> </a:t>
            </a:r>
            <a:r>
              <a:rPr sz="3600" spc="-10" dirty="0"/>
              <a:t>Corte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6979" y="444500"/>
            <a:ext cx="5947410" cy="47180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157470" cy="1564640"/>
          </a:xfrm>
          <a:custGeom>
            <a:avLst/>
            <a:gdLst/>
            <a:ahLst/>
            <a:cxnLst/>
            <a:rect l="l" t="t" r="r" b="b"/>
            <a:pathLst>
              <a:path w="5157470" h="1564640">
                <a:moveTo>
                  <a:pt x="5157216" y="0"/>
                </a:moveTo>
                <a:lnTo>
                  <a:pt x="0" y="0"/>
                </a:lnTo>
                <a:lnTo>
                  <a:pt x="0" y="1564259"/>
                </a:lnTo>
                <a:lnTo>
                  <a:pt x="5157216" y="1564259"/>
                </a:lnTo>
                <a:lnTo>
                  <a:pt x="515721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</a:t>
            </a:r>
            <a:r>
              <a:rPr sz="3600" spc="-110" dirty="0"/>
              <a:t> </a:t>
            </a:r>
            <a:r>
              <a:rPr sz="3600" spc="-10" dirty="0"/>
              <a:t>Composto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6440" y="274320"/>
            <a:ext cx="4828540" cy="28714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7540" y="3331209"/>
            <a:ext cx="4960620" cy="292735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54367" y="2371407"/>
            <a:ext cx="4055745" cy="3185795"/>
            <a:chOff x="654367" y="2371407"/>
            <a:chExt cx="4055745" cy="31857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210" y="2379980"/>
              <a:ext cx="4036060" cy="3098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9130" y="2376170"/>
              <a:ext cx="4046220" cy="3176270"/>
            </a:xfrm>
            <a:custGeom>
              <a:avLst/>
              <a:gdLst/>
              <a:ahLst/>
              <a:cxnLst/>
              <a:rect l="l" t="t" r="r" b="b"/>
              <a:pathLst>
                <a:path w="4046220" h="3176270">
                  <a:moveTo>
                    <a:pt x="0" y="3175761"/>
                  </a:moveTo>
                  <a:lnTo>
                    <a:pt x="4045712" y="3175761"/>
                  </a:lnTo>
                  <a:lnTo>
                    <a:pt x="4045712" y="0"/>
                  </a:lnTo>
                  <a:lnTo>
                    <a:pt x="0" y="0"/>
                  </a:lnTo>
                  <a:lnTo>
                    <a:pt x="0" y="3175761"/>
                  </a:lnTo>
                  <a:close/>
                </a:path>
              </a:pathLst>
            </a:custGeom>
            <a:ln w="9525">
              <a:solidFill>
                <a:srgbClr val="EF5E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85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21480" cy="156464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604" y="459740"/>
            <a:ext cx="3594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</a:t>
            </a:r>
            <a:r>
              <a:rPr sz="3600" spc="-180" dirty="0"/>
              <a:t> </a:t>
            </a:r>
            <a:r>
              <a:rPr sz="3600" spc="-10" dirty="0"/>
              <a:t>Composto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800" y="441959"/>
            <a:ext cx="5596890" cy="54889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52670" y="569595"/>
            <a:ext cx="588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54F57"/>
                </a:solidFill>
                <a:latin typeface="Trebuchet MS"/>
                <a:cs typeface="Trebuchet MS"/>
              </a:rPr>
              <a:t>Corte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879" y="3299459"/>
            <a:ext cx="3646193" cy="24447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86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21480" cy="156464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</a:t>
            </a:r>
            <a:r>
              <a:rPr sz="3600" spc="-190" dirty="0"/>
              <a:t> </a:t>
            </a:r>
            <a:r>
              <a:rPr sz="3600" spc="-10" dirty="0"/>
              <a:t>Parcial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71979"/>
            <a:ext cx="6537959" cy="378841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239000" y="406400"/>
            <a:ext cx="4243070" cy="5692140"/>
            <a:chOff x="7239000" y="406400"/>
            <a:chExt cx="4243070" cy="56921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9029" y="406400"/>
              <a:ext cx="4003039" cy="33680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0" y="3766820"/>
              <a:ext cx="2871470" cy="23317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43470" y="2063750"/>
              <a:ext cx="1167130" cy="368300"/>
            </a:xfrm>
            <a:custGeom>
              <a:avLst/>
              <a:gdLst/>
              <a:ahLst/>
              <a:cxnLst/>
              <a:rect l="l" t="t" r="r" b="b"/>
              <a:pathLst>
                <a:path w="1167129" h="368300">
                  <a:moveTo>
                    <a:pt x="1166749" y="0"/>
                  </a:moveTo>
                  <a:lnTo>
                    <a:pt x="0" y="0"/>
                  </a:lnTo>
                  <a:lnTo>
                    <a:pt x="0" y="368173"/>
                  </a:lnTo>
                  <a:lnTo>
                    <a:pt x="1166749" y="368173"/>
                  </a:lnTo>
                  <a:lnTo>
                    <a:pt x="1166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525004" y="2084323"/>
            <a:ext cx="9823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54F57"/>
                </a:solidFill>
                <a:latin typeface="Trebuchet MS"/>
                <a:cs typeface="Trebuchet MS"/>
              </a:rPr>
              <a:t>Corte</a:t>
            </a:r>
            <a:r>
              <a:rPr sz="1800" spc="-155" dirty="0">
                <a:solidFill>
                  <a:srgbClr val="454F57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54F57"/>
                </a:solidFill>
                <a:latin typeface="Trebuchet MS"/>
                <a:cs typeface="Trebuchet MS"/>
              </a:rPr>
              <a:t>A-</a:t>
            </a:r>
            <a:r>
              <a:rPr sz="1800" spc="-50" dirty="0">
                <a:solidFill>
                  <a:srgbClr val="454F57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87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21480" cy="1564640"/>
          </a:xfrm>
          <a:custGeom>
            <a:avLst/>
            <a:gdLst/>
            <a:ahLst/>
            <a:cxnLst/>
            <a:rect l="l" t="t" r="r" b="b"/>
            <a:pathLst>
              <a:path w="4221480" h="1564640">
                <a:moveTo>
                  <a:pt x="4221480" y="0"/>
                </a:moveTo>
                <a:lnTo>
                  <a:pt x="0" y="0"/>
                </a:lnTo>
                <a:lnTo>
                  <a:pt x="0" y="1564259"/>
                </a:lnTo>
                <a:lnTo>
                  <a:pt x="4221480" y="1564259"/>
                </a:lnTo>
                <a:lnTo>
                  <a:pt x="422148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Mais</a:t>
            </a:r>
            <a:r>
              <a:rPr sz="3600" spc="-45" dirty="0"/>
              <a:t> </a:t>
            </a:r>
            <a:r>
              <a:rPr sz="3600" dirty="0"/>
              <a:t>de</a:t>
            </a:r>
            <a:r>
              <a:rPr sz="3600" spc="-35" dirty="0"/>
              <a:t> </a:t>
            </a:r>
            <a:r>
              <a:rPr sz="3600" dirty="0"/>
              <a:t>um</a:t>
            </a:r>
            <a:r>
              <a:rPr sz="3600" spc="-50" dirty="0"/>
              <a:t> </a:t>
            </a:r>
            <a:r>
              <a:rPr sz="3600" spc="-10" dirty="0"/>
              <a:t>corte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1659" y="591819"/>
            <a:ext cx="7280909" cy="476630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88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86910" cy="1564640"/>
          </a:xfrm>
          <a:custGeom>
            <a:avLst/>
            <a:gdLst/>
            <a:ahLst/>
            <a:cxnLst/>
            <a:rect l="l" t="t" r="r" b="b"/>
            <a:pathLst>
              <a:path w="4486910" h="1564640">
                <a:moveTo>
                  <a:pt x="4486656" y="0"/>
                </a:moveTo>
                <a:lnTo>
                  <a:pt x="0" y="0"/>
                </a:lnTo>
                <a:lnTo>
                  <a:pt x="0" y="1564259"/>
                </a:lnTo>
                <a:lnTo>
                  <a:pt x="4486656" y="1564259"/>
                </a:lnTo>
                <a:lnTo>
                  <a:pt x="448665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Omissão</a:t>
            </a:r>
            <a:r>
              <a:rPr sz="3600" spc="-60" dirty="0"/>
              <a:t> </a:t>
            </a:r>
            <a:r>
              <a:rPr sz="3600" dirty="0"/>
              <a:t>de</a:t>
            </a:r>
            <a:r>
              <a:rPr sz="3600" spc="-75" dirty="0"/>
              <a:t> </a:t>
            </a:r>
            <a:r>
              <a:rPr sz="3600" spc="-10" dirty="0"/>
              <a:t>corte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30679"/>
            <a:ext cx="6022339" cy="35966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9029" y="1670050"/>
            <a:ext cx="5643880" cy="357632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40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579" rIns="0" bIns="0" rtlCol="0">
            <a:spAutoFit/>
          </a:bodyPr>
          <a:lstStyle/>
          <a:p>
            <a:pPr marL="2603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Desenho</a:t>
            </a:r>
            <a:r>
              <a:rPr sz="3600" spc="-170" dirty="0"/>
              <a:t> </a:t>
            </a:r>
            <a:r>
              <a:rPr sz="3600" spc="-10" dirty="0"/>
              <a:t>geométrico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19125" y="2078990"/>
            <a:ext cx="221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b)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Quanto</a:t>
            </a:r>
            <a:r>
              <a:rPr sz="1800" b="1" spc="-6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a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posição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5910" y="3451605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Horizontal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3420" y="3451605"/>
            <a:ext cx="756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1F1F1F"/>
                </a:solidFill>
                <a:latin typeface="Arial"/>
                <a:cs typeface="Arial"/>
              </a:rPr>
              <a:t>Vertical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6291" y="345160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F1F1F"/>
                </a:solidFill>
                <a:latin typeface="Arial"/>
                <a:cs typeface="Arial"/>
              </a:rPr>
              <a:t>Inclinada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4050" y="3261359"/>
            <a:ext cx="1549400" cy="381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8229" y="2435860"/>
            <a:ext cx="25398" cy="9055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8350" y="2678429"/>
            <a:ext cx="2310129" cy="6807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51579" y="4777740"/>
            <a:ext cx="6351270" cy="128651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1680" y="4250054"/>
            <a:ext cx="229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c)</a:t>
            </a:r>
            <a:r>
              <a:rPr sz="1800" b="1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Quanto</a:t>
            </a:r>
            <a:r>
              <a:rPr sz="1800" b="1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1F1F"/>
                </a:solidFill>
                <a:latin typeface="Arial"/>
                <a:cs typeface="Arial"/>
              </a:rPr>
              <a:t>ao</a:t>
            </a:r>
            <a:r>
              <a:rPr sz="1800" b="1" spc="-7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1F1F"/>
                </a:solidFill>
                <a:latin typeface="Arial"/>
                <a:cs typeface="Arial"/>
              </a:rPr>
              <a:t>traçado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85670"/>
            <a:ext cx="12192000" cy="2270760"/>
          </a:xfrm>
          <a:custGeom>
            <a:avLst/>
            <a:gdLst/>
            <a:ahLst/>
            <a:cxnLst/>
            <a:rect l="l" t="t" r="r" b="b"/>
            <a:pathLst>
              <a:path w="12192000" h="2270760">
                <a:moveTo>
                  <a:pt x="12192000" y="0"/>
                </a:moveTo>
                <a:lnTo>
                  <a:pt x="0" y="0"/>
                </a:lnTo>
                <a:lnTo>
                  <a:pt x="0" y="2270760"/>
                </a:lnTo>
                <a:lnTo>
                  <a:pt x="12192000" y="22707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2009" y="2855912"/>
            <a:ext cx="28809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SEÇÕES</a:t>
            </a:r>
            <a:endParaRPr sz="5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90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8610" y="624840"/>
            <a:ext cx="9008109" cy="52730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91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03830" cy="1564640"/>
          </a:xfrm>
          <a:custGeom>
            <a:avLst/>
            <a:gdLst/>
            <a:ahLst/>
            <a:cxnLst/>
            <a:rect l="l" t="t" r="r" b="b"/>
            <a:pathLst>
              <a:path w="2703830" h="1564640">
                <a:moveTo>
                  <a:pt x="2703576" y="0"/>
                </a:moveTo>
                <a:lnTo>
                  <a:pt x="0" y="0"/>
                </a:lnTo>
                <a:lnTo>
                  <a:pt x="0" y="1564259"/>
                </a:lnTo>
                <a:lnTo>
                  <a:pt x="2703576" y="1564259"/>
                </a:lnTo>
                <a:lnTo>
                  <a:pt x="2703576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192" y="466978"/>
            <a:ext cx="1364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Seção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3829" y="457200"/>
            <a:ext cx="8155940" cy="528896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7260" y="584200"/>
            <a:ext cx="7847330" cy="4927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93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85920" cy="1564640"/>
          </a:xfrm>
          <a:custGeom>
            <a:avLst/>
            <a:gdLst/>
            <a:ahLst/>
            <a:cxnLst/>
            <a:rect l="l" t="t" r="r" b="b"/>
            <a:pathLst>
              <a:path w="4185920" h="1564640">
                <a:moveTo>
                  <a:pt x="4185539" y="0"/>
                </a:moveTo>
                <a:lnTo>
                  <a:pt x="0" y="0"/>
                </a:lnTo>
                <a:lnTo>
                  <a:pt x="0" y="1564259"/>
                </a:lnTo>
                <a:lnTo>
                  <a:pt x="4185539" y="1564259"/>
                </a:lnTo>
                <a:lnTo>
                  <a:pt x="4185539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57140" y="3063239"/>
            <a:ext cx="6664959" cy="3794760"/>
            <a:chOff x="5057140" y="3063239"/>
            <a:chExt cx="6664959" cy="3794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0580" y="5504179"/>
              <a:ext cx="731520" cy="1353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7140" y="3063239"/>
              <a:ext cx="6488429" cy="24472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79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Corte</a:t>
            </a:r>
            <a:r>
              <a:rPr sz="3600" spc="-80" dirty="0"/>
              <a:t> </a:t>
            </a:r>
            <a:r>
              <a:rPr sz="3600" dirty="0"/>
              <a:t>x</a:t>
            </a:r>
            <a:r>
              <a:rPr sz="3600" spc="-105" dirty="0"/>
              <a:t> </a:t>
            </a:r>
            <a:r>
              <a:rPr sz="3600" spc="-10" dirty="0"/>
              <a:t>Seção</a:t>
            </a:r>
            <a:endParaRPr sz="36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0740" y="728980"/>
            <a:ext cx="7284719" cy="16256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94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523220" cy="6144260"/>
            <a:chOff x="0" y="0"/>
            <a:chExt cx="10523220" cy="6144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7970" y="1308100"/>
              <a:ext cx="7715250" cy="48361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185920" cy="1564640"/>
            </a:xfrm>
            <a:custGeom>
              <a:avLst/>
              <a:gdLst/>
              <a:ahLst/>
              <a:cxnLst/>
              <a:rect l="l" t="t" r="r" b="b"/>
              <a:pathLst>
                <a:path w="4185920" h="1564640">
                  <a:moveTo>
                    <a:pt x="4185539" y="0"/>
                  </a:moveTo>
                  <a:lnTo>
                    <a:pt x="0" y="0"/>
                  </a:lnTo>
                  <a:lnTo>
                    <a:pt x="0" y="1564259"/>
                  </a:lnTo>
                  <a:lnTo>
                    <a:pt x="4185539" y="1564259"/>
                  </a:lnTo>
                  <a:lnTo>
                    <a:pt x="4185539" y="0"/>
                  </a:lnTo>
                  <a:close/>
                </a:path>
              </a:pathLst>
            </a:custGeom>
            <a:solidFill>
              <a:srgbClr val="347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7192" y="466978"/>
            <a:ext cx="1364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Seção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95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42489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39">
                <a:moveTo>
                  <a:pt x="12192000" y="0"/>
                </a:moveTo>
                <a:lnTo>
                  <a:pt x="0" y="0"/>
                </a:lnTo>
                <a:lnTo>
                  <a:pt x="0" y="1564259"/>
                </a:lnTo>
                <a:lnTo>
                  <a:pt x="12192000" y="1564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7275" y="2588640"/>
            <a:ext cx="4706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5" dirty="0"/>
              <a:t>ENCURTAMENTO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79" y="731519"/>
            <a:ext cx="8168640" cy="50444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97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439" y="542290"/>
            <a:ext cx="5031740" cy="27914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2540" y="3702050"/>
            <a:ext cx="6078220" cy="22479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98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8821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2192000" h="1564639">
                <a:moveTo>
                  <a:pt x="12192000" y="0"/>
                </a:moveTo>
                <a:lnTo>
                  <a:pt x="0" y="0"/>
                </a:lnTo>
                <a:lnTo>
                  <a:pt x="0" y="1564258"/>
                </a:lnTo>
                <a:lnTo>
                  <a:pt x="12192000" y="1564258"/>
                </a:lnTo>
                <a:lnTo>
                  <a:pt x="12192000" y="0"/>
                </a:lnTo>
                <a:close/>
              </a:path>
            </a:pathLst>
          </a:custGeom>
          <a:solidFill>
            <a:srgbClr val="347A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90580" y="5504179"/>
            <a:ext cx="731520" cy="135381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7275" y="2588640"/>
            <a:ext cx="5506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5" dirty="0"/>
              <a:t>VISTAS</a:t>
            </a:r>
            <a:r>
              <a:rPr sz="4400" spc="-204" dirty="0"/>
              <a:t> </a:t>
            </a:r>
            <a:r>
              <a:rPr sz="4400" spc="-10" dirty="0"/>
              <a:t>AUXILIARES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99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Instituto</a:t>
            </a:r>
            <a:r>
              <a:rPr spc="-15" dirty="0"/>
              <a:t> </a:t>
            </a:r>
            <a:r>
              <a:rPr spc="-10" dirty="0"/>
              <a:t>Federal</a:t>
            </a:r>
            <a:r>
              <a:rPr spc="-60" dirty="0"/>
              <a:t> </a:t>
            </a:r>
            <a:r>
              <a:rPr spc="-20" dirty="0"/>
              <a:t>Sul-rio-</a:t>
            </a:r>
            <a:r>
              <a:rPr spc="-10" dirty="0"/>
              <a:t>grandense</a:t>
            </a:r>
            <a:r>
              <a:rPr spc="-50" dirty="0"/>
              <a:t> </a:t>
            </a:r>
            <a:r>
              <a:rPr dirty="0"/>
              <a:t>|</a:t>
            </a:r>
            <a:r>
              <a:rPr spc="-35" dirty="0"/>
              <a:t> </a:t>
            </a:r>
            <a:r>
              <a:rPr dirty="0"/>
              <a:t>campus</a:t>
            </a:r>
            <a:r>
              <a:rPr spc="-25" dirty="0"/>
              <a:t> </a:t>
            </a:r>
            <a:r>
              <a:rPr spc="-10" dirty="0"/>
              <a:t>Sapucaia</a:t>
            </a:r>
            <a:r>
              <a:rPr spc="-65" dirty="0"/>
              <a:t> </a:t>
            </a:r>
            <a:r>
              <a:rPr dirty="0"/>
              <a:t>do</a:t>
            </a:r>
            <a:r>
              <a:rPr spc="-25" dirty="0"/>
              <a:t> Sul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3528</Words>
  <Application>Microsoft Office PowerPoint</Application>
  <PresentationFormat>Widescreen</PresentationFormat>
  <Paragraphs>469</Paragraphs>
  <Slides>104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104</vt:i4>
      </vt:variant>
    </vt:vector>
  </HeadingPairs>
  <TitlesOfParts>
    <vt:vector size="110" baseType="lpstr">
      <vt:lpstr>Arial</vt:lpstr>
      <vt:lpstr>Arial Black</vt:lpstr>
      <vt:lpstr>Symbol</vt:lpstr>
      <vt:lpstr>Trebuchet MS</vt:lpstr>
      <vt:lpstr>Wingdings</vt:lpstr>
      <vt:lpstr>Office Theme</vt:lpstr>
      <vt:lpstr>Apresentação do PowerPoint</vt:lpstr>
      <vt:lpstr>Desenho técnico</vt:lpstr>
      <vt:lpstr>Apresentação do PowerPoint</vt:lpstr>
      <vt:lpstr>Finalidade do desenho técnico</vt:lpstr>
      <vt:lpstr>INTRODUÇÃO</vt:lpstr>
      <vt:lpstr>Desenho geométrico</vt:lpstr>
      <vt:lpstr>Desenho geométrico</vt:lpstr>
      <vt:lpstr>Desenho geométrico</vt:lpstr>
      <vt:lpstr>Desenho geométrico</vt:lpstr>
      <vt:lpstr>Desenho geométrico</vt:lpstr>
      <vt:lpstr>Desenho Técnico</vt:lpstr>
      <vt:lpstr>Tipos de desenho</vt:lpstr>
      <vt:lpstr>Como elaborar um desenho técnico?</vt:lpstr>
      <vt:lpstr>Como elaborar um desenho técnico?</vt:lpstr>
      <vt:lpstr>Folha de desenho</vt:lpstr>
      <vt:lpstr>Como elaborar um desenho técnico?</vt:lpstr>
      <vt:lpstr>Como elaborar um desenho técnico?</vt:lpstr>
      <vt:lpstr>Como elaborar um desenho técnico?</vt:lpstr>
      <vt:lpstr>Como elaborar um desenho técnico?</vt:lpstr>
      <vt:lpstr>Como elaborar um desenho técnico?</vt:lpstr>
      <vt:lpstr>Como elaborar um desenho técnico?</vt:lpstr>
      <vt:lpstr>Como elaborar um desenho técnico?</vt:lpstr>
      <vt:lpstr>Como elaborar um desenho técnico?</vt:lpstr>
      <vt:lpstr>Lembrem-se...</vt:lpstr>
      <vt:lpstr>Perspectivas isométrica e cavaleira</vt:lpstr>
      <vt:lpstr>Perspectivas isométrica</vt:lpstr>
      <vt:lpstr>Ex : 01</vt:lpstr>
      <vt:lpstr>Perspectiva isométrica exemplos</vt:lpstr>
      <vt:lpstr>Ex 02</vt:lpstr>
      <vt:lpstr>Ex 03</vt:lpstr>
      <vt:lpstr>Ex 04</vt:lpstr>
      <vt:lpstr>Ex 05</vt:lpstr>
      <vt:lpstr>Ex 06</vt:lpstr>
      <vt:lpstr>Ex 07</vt:lpstr>
      <vt:lpstr>Ex 08</vt:lpstr>
      <vt:lpstr>Ex 09</vt:lpstr>
      <vt:lpstr>Perspectivas isométrica do círculo</vt:lpstr>
      <vt:lpstr>Perspectivas isométrica do círculo</vt:lpstr>
      <vt:lpstr>Perspectivas isométrica do círculo</vt:lpstr>
      <vt:lpstr>Perspectivas isométrica do círculo</vt:lpstr>
      <vt:lpstr>Perspectivas isométrica do círculo</vt:lpstr>
      <vt:lpstr>Ex 10</vt:lpstr>
      <vt:lpstr>Ex 11</vt:lpstr>
      <vt:lpstr>Apresentação do PowerPoint</vt:lpstr>
      <vt:lpstr>Projeção no plano</vt:lpstr>
      <vt:lpstr>Vistas ortográficas</vt:lpstr>
      <vt:lpstr>Apresentação do PowerPoint</vt:lpstr>
      <vt:lpstr>Apresentação do PowerPoint</vt:lpstr>
      <vt:lpstr>Diedros</vt:lpstr>
      <vt:lpstr>Ex 12</vt:lpstr>
      <vt:lpstr>Vistas ortográficas</vt:lpstr>
      <vt:lpstr>Ex. 13</vt:lpstr>
      <vt:lpstr>COTAGEM</vt:lpstr>
      <vt:lpstr>COTAGEM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Vistas ortográficas e Perspectiva isométrica</vt:lpstr>
      <vt:lpstr>Ex 14</vt:lpstr>
      <vt:lpstr>Ex 15</vt:lpstr>
      <vt:lpstr>Ex 16</vt:lpstr>
      <vt:lpstr>Ex 17</vt:lpstr>
      <vt:lpstr>Ex 18</vt:lpstr>
      <vt:lpstr>Ex 19</vt:lpstr>
      <vt:lpstr>Ex 20</vt:lpstr>
      <vt:lpstr>Ex 21</vt:lpstr>
      <vt:lpstr>Ex 22</vt:lpstr>
      <vt:lpstr>Ex 23</vt:lpstr>
      <vt:lpstr>O que é um corte?</vt:lpstr>
      <vt:lpstr>Corte</vt:lpstr>
      <vt:lpstr>Corte</vt:lpstr>
      <vt:lpstr>Corte</vt:lpstr>
      <vt:lpstr>Apresentação do PowerPoint</vt:lpstr>
      <vt:lpstr>Corte</vt:lpstr>
      <vt:lpstr>Corte: Hachuras</vt:lpstr>
      <vt:lpstr>Tipos de corte</vt:lpstr>
      <vt:lpstr>Corte total ou pleno</vt:lpstr>
      <vt:lpstr>Meio Corte</vt:lpstr>
      <vt:lpstr>Meio Corte</vt:lpstr>
      <vt:lpstr>Corte Composto</vt:lpstr>
      <vt:lpstr>Corte Composto</vt:lpstr>
      <vt:lpstr>Corte Parcial</vt:lpstr>
      <vt:lpstr>Mais de um corte</vt:lpstr>
      <vt:lpstr>Omissão de corte</vt:lpstr>
      <vt:lpstr>SEÇÕES</vt:lpstr>
      <vt:lpstr>Apresentação do PowerPoint</vt:lpstr>
      <vt:lpstr>Seção</vt:lpstr>
      <vt:lpstr>Apresentação do PowerPoint</vt:lpstr>
      <vt:lpstr>Corte x Seção</vt:lpstr>
      <vt:lpstr>Seção</vt:lpstr>
      <vt:lpstr>ENCURTAMENTO</vt:lpstr>
      <vt:lpstr>Apresentação do PowerPoint</vt:lpstr>
      <vt:lpstr>Apresentação do PowerPoint</vt:lpstr>
      <vt:lpstr>VISTAS AUXILIARES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Cidadania e Diversidade na Rede Federal de EPT</dc:title>
  <dc:creator>Lisiane Correa Gomes Silveira</dc:creator>
  <cp:lastModifiedBy>joão climaco borba soll</cp:lastModifiedBy>
  <cp:revision>65</cp:revision>
  <dcterms:created xsi:type="dcterms:W3CDTF">2024-05-01T20:55:13Z</dcterms:created>
  <dcterms:modified xsi:type="dcterms:W3CDTF">2025-06-06T21:52:54Z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2024-05-01T00:00:00Z</vt:filetime>
  </property>
  <property fmtid="{D5CDD505-2E9C-101B-9397-08002B2CF9AE}" pid="5" name="Producer">
    <vt:lpwstr>Microsoft® PowerPoint® para Microsoft 365</vt:lpwstr>
  </property>
</Properties>
</file>