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54BB068-4C8D-4570-B27E-81BE23A8984C}" type="datetimeFigureOut">
              <a:rPr lang="pt-BR" smtClean="0"/>
              <a:pPr/>
              <a:t>13/09/2017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1FAB0B-CEF3-4ACE-B6CA-DC24675199B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escola.com/administracao_/controle-de-qualidade-total-tqc/" TargetMode="External"/><Relationship Id="rId2" Type="http://schemas.openxmlformats.org/officeDocument/2006/relationships/hyperlink" Target="http://www.blogdaqualidade.com.br/gurus-da-qualidade-armand-vallin-feigenbau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bqualidade.org.br/artigos-destaque-abq.php?id=29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83AE9EB9-1F44-45C8-B69A-0B4277983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169" y="2568620"/>
            <a:ext cx="6604195" cy="372036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04FF5A2-69C2-45B2-BD0E-3863A426D741}"/>
              </a:ext>
            </a:extLst>
          </p:cNvPr>
          <p:cNvSpPr txBox="1"/>
          <p:nvPr/>
        </p:nvSpPr>
        <p:spPr>
          <a:xfrm>
            <a:off x="517358" y="3668327"/>
            <a:ext cx="4499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Nomes: João Andrey</a:t>
            </a:r>
          </a:p>
          <a:p>
            <a:r>
              <a:rPr lang="pt-BR" sz="2400" dirty="0"/>
              <a:t>            Lucas Bernardes</a:t>
            </a:r>
          </a:p>
          <a:p>
            <a:r>
              <a:rPr lang="pt-BR" sz="2400" dirty="0"/>
              <a:t>            Vagner Xavier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3853452-F677-491A-9ED2-D9C40EA28D0A}"/>
              </a:ext>
            </a:extLst>
          </p:cNvPr>
          <p:cNvSpPr txBox="1"/>
          <p:nvPr/>
        </p:nvSpPr>
        <p:spPr>
          <a:xfrm>
            <a:off x="3319975" y="689317"/>
            <a:ext cx="45167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Gestão da Qualidade</a:t>
            </a:r>
          </a:p>
        </p:txBody>
      </p:sp>
    </p:spTree>
    <p:extLst>
      <p:ext uri="{BB962C8B-B14F-4D97-AF65-F5344CB8AC3E}">
        <p14:creationId xmlns:p14="http://schemas.microsoft.com/office/powerpoint/2010/main" val="74716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38464" y="986589"/>
            <a:ext cx="998621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Custo da Qualidade</a:t>
            </a:r>
          </a:p>
          <a:p>
            <a:pPr algn="ctr"/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02368" y="2298032"/>
            <a:ext cx="1005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</a:t>
            </a:r>
            <a:r>
              <a:rPr lang="pt-BR" sz="2400" dirty="0" err="1"/>
              <a:t>Feigenbaum</a:t>
            </a:r>
            <a:r>
              <a:rPr lang="pt-BR" sz="2400" dirty="0"/>
              <a:t> também provocou grandes mudanças ao demostrar por meio de números e da linguagem financeira que a falta de Qualidade nas empresas custava caro. O autor aprofundou o conceito de Custo Econômico, desenvolvido por </a:t>
            </a:r>
            <a:r>
              <a:rPr lang="pt-BR" sz="2400" dirty="0" err="1"/>
              <a:t>Shewhart</a:t>
            </a:r>
            <a:r>
              <a:rPr lang="pt-BR" sz="2400" dirty="0"/>
              <a:t> em 1931, que só levava em consideração os custos com retrabalho e desperdício de materiais.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0811" y="1070811"/>
            <a:ext cx="99019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</a:t>
            </a:r>
            <a:r>
              <a:rPr lang="pt-BR" sz="2400" dirty="0" err="1"/>
              <a:t>Feigenbaum</a:t>
            </a:r>
            <a:r>
              <a:rPr lang="pt-BR" sz="2400" dirty="0"/>
              <a:t> propôs então o Custo da Qualidade, acrescentando aos estudos de </a:t>
            </a:r>
            <a:r>
              <a:rPr lang="pt-BR" sz="2400" dirty="0" err="1"/>
              <a:t>Shewhart</a:t>
            </a:r>
            <a:r>
              <a:rPr lang="pt-BR" sz="2400" dirty="0"/>
              <a:t> todos os gastos diretos e indiretos causados pela insatisfação dos clientes no processo de compra. Essa nova visão também incluía custos associados à definição/planejamento, criação e controle da qualidade, à avaliação e realimentação da conformidade com exigência em requisitos de desempenho, confiabilidade, segurança; e também custos associados às </a:t>
            </a:r>
            <a:r>
              <a:rPr lang="pt-BR" sz="2400" dirty="0" err="1"/>
              <a:t>consequências</a:t>
            </a:r>
            <a:r>
              <a:rPr lang="pt-BR" sz="2400" dirty="0"/>
              <a:t> provenientes de falhas.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78305" y="830178"/>
            <a:ext cx="9950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Planta Oculta</a:t>
            </a:r>
          </a:p>
          <a:p>
            <a:pPr algn="ctr"/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94084" y="1768642"/>
            <a:ext cx="101546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Outra importante contribuição de </a:t>
            </a:r>
            <a:r>
              <a:rPr lang="pt-BR" sz="2400" dirty="0" err="1"/>
              <a:t>Feigenbaum</a:t>
            </a:r>
            <a:r>
              <a:rPr lang="pt-BR" sz="2400" dirty="0"/>
              <a:t> foi o que ele denominou de “Fábrica Oculta”. Segundo ele, a não utilização de métodos que evitassem o retrabalho e o desperdício de materiais reduzia drasticamente o potencial de produção.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	Seus estudos apontaram que algumas fábricas chegavam a perder 40% do potencial de produção, como se houvesse uma verdadeira “fábrica oculta” dentro das organizações destinada apenas a perder dinheiro.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73767" y="1564106"/>
            <a:ext cx="10299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“Qualidade é um trabalho de todos na organização.”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411453" y="3537284"/>
            <a:ext cx="3741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Armand V. </a:t>
            </a:r>
            <a:r>
              <a:rPr lang="pt-BR" dirty="0" err="1"/>
              <a:t>Feigenbaum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10653" y="1082842"/>
            <a:ext cx="101185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Referências:</a:t>
            </a:r>
          </a:p>
          <a:p>
            <a:endParaRPr lang="pt-BR" dirty="0"/>
          </a:p>
          <a:p>
            <a:r>
              <a:rPr lang="pt-BR" dirty="0">
                <a:hlinkClick r:id="rId2"/>
              </a:rPr>
              <a:t>http://www.blogdaqualidade.com.br/gurus-da-qualidade-armand-vallin-feigenbaum/</a:t>
            </a:r>
            <a:endParaRPr lang="pt-BR" dirty="0"/>
          </a:p>
          <a:p>
            <a:endParaRPr lang="pt-BR" dirty="0"/>
          </a:p>
          <a:p>
            <a:r>
              <a:rPr lang="pt-BR" dirty="0">
                <a:hlinkClick r:id="rId3"/>
              </a:rPr>
              <a:t>http://www.infoescola.com/administracao_/controle-de-qualidade-total-tqc/</a:t>
            </a:r>
            <a:endParaRPr lang="pt-BR" dirty="0"/>
          </a:p>
          <a:p>
            <a:endParaRPr lang="pt-BR" dirty="0"/>
          </a:p>
          <a:p>
            <a:r>
              <a:rPr lang="pt-BR" dirty="0">
                <a:hlinkClick r:id="rId4"/>
              </a:rPr>
              <a:t>http://www.abqualidade.org.br/artigos-destaque-abq.</a:t>
            </a:r>
            <a:r>
              <a:rPr lang="pt-BR" dirty="0" err="1">
                <a:hlinkClick r:id="rId4"/>
              </a:rPr>
              <a:t>php</a:t>
            </a:r>
            <a:r>
              <a:rPr lang="pt-BR" dirty="0">
                <a:hlinkClick r:id="rId4"/>
              </a:rPr>
              <a:t>?id=29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00200" y="2406316"/>
            <a:ext cx="8951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/>
              <a:t>OBRIGADO!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DACAEB6-C9BB-4099-808C-C3ED476A4B5A}"/>
              </a:ext>
            </a:extLst>
          </p:cNvPr>
          <p:cNvSpPr txBox="1"/>
          <p:nvPr/>
        </p:nvSpPr>
        <p:spPr>
          <a:xfrm>
            <a:off x="853267" y="692628"/>
            <a:ext cx="9811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Quem foi </a:t>
            </a:r>
            <a:r>
              <a:rPr lang="pt-BR" sz="2800" dirty="0">
                <a:effectLst/>
              </a:rPr>
              <a:t>Armand </a:t>
            </a:r>
            <a:r>
              <a:rPr lang="pt-BR" sz="2800" dirty="0" err="1">
                <a:effectLst/>
              </a:rPr>
              <a:t>Vallin</a:t>
            </a:r>
            <a:r>
              <a:rPr lang="pt-BR" sz="2800" dirty="0">
                <a:effectLst/>
              </a:rPr>
              <a:t> </a:t>
            </a:r>
            <a:r>
              <a:rPr lang="pt-BR" sz="2800" dirty="0" err="1">
                <a:effectLst/>
              </a:rPr>
              <a:t>Feigenbaum</a:t>
            </a:r>
            <a:r>
              <a:rPr lang="pt-BR" sz="2800" dirty="0">
                <a:effectLst/>
              </a:rPr>
              <a:t> </a:t>
            </a:r>
            <a:r>
              <a:rPr lang="pt-BR" sz="2800" dirty="0"/>
              <a:t>(</a:t>
            </a:r>
            <a:r>
              <a:rPr lang="pt-BR" sz="2800" dirty="0">
                <a:effectLst/>
              </a:rPr>
              <a:t>Nova Iorque, 6 de abril de 1922 — </a:t>
            </a:r>
            <a:r>
              <a:rPr lang="pt-BR" sz="2800" dirty="0" err="1">
                <a:effectLst/>
              </a:rPr>
              <a:t>Pittsfield</a:t>
            </a:r>
            <a:r>
              <a:rPr lang="pt-BR" sz="2800" dirty="0">
                <a:effectLst/>
              </a:rPr>
              <a:t>, Massachusetts, 13 de novembro de 2014)</a:t>
            </a:r>
            <a:r>
              <a:rPr lang="pt-BR" sz="2800" dirty="0"/>
              <a:t>?</a:t>
            </a:r>
          </a:p>
          <a:p>
            <a:endParaRPr lang="pt-BR" sz="28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DC40E03-9249-4113-8599-CB53847D0E85}"/>
              </a:ext>
            </a:extLst>
          </p:cNvPr>
          <p:cNvSpPr txBox="1"/>
          <p:nvPr/>
        </p:nvSpPr>
        <p:spPr>
          <a:xfrm>
            <a:off x="916025" y="2235271"/>
            <a:ext cx="101819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</a:t>
            </a:r>
            <a:r>
              <a:rPr lang="pt-BR" sz="2400" dirty="0" err="1">
                <a:effectLst/>
              </a:rPr>
              <a:t>Feigenbaum</a:t>
            </a:r>
            <a:r>
              <a:rPr lang="pt-BR" sz="2400" dirty="0">
                <a:effectLst/>
              </a:rPr>
              <a:t> obteve bacharelado pelo Union </a:t>
            </a:r>
            <a:r>
              <a:rPr lang="pt-BR" sz="2400" dirty="0" err="1">
                <a:effectLst/>
              </a:rPr>
              <a:t>College</a:t>
            </a:r>
            <a:r>
              <a:rPr lang="pt-BR" sz="2400" dirty="0">
                <a:effectLst/>
              </a:rPr>
              <a:t>, em </a:t>
            </a:r>
            <a:r>
              <a:rPr lang="pt-BR" sz="2400" dirty="0" err="1">
                <a:effectLst/>
              </a:rPr>
              <a:t>Schenectady</a:t>
            </a:r>
            <a:r>
              <a:rPr lang="pt-BR" sz="2400" dirty="0">
                <a:effectLst/>
              </a:rPr>
              <a:t>, NY e tornou-se mestre e doutor pelo Instituto de Tecnologia de Massachusetts (M.I.T.).</a:t>
            </a:r>
          </a:p>
          <a:p>
            <a:pPr algn="just"/>
            <a:endParaRPr lang="pt-BR" sz="2400" dirty="0">
              <a:effectLst/>
            </a:endParaRPr>
          </a:p>
          <a:p>
            <a:pPr algn="just"/>
            <a:r>
              <a:rPr lang="pt-BR" sz="2400" dirty="0">
                <a:effectLst/>
              </a:rPr>
              <a:t>	</a:t>
            </a:r>
            <a:r>
              <a:rPr lang="pt-BR" sz="2400" dirty="0" err="1">
                <a:effectLst/>
              </a:rPr>
              <a:t>Feigenbaum</a:t>
            </a:r>
            <a:r>
              <a:rPr lang="pt-BR" sz="2400" dirty="0">
                <a:effectLst/>
              </a:rPr>
              <a:t> trabalhou por 31 anos na gigante General Eletric, onde se tornou Gerente de Operações de Manufatura e Controle de Qualidade. Cargo que exerceu por 10 anos antes de sair e fundar em conjunto com seu irmão, Donald S. </a:t>
            </a:r>
            <a:r>
              <a:rPr lang="pt-BR" sz="2400" dirty="0" err="1">
                <a:effectLst/>
              </a:rPr>
              <a:t>Feigenbaum</a:t>
            </a:r>
            <a:r>
              <a:rPr lang="pt-BR" sz="2400" dirty="0">
                <a:effectLst/>
              </a:rPr>
              <a:t>, a General Systems </a:t>
            </a:r>
            <a:r>
              <a:rPr lang="pt-BR" sz="2400" dirty="0" err="1">
                <a:effectLst/>
              </a:rPr>
              <a:t>Company</a:t>
            </a:r>
            <a:r>
              <a:rPr lang="pt-BR" sz="2400" dirty="0">
                <a:effectLst/>
              </a:rPr>
              <a:t>.</a:t>
            </a:r>
          </a:p>
          <a:p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944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45958" y="673768"/>
            <a:ext cx="1059982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Tamanha sua importância para o setor da Qualidade e para o desenvolvimento norte-americano, </a:t>
            </a:r>
            <a:r>
              <a:rPr lang="pt-BR" sz="2400" dirty="0" err="1"/>
              <a:t>Feigenbaum</a:t>
            </a:r>
            <a:r>
              <a:rPr lang="pt-BR" sz="2400" dirty="0"/>
              <a:t> recebeu em 2008 uma das maiores honras passíveis de serem entregues a cidadãos americanos, a Medalha Nacional de Tecnologia e Inovação. A cerimônia ocorreu na Casa Branca e a medalha foi dada a </a:t>
            </a:r>
            <a:r>
              <a:rPr lang="pt-BR" sz="2400" dirty="0" err="1"/>
              <a:t>Feigenbaum</a:t>
            </a:r>
            <a:r>
              <a:rPr lang="pt-BR" sz="2400" dirty="0"/>
              <a:t> pelo próprio presidente americano, na época George Walker Bush.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	</a:t>
            </a:r>
            <a:r>
              <a:rPr lang="pt-BR" sz="2400" dirty="0" err="1"/>
              <a:t>Feigenbaum</a:t>
            </a:r>
            <a:r>
              <a:rPr lang="pt-BR" sz="2400" dirty="0"/>
              <a:t> também atuou em importantes órgãos ligados a Qualidade, tornando-se presidente da Academia Internacional de Qualidade (IAQ) e da Sociedade Americana de Qualidade (ASQ), da qual recebeu título de Membro Honorário, maior honraria da instituição.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70021" y="878306"/>
            <a:ext cx="106720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Seus principais livros Total </a:t>
            </a:r>
            <a:r>
              <a:rPr lang="pt-BR" sz="2400" dirty="0" err="1"/>
              <a:t>Quality</a:t>
            </a:r>
            <a:r>
              <a:rPr lang="pt-BR" sz="2400" dirty="0"/>
              <a:t> </a:t>
            </a:r>
            <a:r>
              <a:rPr lang="pt-BR" sz="2400" dirty="0" err="1"/>
              <a:t>Control</a:t>
            </a:r>
            <a:r>
              <a:rPr lang="pt-BR" sz="2400" dirty="0"/>
              <a:t> e The Power </a:t>
            </a:r>
            <a:r>
              <a:rPr lang="pt-BR" sz="2400" dirty="0" err="1"/>
              <a:t>of</a:t>
            </a:r>
            <a:r>
              <a:rPr lang="pt-BR" sz="2400" dirty="0"/>
              <a:t> Management Capital (em co-autoria com seu irmão) foram traduzidos para mais de 20 línguas, dentre elas francês, alemão, japonês, chinês, espanhol, russo, português brasileiro e árabe.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AA485CF-8982-44E8-8BF0-1C059DE0DAA0}"/>
              </a:ext>
            </a:extLst>
          </p:cNvPr>
          <p:cNvSpPr txBox="1"/>
          <p:nvPr/>
        </p:nvSpPr>
        <p:spPr>
          <a:xfrm>
            <a:off x="836357" y="1422980"/>
            <a:ext cx="106960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</a:t>
            </a:r>
            <a:r>
              <a:rPr lang="pt-BR" sz="2400" dirty="0" err="1"/>
              <a:t>Feigenbaum</a:t>
            </a:r>
            <a:r>
              <a:rPr lang="pt-BR" sz="2400" dirty="0"/>
              <a:t> define </a:t>
            </a:r>
            <a:r>
              <a:rPr lang="pt-BR" sz="2400" u="sng" dirty="0"/>
              <a:t>Qualidade</a:t>
            </a:r>
            <a:r>
              <a:rPr lang="pt-BR" sz="2400" dirty="0"/>
              <a:t> como um conjunto de características do produto ou serviço em uso, as quais satisfazem as expectativas do cliente. Para </a:t>
            </a:r>
            <a:r>
              <a:rPr lang="pt-BR" sz="2400" dirty="0" err="1"/>
              <a:t>Feigenbaum</a:t>
            </a:r>
            <a:r>
              <a:rPr lang="pt-BR" sz="2400" dirty="0"/>
              <a:t> nove fatores afetam a Qualidade - os chamados 9M - que são:</a:t>
            </a:r>
          </a:p>
          <a:p>
            <a:pPr algn="just"/>
            <a:endParaRPr lang="pt-BR" sz="2400" dirty="0"/>
          </a:p>
          <a:p>
            <a:pPr algn="just">
              <a:buFontTx/>
              <a:buChar char="-"/>
            </a:pPr>
            <a:r>
              <a:rPr lang="pt-BR" sz="2400" dirty="0"/>
              <a:t> Mercados (</a:t>
            </a:r>
            <a:r>
              <a:rPr lang="pt-BR" sz="2400" dirty="0" err="1"/>
              <a:t>Markets</a:t>
            </a:r>
            <a:r>
              <a:rPr lang="pt-BR" sz="2400" dirty="0"/>
              <a:t>) - competição e velocidade de mudança; </a:t>
            </a:r>
          </a:p>
          <a:p>
            <a:pPr algn="just">
              <a:buFontTx/>
              <a:buChar char="-"/>
            </a:pPr>
            <a:r>
              <a:rPr lang="pt-BR" sz="2400" dirty="0"/>
              <a:t> Dinheiro (Money) - margens de lucro estreitas e investimentos;</a:t>
            </a:r>
          </a:p>
          <a:p>
            <a:pPr algn="just">
              <a:buFontTx/>
              <a:buChar char="-"/>
            </a:pPr>
            <a:r>
              <a:rPr lang="pt-BR" sz="2400" dirty="0"/>
              <a:t> Gerência (Management) - qualidade do produto e assistência </a:t>
            </a:r>
          </a:p>
          <a:p>
            <a:pPr algn="just"/>
            <a:r>
              <a:rPr lang="pt-BR" sz="2400" dirty="0"/>
              <a:t>técnica;</a:t>
            </a:r>
          </a:p>
          <a:p>
            <a:pPr algn="just">
              <a:buFontTx/>
              <a:buChar char="-"/>
            </a:pPr>
            <a:r>
              <a:rPr lang="pt-BR" sz="2400" dirty="0"/>
              <a:t> Pessoas (Man) - especialização e Engenharia de Sistemas</a:t>
            </a:r>
          </a:p>
          <a:p>
            <a:pPr algn="just"/>
            <a:r>
              <a:rPr lang="pt-BR" sz="2400" dirty="0"/>
              <a:t>- Motivação (</a:t>
            </a:r>
            <a:r>
              <a:rPr lang="pt-BR" sz="2400" dirty="0" err="1"/>
              <a:t>Motivation</a:t>
            </a:r>
            <a:r>
              <a:rPr lang="pt-BR" sz="2400" dirty="0"/>
              <a:t>) - educação e conscientização para a Qualidade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25642" y="673769"/>
            <a:ext cx="10684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Princípios Segundo </a:t>
            </a:r>
            <a:r>
              <a:rPr lang="pt-BR" sz="2800" dirty="0" err="1"/>
              <a:t>Feigenbaum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17829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14400" y="938463"/>
            <a:ext cx="10274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r>
              <a:rPr lang="pt-BR" sz="2400" dirty="0"/>
              <a:t> Materiais(</a:t>
            </a:r>
            <a:r>
              <a:rPr lang="pt-BR" sz="2400" dirty="0" err="1"/>
              <a:t>Materials</a:t>
            </a:r>
            <a:r>
              <a:rPr lang="pt-BR" sz="2400" dirty="0"/>
              <a:t>) - diversidade e necessidade de exames complexos; </a:t>
            </a:r>
          </a:p>
          <a:p>
            <a:pPr algn="just">
              <a:buFontTx/>
              <a:buChar char="-"/>
            </a:pPr>
            <a:r>
              <a:rPr lang="pt-BR" sz="2400" dirty="0"/>
              <a:t> Máquinas (Machines) - complexidade e dependência da Qualidade dos materiais;</a:t>
            </a:r>
          </a:p>
          <a:p>
            <a:pPr algn="just">
              <a:buFontTx/>
              <a:buChar char="-"/>
            </a:pPr>
            <a:r>
              <a:rPr lang="pt-BR" sz="2400" dirty="0"/>
              <a:t> Métodos (</a:t>
            </a:r>
            <a:r>
              <a:rPr lang="pt-BR" sz="2400" dirty="0" err="1"/>
              <a:t>Methods</a:t>
            </a:r>
            <a:r>
              <a:rPr lang="pt-BR" sz="2400" dirty="0"/>
              <a:t>) - Melhores informações para tomada de decisão;</a:t>
            </a:r>
          </a:p>
          <a:p>
            <a:pPr algn="just">
              <a:buFontTx/>
              <a:buChar char="-"/>
            </a:pPr>
            <a:r>
              <a:rPr lang="pt-BR" sz="2400" dirty="0"/>
              <a:t> Montagens do Produto - requisitos (</a:t>
            </a:r>
            <a:r>
              <a:rPr lang="pt-BR" sz="2400" dirty="0" err="1"/>
              <a:t>Mounting</a:t>
            </a:r>
            <a:r>
              <a:rPr lang="pt-BR" sz="2400" dirty="0"/>
              <a:t> </a:t>
            </a:r>
            <a:r>
              <a:rPr lang="pt-BR" sz="2400" dirty="0" err="1"/>
              <a:t>product</a:t>
            </a:r>
            <a:r>
              <a:rPr lang="pt-BR" sz="2400" dirty="0"/>
              <a:t> </a:t>
            </a:r>
            <a:r>
              <a:rPr lang="pt-BR" sz="2400" dirty="0" err="1"/>
              <a:t>requirements</a:t>
            </a:r>
            <a:r>
              <a:rPr lang="pt-BR" sz="2400" dirty="0"/>
              <a:t>) - fatores que devem ser considerados - poeira, vibração, etc.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6126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14400" y="806117"/>
            <a:ext cx="101787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Controle de Qualidade Total (CQT)</a:t>
            </a:r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86589" y="1684421"/>
            <a:ext cx="101907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O termo Controle de Qualidade Total (CQT) (em inglês Total </a:t>
            </a:r>
            <a:r>
              <a:rPr lang="pt-BR" sz="2400" dirty="0" err="1"/>
              <a:t>Quality</a:t>
            </a:r>
            <a:r>
              <a:rPr lang="pt-BR" sz="2400" dirty="0"/>
              <a:t> </a:t>
            </a:r>
            <a:r>
              <a:rPr lang="pt-BR" sz="2400" dirty="0" err="1"/>
              <a:t>Control</a:t>
            </a:r>
            <a:r>
              <a:rPr lang="pt-BR" sz="2400" dirty="0"/>
              <a:t> – TQC) foi definido pelo próprio </a:t>
            </a:r>
            <a:r>
              <a:rPr lang="pt-BR" sz="2400" dirty="0" err="1"/>
              <a:t>Feigenbaum</a:t>
            </a:r>
            <a:r>
              <a:rPr lang="pt-BR" sz="2400" dirty="0"/>
              <a:t> como: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	“Um sistema eficaz para integrar os esforços de desenvolvimento, manutenção e de melhoria da qualidade dos vários grupos em uma organização, de modo a permitir produtos e serviços com níveis mais econômicos que permitam a plena satisfação do cliente”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50495" y="998621"/>
            <a:ext cx="102749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	Isso quer dizer que a Qualidade não é responsabilidade apenas daqueles que põe a mão na massa, do chão de fábrica, mas de todos. </a:t>
            </a:r>
            <a:r>
              <a:rPr lang="pt-BR" sz="2400" dirty="0" err="1"/>
              <a:t>Feigenbaum</a:t>
            </a:r>
            <a:r>
              <a:rPr lang="pt-BR" sz="2400" dirty="0"/>
              <a:t> propôs uma integração perfeita entre todos os setores da empresa, com o objetivo de entregar valor ao ciente.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	Disso, resultaram alguns conceitos que influenciaram muito os rumos da Qualidade mundial e ajudam a compreender a Qualidade: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0811" y="1263315"/>
            <a:ext cx="99019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- Qualidade é um processo organizacional;</a:t>
            </a:r>
          </a:p>
          <a:p>
            <a:pPr algn="just"/>
            <a:r>
              <a:rPr lang="pt-BR" sz="2400" dirty="0"/>
              <a:t>- Qualidade e custo são sinônimos;</a:t>
            </a:r>
          </a:p>
          <a:p>
            <a:pPr algn="just"/>
            <a:r>
              <a:rPr lang="pt-BR" sz="2400" dirty="0"/>
              <a:t>- Qualidade requer esforço individual e trabalho em equipe;</a:t>
            </a:r>
          </a:p>
          <a:p>
            <a:pPr algn="just"/>
            <a:r>
              <a:rPr lang="pt-BR" sz="2400" dirty="0"/>
              <a:t>- Qualidade é uma forma de gerenciamento;</a:t>
            </a:r>
          </a:p>
          <a:p>
            <a:pPr algn="just"/>
            <a:r>
              <a:rPr lang="pt-BR" sz="2400" dirty="0"/>
              <a:t>- Qualidade e inovação são mutuamente dependentes;</a:t>
            </a:r>
          </a:p>
          <a:p>
            <a:pPr algn="just"/>
            <a:r>
              <a:rPr lang="pt-BR" sz="2400" dirty="0"/>
              <a:t>- Qualidade é ética;</a:t>
            </a:r>
          </a:p>
          <a:p>
            <a:pPr algn="just"/>
            <a:r>
              <a:rPr lang="pt-BR" sz="2400" dirty="0"/>
              <a:t>- Qualidade requer melhoria contínua;</a:t>
            </a:r>
          </a:p>
          <a:p>
            <a:pPr algn="just"/>
            <a:r>
              <a:rPr lang="pt-BR" sz="2400" dirty="0"/>
              <a:t>- Qualidade é um sistema total ligado aos clientes e aos fornecedores.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</TotalTime>
  <Words>237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Verdana</vt:lpstr>
      <vt:lpstr>Wingdings 2</vt:lpstr>
      <vt:lpstr>Aspecto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Andrey Oliveira</dc:creator>
  <cp:lastModifiedBy>Joao Andrey Oliveira</cp:lastModifiedBy>
  <cp:revision>9</cp:revision>
  <dcterms:created xsi:type="dcterms:W3CDTF">2017-09-12T19:49:50Z</dcterms:created>
  <dcterms:modified xsi:type="dcterms:W3CDTF">2017-09-13T13:17:39Z</dcterms:modified>
</cp:coreProperties>
</file>