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7" r:id="rId11"/>
    <p:sldId id="258" r:id="rId12"/>
    <p:sldId id="259" r:id="rId13"/>
    <p:sldId id="26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98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17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28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58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210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99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821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69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88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3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9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16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02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49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29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2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657B-4CEB-4E1C-82FF-75CDAA5329B2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956883-CACA-420A-8C9C-51E417076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1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6533" y="4581128"/>
            <a:ext cx="5826719" cy="1096899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Alunos:</a:t>
            </a:r>
          </a:p>
          <a:p>
            <a:r>
              <a:rPr lang="pt-BR" b="1" dirty="0">
                <a:solidFill>
                  <a:schemeClr val="tx1"/>
                </a:solidFill>
              </a:rPr>
              <a:t>Anderson Magalhães</a:t>
            </a:r>
          </a:p>
          <a:p>
            <a:r>
              <a:rPr lang="pt-BR" b="1" dirty="0">
                <a:solidFill>
                  <a:schemeClr val="tx1"/>
                </a:solidFill>
              </a:rPr>
              <a:t>Lorena Tranhaque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9872" cy="115420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85140" y="2752240"/>
            <a:ext cx="732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Gurus da Qualidade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71800" y="3784002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Walter A. Shewhart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5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Cartas de 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“Mostrar evidências de que um processo esteja operando em estado de controle estatístico e dar sinais de presença de causas especiais de variação para que medidas corretivas apropriadas sejam aplicadas”.</a:t>
            </a:r>
          </a:p>
          <a:p>
            <a:r>
              <a:rPr lang="pt-BR" dirty="0"/>
              <a:t>“Manter o estado de controle estatístico estendendo a função dos limites de controle como base de decisões”.</a:t>
            </a:r>
          </a:p>
          <a:p>
            <a:r>
              <a:rPr lang="pt-BR" dirty="0"/>
              <a:t>“Apresentar informações para que sejam tomadas ações gerenciais de melhoria dos processos”.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9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  <a:r>
              <a:rPr lang="pt-BR" baseline="0" dirty="0"/>
              <a:t> CEP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1" y="548680"/>
            <a:ext cx="8176055" cy="57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0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Benefício da </a:t>
            </a:r>
            <a:r>
              <a:rPr lang="pt-BR" dirty="0">
                <a:solidFill>
                  <a:srgbClr val="FF0000"/>
                </a:solidFill>
              </a:rPr>
              <a:t>Carta de 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852936"/>
            <a:ext cx="8363272" cy="2332856"/>
          </a:xfrm>
        </p:spPr>
        <p:txBody>
          <a:bodyPr>
            <a:normAutofit fontScale="92500"/>
          </a:bodyPr>
          <a:lstStyle/>
          <a:p>
            <a:r>
              <a:rPr lang="pt-BR" dirty="0"/>
              <a:t>Agir de maneira preventiva, impedindo que itens defeituosos sejam </a:t>
            </a:r>
            <a:r>
              <a:rPr lang="pt-BR" dirty="0" smtClean="0"/>
              <a:t>produzidos, possibilitando, assim, </a:t>
            </a:r>
            <a:r>
              <a:rPr lang="pt-BR" dirty="0"/>
              <a:t>o</a:t>
            </a:r>
            <a:r>
              <a:rPr lang="pt-BR" dirty="0" smtClean="0"/>
              <a:t> aumento da </a:t>
            </a:r>
            <a:r>
              <a:rPr lang="pt-BR" dirty="0"/>
              <a:t>probabilidade geral de produtos aceitáveis.</a:t>
            </a:r>
            <a:endParaRPr lang="pt-BR" dirty="0" smtClean="0"/>
          </a:p>
          <a:p>
            <a:r>
              <a:rPr lang="pt-BR" dirty="0"/>
              <a:t>Um aumento na porcentagem de produtos capazes de satisfazer aos requisitos do cliente</a:t>
            </a:r>
            <a:r>
              <a:rPr lang="pt-BR" dirty="0" smtClean="0"/>
              <a:t>.</a:t>
            </a:r>
          </a:p>
          <a:p>
            <a:r>
              <a:rPr lang="pt-BR" dirty="0"/>
              <a:t>Uma diminuição do retrabalho e sucata, diminuindo, consequentemente, os custos de fabricação</a:t>
            </a:r>
            <a:r>
              <a:rPr lang="pt-BR" dirty="0" smtClean="0"/>
              <a:t>.</a:t>
            </a:r>
          </a:p>
          <a:p>
            <a:r>
              <a:rPr lang="pt-BR" dirty="0" smtClean="0"/>
              <a:t>Obtenção de informações </a:t>
            </a:r>
            <a:r>
              <a:rPr lang="pt-BR" dirty="0"/>
              <a:t>para melhoria do processo.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0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mensagens.culturamix.com/blog/wp-content/gallery/conselhos-do-he-man-diretamente-de-eternia-1/conselhos-do-he-man-diretamente-de-eternia-2.jpg"/>
          <p:cNvSpPr>
            <a:spLocks noChangeAspect="1" noChangeArrowheads="1"/>
          </p:cNvSpPr>
          <p:nvPr/>
        </p:nvSpPr>
        <p:spPr bwMode="auto">
          <a:xfrm>
            <a:off x="155575" y="-2781300"/>
            <a:ext cx="49053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0"/>
            <a:ext cx="5429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419872" y="90872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 lembrem-se: É </a:t>
            </a:r>
            <a:r>
              <a:rPr lang="pt-BR" dirty="0"/>
              <a:t>melhor ter gerentes com </a:t>
            </a:r>
            <a:r>
              <a:rPr lang="pt-BR" dirty="0" smtClean="0"/>
              <a:t>qualidade </a:t>
            </a:r>
            <a:r>
              <a:rPr lang="pt-BR" dirty="0"/>
              <a:t>do que apenas </a:t>
            </a:r>
            <a:r>
              <a:rPr lang="pt-BR" dirty="0" smtClean="0"/>
              <a:t>gerentes </a:t>
            </a:r>
            <a:r>
              <a:rPr lang="pt-BR" dirty="0"/>
              <a:t>da qualidade.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6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Referências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https://gqdescomplicada.wordpress.com/2013/11/21/gurus-da-qualidade-walter-andrew-shewhart/</a:t>
            </a:r>
          </a:p>
          <a:p>
            <a:endParaRPr lang="pt-BR" dirty="0"/>
          </a:p>
          <a:p>
            <a:r>
              <a:rPr lang="pt-BR" dirty="0"/>
              <a:t>http://nelsonrosamilha.blogspot.com.br/2014/07/os-gurus-da-qualidade-walter-shewhart.html</a:t>
            </a:r>
          </a:p>
          <a:p>
            <a:r>
              <a:rPr lang="pt-BR" i="1" dirty="0"/>
              <a:t>Monteiro, M (2006). Coordenação. </a:t>
            </a:r>
            <a:r>
              <a:rPr lang="pt-BR" dirty="0"/>
              <a:t>Gestão da Qualidade: Teoria e Casos, Editora </a:t>
            </a:r>
            <a:r>
              <a:rPr lang="pt-BR" dirty="0" err="1"/>
              <a:t>Elsevier</a:t>
            </a:r>
            <a:r>
              <a:rPr lang="pt-BR" dirty="0"/>
              <a:t>/Campus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0678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4544" y="260648"/>
            <a:ext cx="7488832" cy="1646302"/>
          </a:xfrm>
        </p:spPr>
        <p:txBody>
          <a:bodyPr/>
          <a:lstStyle/>
          <a:p>
            <a:r>
              <a:rPr lang="pt-PT" b="1" dirty="0">
                <a:solidFill>
                  <a:schemeClr val="accent5"/>
                </a:solidFill>
              </a:rPr>
              <a:t>Walter A. Shewhart</a:t>
            </a:r>
            <a:r>
              <a:rPr lang="pt-PT" b="1" dirty="0"/>
              <a:t/>
            </a:r>
            <a:br>
              <a:rPr lang="pt-PT" b="1" dirty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53823"/>
            <a:ext cx="2160240" cy="292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07385"/>
            <a:ext cx="1898147" cy="292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43311" y="4352103"/>
            <a:ext cx="3938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Marco da Era do Controle Estatístico</a:t>
            </a:r>
            <a:endParaRPr lang="pt-BR" dirty="0"/>
          </a:p>
          <a:p>
            <a:pPr algn="ctr"/>
            <a:r>
              <a:rPr lang="pt-BR" dirty="0" smtClean="0"/>
              <a:t>(Publicação 1931)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53939" y="4998434"/>
            <a:ext cx="4178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Pai do Controle Estatístico do Processo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82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24544" y="260648"/>
            <a:ext cx="7488832" cy="1646302"/>
          </a:xfrm>
        </p:spPr>
        <p:txBody>
          <a:bodyPr/>
          <a:lstStyle/>
          <a:p>
            <a:r>
              <a:rPr lang="pt-PT" b="1" dirty="0" smtClean="0">
                <a:solidFill>
                  <a:schemeClr val="accent5"/>
                </a:solidFill>
              </a:rPr>
              <a:t>A grande questão...</a:t>
            </a:r>
            <a:r>
              <a:rPr lang="pt-PT" b="1" dirty="0"/>
              <a:t/>
            </a:r>
            <a:br>
              <a:rPr lang="pt-PT" b="1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9888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“É possível obter o máximo de informação sobre a qualidade das unidades num menor volume possível de dados de inspeção???”</a:t>
            </a:r>
            <a:endParaRPr lang="pt-BR" i="1" dirty="0"/>
          </a:p>
        </p:txBody>
      </p:sp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866" y="2852936"/>
            <a:ext cx="4612302" cy="30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260648" y="1519106"/>
            <a:ext cx="9361040" cy="1070238"/>
          </a:xfrm>
        </p:spPr>
        <p:txBody>
          <a:bodyPr/>
          <a:lstStyle/>
          <a:p>
            <a:r>
              <a:rPr lang="pt-PT" b="1" dirty="0" smtClean="0">
                <a:solidFill>
                  <a:schemeClr val="accent5"/>
                </a:solidFill>
              </a:rPr>
              <a:t>Produção, Produção, Produção, Produção...</a:t>
            </a:r>
            <a:r>
              <a:rPr lang="pt-PT" b="1" dirty="0"/>
              <a:t/>
            </a:r>
            <a:br>
              <a:rPr lang="pt-PT" b="1" dirty="0"/>
            </a:br>
            <a:endParaRPr lang="pt-BR" dirty="0"/>
          </a:p>
        </p:txBody>
      </p:sp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26" y="1916832"/>
            <a:ext cx="4568998" cy="280775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86428" y="5418802"/>
            <a:ext cx="672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“Milhares de peças sendo fabricadas...” 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33006" y="4724586"/>
            <a:ext cx="362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i="1" dirty="0" smtClean="0"/>
              <a:t>FILME: </a:t>
            </a:r>
            <a:r>
              <a:rPr lang="pt-PT" sz="1400" i="1" dirty="0"/>
              <a:t>Tempos </a:t>
            </a:r>
            <a:r>
              <a:rPr lang="pt-PT" sz="1400" i="1" dirty="0" smtClean="0"/>
              <a:t>Modernos (</a:t>
            </a:r>
            <a:r>
              <a:rPr lang="pt-BR" sz="1400" i="1" dirty="0"/>
              <a:t>Charlie </a:t>
            </a:r>
            <a:r>
              <a:rPr lang="pt-BR" sz="1400" i="1" dirty="0" smtClean="0"/>
              <a:t>Chaplin)</a:t>
            </a:r>
            <a:endParaRPr lang="pt-PT" sz="14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2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7040" y="548680"/>
            <a:ext cx="9361040" cy="1070238"/>
          </a:xfrm>
        </p:spPr>
        <p:txBody>
          <a:bodyPr/>
          <a:lstStyle/>
          <a:p>
            <a:pPr algn="ctr"/>
            <a:r>
              <a:rPr lang="pt-PT" b="1" dirty="0" smtClean="0">
                <a:solidFill>
                  <a:schemeClr val="accent5"/>
                </a:solidFill>
              </a:rPr>
              <a:t>Controle Estatístico</a:t>
            </a:r>
            <a:endParaRPr lang="pt-BR" dirty="0"/>
          </a:p>
        </p:txBody>
      </p:sp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2227809"/>
            <a:ext cx="518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1. </a:t>
            </a:r>
            <a:r>
              <a:rPr lang="pt-BR" u="sng" dirty="0" smtClean="0"/>
              <a:t>Controle Estatístico</a:t>
            </a:r>
            <a:r>
              <a:rPr lang="pt-BR" dirty="0" smtClean="0"/>
              <a:t> baseado na </a:t>
            </a:r>
            <a:r>
              <a:rPr lang="pt-BR" u="sng" dirty="0" smtClean="0"/>
              <a:t>AMOSTRAGEM</a:t>
            </a:r>
            <a:endParaRPr lang="pt-BR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063" y="5463820"/>
            <a:ext cx="392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Inspeção de todos os produtos...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7" name="AutoShape 4" descr="Resultado de imagem para carinha triste"/>
          <p:cNvSpPr>
            <a:spLocks noChangeAspect="1" noChangeArrowheads="1"/>
          </p:cNvSpPr>
          <p:nvPr/>
        </p:nvSpPr>
        <p:spPr bwMode="auto">
          <a:xfrm>
            <a:off x="155575" y="-1889125"/>
            <a:ext cx="4867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29718"/>
            <a:ext cx="2362231" cy="232350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29718"/>
            <a:ext cx="2592288" cy="234268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67536" y="5473155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Inspeção de uma fração dos produtos (Amostra)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140968"/>
            <a:ext cx="2748137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ubRRectCallout"/>
          <p:cNvSpPr>
            <a:spLocks noEditPoints="1" noChangeArrowheads="1"/>
          </p:cNvSpPr>
          <p:nvPr/>
        </p:nvSpPr>
        <p:spPr bwMode="auto">
          <a:xfrm>
            <a:off x="1475656" y="1412776"/>
            <a:ext cx="3960440" cy="2448272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“É improvável que duas peças sejam fabricadas precisamente de acordo com as mesmas especificações...”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7040" y="260648"/>
            <a:ext cx="9361040" cy="1070238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accent5"/>
                </a:solidFill>
              </a:rPr>
              <a:t>Walter A. Shewhart</a:t>
            </a:r>
            <a:endParaRPr lang="pt-BR" dirty="0"/>
          </a:p>
        </p:txBody>
      </p:sp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AutoShape 4" descr="Resultado de imagem para carinha triste"/>
          <p:cNvSpPr>
            <a:spLocks noChangeAspect="1" noChangeArrowheads="1"/>
          </p:cNvSpPr>
          <p:nvPr/>
        </p:nvSpPr>
        <p:spPr bwMode="auto">
          <a:xfrm>
            <a:off x="155575" y="-1889125"/>
            <a:ext cx="4867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1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140968"/>
            <a:ext cx="2748137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ubRRectCallout"/>
          <p:cNvSpPr>
            <a:spLocks noEditPoints="1" noChangeArrowheads="1"/>
          </p:cNvSpPr>
          <p:nvPr/>
        </p:nvSpPr>
        <p:spPr bwMode="auto">
          <a:xfrm>
            <a:off x="1475656" y="1412776"/>
            <a:ext cx="3960440" cy="2448272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Deve-se considerar um certo grau de variação entre:</a:t>
            </a:r>
          </a:p>
          <a:p>
            <a:r>
              <a:rPr lang="pt-BR" dirty="0" smtClean="0"/>
              <a:t>1 – Matéria Prima</a:t>
            </a:r>
          </a:p>
          <a:p>
            <a:r>
              <a:rPr lang="pt-BR" dirty="0" smtClean="0"/>
              <a:t>2 – Habilidade dos Operadores</a:t>
            </a:r>
          </a:p>
          <a:p>
            <a:r>
              <a:rPr lang="pt-BR" dirty="0" smtClean="0"/>
              <a:t>3 - Equipamentos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17040" y="260648"/>
            <a:ext cx="9361040" cy="1070238"/>
          </a:xfrm>
        </p:spPr>
        <p:txBody>
          <a:bodyPr/>
          <a:lstStyle/>
          <a:p>
            <a:pPr algn="ctr"/>
            <a:r>
              <a:rPr lang="pt-PT" b="1" dirty="0">
                <a:solidFill>
                  <a:schemeClr val="accent5"/>
                </a:solidFill>
              </a:rPr>
              <a:t>Walter A. Shewhart</a:t>
            </a:r>
            <a:endParaRPr lang="pt-BR" dirty="0"/>
          </a:p>
        </p:txBody>
      </p:sp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AutoShape 4" descr="Resultado de imagem para carinha triste"/>
          <p:cNvSpPr>
            <a:spLocks noChangeAspect="1" noChangeArrowheads="1"/>
          </p:cNvSpPr>
          <p:nvPr/>
        </p:nvSpPr>
        <p:spPr bwMode="auto">
          <a:xfrm>
            <a:off x="155575" y="-1889125"/>
            <a:ext cx="4867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9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AutoShape 4" descr="Resultado de imagem para carinha triste"/>
          <p:cNvSpPr>
            <a:spLocks noChangeAspect="1" noChangeArrowheads="1"/>
          </p:cNvSpPr>
          <p:nvPr/>
        </p:nvSpPr>
        <p:spPr bwMode="auto">
          <a:xfrm>
            <a:off x="155575" y="-1889125"/>
            <a:ext cx="4867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27" y="961918"/>
            <a:ext cx="2743436" cy="17994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3343102"/>
            <a:ext cx="8039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Como distinguir  as variações  aceitáveis  das flutuações </a:t>
            </a:r>
          </a:p>
          <a:p>
            <a:r>
              <a:rPr lang="pt-BR" sz="2400" dirty="0" smtClean="0"/>
              <a:t>que indicassem problemas???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63071"/>
            <a:ext cx="2743436" cy="179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interrogação"/>
          <p:cNvSpPr>
            <a:spLocks noChangeAspect="1" noChangeArrowheads="1"/>
          </p:cNvSpPr>
          <p:nvPr/>
        </p:nvSpPr>
        <p:spPr bwMode="auto">
          <a:xfrm>
            <a:off x="155575" y="-1889125"/>
            <a:ext cx="6010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AutoShape 4" descr="Resultado de imagem para carinha triste"/>
          <p:cNvSpPr>
            <a:spLocks noChangeAspect="1" noChangeArrowheads="1"/>
          </p:cNvSpPr>
          <p:nvPr/>
        </p:nvSpPr>
        <p:spPr bwMode="auto">
          <a:xfrm>
            <a:off x="155575" y="-1889125"/>
            <a:ext cx="48672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02" y="908720"/>
            <a:ext cx="21827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 explicativo retangular com cantos arredondados 1"/>
          <p:cNvSpPr/>
          <p:nvPr/>
        </p:nvSpPr>
        <p:spPr>
          <a:xfrm>
            <a:off x="3654426" y="3067925"/>
            <a:ext cx="4795663" cy="2569230"/>
          </a:xfrm>
          <a:prstGeom prst="wedgeRoundRectCallout">
            <a:avLst>
              <a:gd name="adj1" fmla="val -73439"/>
              <a:gd name="adj2" fmla="val -5364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897597" y="3336877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Formulei técnicas de estatística simples para determinação de limites  e métodos gráficos de representação de valores de produção para avaliar o que ficaria dentro da faixa aceitável. Como resultado criei as CARTAS DE CONTROLE.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6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</TotalTime>
  <Words>378</Words>
  <Application>Microsoft Office PowerPoint</Application>
  <PresentationFormat>Apresentação na tela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Facetado</vt:lpstr>
      <vt:lpstr>Apresentação do PowerPoint</vt:lpstr>
      <vt:lpstr>Walter A. Shewhart </vt:lpstr>
      <vt:lpstr>A grande questão... </vt:lpstr>
      <vt:lpstr>Produção, Produção, Produção, Produção... </vt:lpstr>
      <vt:lpstr>Controle Estatístico</vt:lpstr>
      <vt:lpstr>Walter A. Shewhart</vt:lpstr>
      <vt:lpstr>Walter A. Shewhart</vt:lpstr>
      <vt:lpstr>Apresentação do PowerPoint</vt:lpstr>
      <vt:lpstr>Apresentação do PowerPoint</vt:lpstr>
      <vt:lpstr>Cartas de Controle</vt:lpstr>
      <vt:lpstr>Exemplo CEP</vt:lpstr>
      <vt:lpstr>Benefício da Carta de Controle</vt:lpstr>
      <vt:lpstr>Apresentação do PowerPoint</vt:lpstr>
      <vt:lpstr>Referências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Walter A. Shewhart</dc:title>
  <dc:creator>Magalhães</dc:creator>
  <cp:lastModifiedBy>Magalhães</cp:lastModifiedBy>
  <cp:revision>16</cp:revision>
  <dcterms:created xsi:type="dcterms:W3CDTF">2017-08-07T23:02:24Z</dcterms:created>
  <dcterms:modified xsi:type="dcterms:W3CDTF">2017-09-13T21:55:31Z</dcterms:modified>
</cp:coreProperties>
</file>