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2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13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12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05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34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09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49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62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12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91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21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80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27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3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75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95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CFAA8E-0A83-4415-B86C-CB61F742B889}" type="datetimeFigureOut">
              <a:rPr lang="pt-BR" smtClean="0"/>
              <a:t>01/11/2017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35E251B-B4DA-4A22-9B60-72C0104E2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912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955D12-9164-4D43-97AC-0D1F82EDE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138" y="1814236"/>
            <a:ext cx="9440034" cy="1828801"/>
          </a:xfrm>
        </p:spPr>
        <p:txBody>
          <a:bodyPr>
            <a:normAutofit/>
          </a:bodyPr>
          <a:lstStyle/>
          <a:p>
            <a:r>
              <a:rPr lang="pt-BR" sz="8800" dirty="0"/>
              <a:t>ISO 14001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7E389D2-18E8-4BCD-AC06-ED4F4C10D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1215" y="4791035"/>
            <a:ext cx="9440034" cy="1049867"/>
          </a:xfrm>
        </p:spPr>
        <p:txBody>
          <a:bodyPr>
            <a:noAutofit/>
          </a:bodyPr>
          <a:lstStyle/>
          <a:p>
            <a:r>
              <a:rPr lang="pt-BR" dirty="0"/>
              <a:t>Flávio Toledo</a:t>
            </a:r>
          </a:p>
          <a:p>
            <a:r>
              <a:rPr lang="pt-BR" dirty="0"/>
              <a:t>João Carlos Prestes</a:t>
            </a:r>
          </a:p>
          <a:p>
            <a:r>
              <a:rPr lang="pt-BR" dirty="0"/>
              <a:t>Juliana Lopes</a:t>
            </a:r>
          </a:p>
          <a:p>
            <a:r>
              <a:rPr lang="pt-BR" dirty="0" err="1"/>
              <a:t>Maéli</a:t>
            </a:r>
            <a:r>
              <a:rPr lang="pt-BR" dirty="0"/>
              <a:t> </a:t>
            </a:r>
            <a:r>
              <a:rPr lang="pt-BR" dirty="0" err="1"/>
              <a:t>Schoenwald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1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31C762-5E5A-47CE-B77D-06D548D6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76AE96-8FF3-41AF-9142-78C1034DB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6538565" cy="4058751"/>
          </a:xfrm>
        </p:spPr>
        <p:txBody>
          <a:bodyPr>
            <a:noAutofit/>
          </a:bodyPr>
          <a:lstStyle/>
          <a:p>
            <a:r>
              <a:rPr lang="pt-BR" sz="2400" dirty="0"/>
              <a:t>A ISO 14001 é uma norma que visa auxiliar as empresas a serem bem sucedidas comercialmente, sem esquecer as responsabilidades ambientais;</a:t>
            </a:r>
          </a:p>
          <a:p>
            <a:endParaRPr lang="pt-BR" sz="2400" dirty="0"/>
          </a:p>
          <a:p>
            <a:r>
              <a:rPr lang="pt-BR" sz="2400" dirty="0">
                <a:effectLst/>
              </a:rPr>
              <a:t>Um sistema ISO 14001 fornece uma estrutura que lhe permite atender às expectativas de responsabilidades corporativas cada vez mais elevadas dos clientes.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64BEA8B-97BB-42AB-9B3B-F5C5F6E2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24" y="2511386"/>
            <a:ext cx="4228456" cy="35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495816-1090-4194-BAD3-969D1B5B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implementar?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49AB7D-1A9B-45E6-91F1-11939E42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Aprimoramento do sistema de Gestão Ambiental;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Assegurar aplicação de políticas ambientais;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Demonstrar estar de acordo com práticas sustentáveis a clientes e organizações externas.</a:t>
            </a:r>
          </a:p>
        </p:txBody>
      </p:sp>
    </p:spTree>
    <p:extLst>
      <p:ext uri="{BB962C8B-B14F-4D97-AF65-F5344CB8AC3E}">
        <p14:creationId xmlns:p14="http://schemas.microsoft.com/office/powerpoint/2010/main" val="619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AC4A3F-020C-472F-83E5-37613E95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1C89227-09B6-45A8-A5D1-CEEFAB146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692201"/>
            <a:ext cx="3495675" cy="309832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85F2B5-E3B5-4B5B-A444-1898E89580D5}"/>
              </a:ext>
            </a:extLst>
          </p:cNvPr>
          <p:cNvSpPr txBox="1"/>
          <p:nvPr/>
        </p:nvSpPr>
        <p:spPr>
          <a:xfrm>
            <a:off x="491490" y="1817371"/>
            <a:ext cx="8023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Proteger o meio ambiente com a prevenção dos impactos ambientais;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Mitigar os potenciais efeitos adversos das condições ambientais na organização;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Controlar ou influenciar o modo que os produtos e serviços da organização são projetados, fabricados, distribuídos, consumidos e descartados, utilizando uma perspectiva de ciclo de vida que possa prevenir o deslocamento involuntário dos impactos ambientais dentro do ciclo de vida</a:t>
            </a:r>
            <a:r>
              <a:rPr lang="pt-BR" sz="2400" dirty="0" smtClean="0"/>
              <a:t>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954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AC4A3F-020C-472F-83E5-37613E95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Características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1C89227-09B6-45A8-A5D1-CEEFAB146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692201"/>
            <a:ext cx="3495675" cy="309832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85F2B5-E3B5-4B5B-A444-1898E89580D5}"/>
              </a:ext>
            </a:extLst>
          </p:cNvPr>
          <p:cNvSpPr txBox="1"/>
          <p:nvPr/>
        </p:nvSpPr>
        <p:spPr>
          <a:xfrm>
            <a:off x="491490" y="1817371"/>
            <a:ext cx="8023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Alcançar benefícios financeiros e operacionais que resultem na implementação de alternativas ambientais que reforçam a posição da organização no mercado;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800" dirty="0"/>
              <a:t>Comunicar as informações ambientais para as partes interessadas pertinentes.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396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5598A4-9C37-4CF3-B578-EA5B33ED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33E36AEA-F759-416D-B161-4EC187D72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43" y="2233109"/>
            <a:ext cx="4488180" cy="3025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BBD6C2E-A270-4213-A9F9-051D38CB6C05}"/>
              </a:ext>
            </a:extLst>
          </p:cNvPr>
          <p:cNvSpPr txBox="1"/>
          <p:nvPr/>
        </p:nvSpPr>
        <p:spPr>
          <a:xfrm>
            <a:off x="753178" y="1494322"/>
            <a:ext cx="603928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Satisfação do cliente;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Competitividade Internacional;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Aperfeiçoar o sistema de gestão ambiental;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Crescimento eficaz;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Aumento da rentabilidade;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Melhora a imagem da empresa;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Cumprimento da legislação Ambiental.</a:t>
            </a:r>
          </a:p>
        </p:txBody>
      </p:sp>
    </p:spTree>
    <p:extLst>
      <p:ext uri="{BB962C8B-B14F-4D97-AF65-F5344CB8AC3E}">
        <p14:creationId xmlns:p14="http://schemas.microsoft.com/office/powerpoint/2010/main" val="27918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4AEBF9-BEA0-43B8-B273-50C30EA5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Dificuldades encontradas na 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58FF41F-C9D1-47F3-B4E0-35C8C9AB8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Implementação e atualização;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Envolvimento de todos membros da empresa;</a:t>
            </a:r>
          </a:p>
          <a:p>
            <a:pPr>
              <a:buFont typeface="Courier New" panose="02070309020205020404" pitchFamily="49" charset="0"/>
              <a:buChar char="o"/>
            </a:pPr>
            <a:endParaRPr lang="pt-BR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Fatores econômicos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6C56503-D691-43AF-B200-B4851A77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4" y="3475253"/>
            <a:ext cx="3917451" cy="31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5536AB-5978-4618-9912-1696BB1B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70" y="0"/>
            <a:ext cx="10353762" cy="970450"/>
          </a:xfrm>
        </p:spPr>
        <p:txBody>
          <a:bodyPr/>
          <a:lstStyle/>
          <a:p>
            <a:r>
              <a:rPr lang="pt-BR" dirty="0"/>
              <a:t>Perguntas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721784" y="985574"/>
            <a:ext cx="1046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800" dirty="0"/>
              <a:t>	1 – Qual o objetivo da ISO 14001?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721784" y="1552133"/>
            <a:ext cx="102785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FFFF00"/>
                </a:solidFill>
                <a:cs typeface="Arial" charset="0"/>
              </a:rPr>
              <a:t>	A </a:t>
            </a:r>
            <a:r>
              <a:rPr lang="pt-BR" altLang="pt-BR" sz="2400" dirty="0" smtClean="0">
                <a:solidFill>
                  <a:srgbClr val="FFFF00"/>
                </a:solidFill>
                <a:cs typeface="Arial" charset="0"/>
              </a:rPr>
              <a:t>ISO </a:t>
            </a:r>
            <a:r>
              <a:rPr lang="pt-BR" altLang="pt-BR" sz="2400" dirty="0" smtClean="0">
                <a:solidFill>
                  <a:srgbClr val="FFFF00"/>
                </a:solidFill>
                <a:cs typeface="Arial" charset="0"/>
              </a:rPr>
              <a:t>14001 tem por objetivo fornecer assistência para as organizações na implantação ou aprimoramento de um sistema de gestão ambiental (SGA). </a:t>
            </a:r>
            <a:r>
              <a:rPr lang="pt-BR" altLang="pt-BR" sz="2400" dirty="0" smtClean="0">
                <a:solidFill>
                  <a:srgbClr val="FFFF00"/>
                </a:solidFill>
                <a:cs typeface="Arial" charset="0"/>
              </a:rPr>
              <a:t>Ela é consistente com a meta de desenvolvimento sustentável e é compatível com diferentes estruturas culturais, sociais e organizacionais.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701238" y="3162263"/>
            <a:ext cx="1046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sz="2800" dirty="0"/>
              <a:t>	2 – Cite dificuldade comuns na implantação da ISO </a:t>
            </a:r>
            <a:r>
              <a:rPr lang="pt-BR" altLang="pt-BR" sz="2800" dirty="0" smtClean="0"/>
              <a:t>14001.</a:t>
            </a:r>
            <a:endParaRPr lang="pt-BR" altLang="pt-BR" sz="2800" dirty="0"/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794372" y="3900927"/>
            <a:ext cx="10278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dirty="0" smtClean="0">
                <a:solidFill>
                  <a:srgbClr val="FFFF00"/>
                </a:solidFill>
                <a:cs typeface="Arial" charset="0"/>
              </a:rPr>
              <a:t>	Custos de certificação, treinamento de pessoal, motivação.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721784" y="4350427"/>
            <a:ext cx="1046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dirty="0"/>
              <a:t>	</a:t>
            </a:r>
            <a:r>
              <a:rPr lang="pt-BR" altLang="pt-BR" sz="2800" dirty="0" smtClean="0"/>
              <a:t>3 </a:t>
            </a:r>
            <a:r>
              <a:rPr lang="pt-BR" altLang="pt-BR" sz="2800" dirty="0"/>
              <a:t>– </a:t>
            </a:r>
            <a:r>
              <a:rPr lang="pt-BR" altLang="pt-BR" sz="2800" dirty="0" smtClean="0"/>
              <a:t>Quanto tempo é necessário, em média para se implantar um sistema ISO </a:t>
            </a:r>
            <a:r>
              <a:rPr lang="pt-BR" altLang="pt-BR" sz="2800" dirty="0"/>
              <a:t>14001?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755807" y="5735422"/>
            <a:ext cx="8931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2400" dirty="0" smtClean="0">
                <a:solidFill>
                  <a:srgbClr val="FFFF00"/>
                </a:solidFill>
              </a:rPr>
              <a:t>De 10 a 20 meses.</a:t>
            </a:r>
            <a:endParaRPr lang="pt-BR" altLang="pt-BR" sz="2400" dirty="0">
              <a:solidFill>
                <a:srgbClr val="FFFF00"/>
              </a:solidFill>
            </a:endParaRPr>
          </a:p>
          <a:p>
            <a:pPr algn="just" eaLnBrk="1" hangingPunct="1"/>
            <a:endParaRPr lang="pt-BR" alt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20CB365-4168-46F4-A42E-733F4DD41082}" type="slidenum">
              <a:rPr lang="pt-BR" altLang="pt-BR" sz="1200">
                <a:solidFill>
                  <a:srgbClr val="898989"/>
                </a:solidFill>
              </a:rPr>
              <a:pPr/>
              <a:t>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24580" name="CaixaDeTexto 1"/>
          <p:cNvSpPr txBox="1">
            <a:spLocks noChangeArrowheads="1"/>
          </p:cNvSpPr>
          <p:nvPr/>
        </p:nvSpPr>
        <p:spPr bwMode="auto">
          <a:xfrm>
            <a:off x="725767" y="833287"/>
            <a:ext cx="10464800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dirty="0"/>
              <a:t>	</a:t>
            </a:r>
            <a:r>
              <a:rPr lang="pt-BR" altLang="pt-BR" sz="2800" dirty="0" smtClean="0"/>
              <a:t>4 </a:t>
            </a:r>
            <a:r>
              <a:rPr lang="pt-BR" altLang="pt-BR" sz="2800" dirty="0"/>
              <a:t>– O </a:t>
            </a:r>
            <a:r>
              <a:rPr lang="pt-BR" altLang="pt-BR" sz="2800" dirty="0" smtClean="0"/>
              <a:t>gerenciamento de resíduos é abrangido pelo sistema ISO 14001? </a:t>
            </a:r>
            <a:endParaRPr lang="pt-BR" altLang="pt-BR" sz="2800" dirty="0"/>
          </a:p>
        </p:txBody>
      </p:sp>
      <p:sp>
        <p:nvSpPr>
          <p:cNvPr id="24581" name="CaixaDeTexto 1"/>
          <p:cNvSpPr txBox="1">
            <a:spLocks noChangeArrowheads="1"/>
          </p:cNvSpPr>
          <p:nvPr/>
        </p:nvSpPr>
        <p:spPr bwMode="auto">
          <a:xfrm>
            <a:off x="1152525" y="2042612"/>
            <a:ext cx="102785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2400" dirty="0" smtClean="0">
                <a:solidFill>
                  <a:srgbClr val="FFFF00"/>
                </a:solidFill>
              </a:rPr>
              <a:t>	O </a:t>
            </a:r>
            <a:r>
              <a:rPr lang="pt-BR" sz="2400" dirty="0">
                <a:solidFill>
                  <a:srgbClr val="FFFF00"/>
                </a:solidFill>
              </a:rPr>
              <a:t>SGA permite as empresas a controlar os efeitos ambientais de todo o seu processo de produção, desde a escolha da matéria-prima até destino final do produto e dos resíduos sólidos, líquidos e gasosos.</a:t>
            </a:r>
            <a:endParaRPr lang="pt-BR" altLang="pt-BR" sz="2400" dirty="0">
              <a:solidFill>
                <a:srgbClr val="FFFF00"/>
              </a:solidFill>
            </a:endParaRPr>
          </a:p>
        </p:txBody>
      </p:sp>
      <p:sp>
        <p:nvSpPr>
          <p:cNvPr id="24583" name="CaixaDeTexto 1"/>
          <p:cNvSpPr txBox="1">
            <a:spLocks noChangeArrowheads="1"/>
          </p:cNvSpPr>
          <p:nvPr/>
        </p:nvSpPr>
        <p:spPr bwMode="auto">
          <a:xfrm>
            <a:off x="1008550" y="4966643"/>
            <a:ext cx="102785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2400" dirty="0" smtClean="0">
                <a:solidFill>
                  <a:srgbClr val="FFFF00"/>
                </a:solidFill>
              </a:rPr>
              <a:t>	Redução nos gastos com água, energia elétrica com fontes renováveis e avaliações de eficiência energética e a matéria prima da empresa.</a:t>
            </a:r>
            <a:endParaRPr lang="pt-BR" altLang="pt-BR" sz="2400" dirty="0">
              <a:solidFill>
                <a:srgbClr val="FFFF00"/>
              </a:solidFill>
            </a:endParaRPr>
          </a:p>
          <a:p>
            <a:pPr algn="just" eaLnBrk="1" hangingPunct="1"/>
            <a:endParaRPr lang="pt-BR" altLang="pt-BR" sz="2400" dirty="0">
              <a:solidFill>
                <a:srgbClr val="FFFF00"/>
              </a:solidFill>
            </a:endParaRPr>
          </a:p>
        </p:txBody>
      </p:sp>
      <p:sp>
        <p:nvSpPr>
          <p:cNvPr id="24584" name="CaixaDeTexto 1"/>
          <p:cNvSpPr txBox="1">
            <a:spLocks noChangeArrowheads="1"/>
          </p:cNvSpPr>
          <p:nvPr/>
        </p:nvSpPr>
        <p:spPr bwMode="auto">
          <a:xfrm>
            <a:off x="822283" y="3435826"/>
            <a:ext cx="10464800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800" dirty="0"/>
              <a:t>	5 </a:t>
            </a:r>
            <a:r>
              <a:rPr lang="pt-BR" altLang="pt-BR" sz="2800" dirty="0" smtClean="0"/>
              <a:t>– Quais insumos básicos podem ter seus custos reduzidos com a implementação da ISO 14001?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1515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109</TotalTime>
  <Words>251</Words>
  <Application>Microsoft Office PowerPoint</Application>
  <PresentationFormat>Personalizar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Ardósia</vt:lpstr>
      <vt:lpstr>ISO 14001</vt:lpstr>
      <vt:lpstr>O que é?</vt:lpstr>
      <vt:lpstr>Por que implementar?</vt:lpstr>
      <vt:lpstr>Principais Características</vt:lpstr>
      <vt:lpstr>Principais Características</vt:lpstr>
      <vt:lpstr>Benefícios</vt:lpstr>
      <vt:lpstr>Dificuldades encontradas na implementação</vt:lpstr>
      <vt:lpstr>Perguntas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14001</dc:title>
  <dc:creator>oraci junior</dc:creator>
  <cp:lastModifiedBy>joaocprestes@hotmail.com</cp:lastModifiedBy>
  <cp:revision>10</cp:revision>
  <cp:lastPrinted>2017-11-01T20:59:22Z</cp:lastPrinted>
  <dcterms:created xsi:type="dcterms:W3CDTF">2017-11-01T19:12:40Z</dcterms:created>
  <dcterms:modified xsi:type="dcterms:W3CDTF">2017-11-01T21:08:01Z</dcterms:modified>
</cp:coreProperties>
</file>