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64" r:id="rId6"/>
    <p:sldId id="266" r:id="rId7"/>
    <p:sldId id="274" r:id="rId8"/>
    <p:sldId id="259" r:id="rId9"/>
    <p:sldId id="263" r:id="rId10"/>
    <p:sldId id="260" r:id="rId11"/>
    <p:sldId id="261" r:id="rId12"/>
    <p:sldId id="262" r:id="rId13"/>
    <p:sldId id="268" r:id="rId14"/>
    <p:sldId id="267" r:id="rId15"/>
    <p:sldId id="270" r:id="rId16"/>
    <p:sldId id="271" r:id="rId17"/>
    <p:sldId id="272" r:id="rId18"/>
    <p:sldId id="273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96" y="-7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66E8101-0110-44C6-A771-FB232B76481F}" type="datetimeFigureOut">
              <a:rPr lang="pt-BR" smtClean="0"/>
              <a:t>01/11/2017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573B031-D2DE-48FB-9E9D-07D475694B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E8101-0110-44C6-A771-FB232B76481F}" type="datetimeFigureOut">
              <a:rPr lang="pt-BR" smtClean="0"/>
              <a:t>01/11/2017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B031-D2DE-48FB-9E9D-07D475694B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E8101-0110-44C6-A771-FB232B76481F}" type="datetimeFigureOut">
              <a:rPr lang="pt-BR" smtClean="0"/>
              <a:t>01/11/2017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B031-D2DE-48FB-9E9D-07D475694B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E8101-0110-44C6-A771-FB232B76481F}" type="datetimeFigureOut">
              <a:rPr lang="pt-BR" smtClean="0"/>
              <a:t>01/11/2017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B031-D2DE-48FB-9E9D-07D475694B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E8101-0110-44C6-A771-FB232B76481F}" type="datetimeFigureOut">
              <a:rPr lang="pt-BR" smtClean="0"/>
              <a:t>01/11/2017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B031-D2DE-48FB-9E9D-07D475694B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E8101-0110-44C6-A771-FB232B76481F}" type="datetimeFigureOut">
              <a:rPr lang="pt-BR" smtClean="0"/>
              <a:t>01/11/2017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B031-D2DE-48FB-9E9D-07D475694B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6E8101-0110-44C6-A771-FB232B76481F}" type="datetimeFigureOut">
              <a:rPr lang="pt-BR" smtClean="0"/>
              <a:t>01/11/2017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573B031-D2DE-48FB-9E9D-07D475694B0D}" type="slidenum">
              <a:rPr lang="pt-BR" smtClean="0"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66E8101-0110-44C6-A771-FB232B76481F}" type="datetimeFigureOut">
              <a:rPr lang="pt-BR" smtClean="0"/>
              <a:t>01/11/2017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573B031-D2DE-48FB-9E9D-07D475694B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E8101-0110-44C6-A771-FB232B76481F}" type="datetimeFigureOut">
              <a:rPr lang="pt-BR" smtClean="0"/>
              <a:t>01/11/2017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B031-D2DE-48FB-9E9D-07D475694B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E8101-0110-44C6-A771-FB232B76481F}" type="datetimeFigureOut">
              <a:rPr lang="pt-BR" smtClean="0"/>
              <a:t>01/11/2017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B031-D2DE-48FB-9E9D-07D475694B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E8101-0110-44C6-A771-FB232B76481F}" type="datetimeFigureOut">
              <a:rPr lang="pt-BR" smtClean="0"/>
              <a:t>01/11/2017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B031-D2DE-48FB-9E9D-07D475694B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66E8101-0110-44C6-A771-FB232B76481F}" type="datetimeFigureOut">
              <a:rPr lang="pt-BR" smtClean="0"/>
              <a:t>01/11/2017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573B031-D2DE-48FB-9E9D-07D475694B0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ISO 9001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Fernanda Robinson</a:t>
            </a:r>
          </a:p>
          <a:p>
            <a:r>
              <a:rPr lang="pt-BR" dirty="0"/>
              <a:t>Leandro Pereira</a:t>
            </a:r>
          </a:p>
          <a:p>
            <a:r>
              <a:rPr lang="pt-BR" dirty="0"/>
              <a:t>Lucas Fellini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5760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Benefícios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vert="horz" anchor="t">
            <a:normAutofit fontScale="92500" lnSpcReduction="10000"/>
          </a:bodyPr>
          <a:lstStyle/>
          <a:p>
            <a:pPr indent="-255905"/>
            <a:r>
              <a:rPr lang="pt-BR" sz="2400" dirty="0" smtClean="0"/>
              <a:t>Através da </a:t>
            </a:r>
            <a:r>
              <a:rPr lang="pt-BR" sz="2400" dirty="0"/>
              <a:t>ISO 9001 uma organização melhora a prestação de serviço ao cliente, possibilitando o melhoramento de mecanismo de entrega, por </a:t>
            </a:r>
            <a:r>
              <a:rPr lang="pt-BR" sz="2400" dirty="0" smtClean="0"/>
              <a:t>exemplo.</a:t>
            </a:r>
          </a:p>
          <a:p>
            <a:pPr indent="-255905"/>
            <a:endParaRPr lang="pt-BR" sz="2400" dirty="0" smtClean="0"/>
          </a:p>
          <a:p>
            <a:pPr indent="-255905"/>
            <a:r>
              <a:rPr lang="pt-BR" sz="2400" dirty="0"/>
              <a:t>Quando a empresa certifica-se nesta norma, terá competência para utilizar uma famosa ferramenta da qualidade: o Ciclo </a:t>
            </a:r>
            <a:r>
              <a:rPr lang="pt-BR" sz="2400" dirty="0" smtClean="0"/>
              <a:t>PDCA</a:t>
            </a:r>
          </a:p>
          <a:p>
            <a:pPr indent="-255905"/>
            <a:endParaRPr lang="pt-BR" sz="2400" dirty="0" smtClean="0"/>
          </a:p>
          <a:p>
            <a:pPr indent="-255905"/>
            <a:r>
              <a:rPr lang="pt-BR" sz="2400" dirty="0" smtClean="0"/>
              <a:t>Trazer </a:t>
            </a:r>
            <a:r>
              <a:rPr lang="pt-BR" sz="2400" dirty="0"/>
              <a:t>confiança ao cliente de que os produtos e serviços da empresa serão criados de modo repetitivo e </a:t>
            </a:r>
            <a:r>
              <a:rPr lang="pt-BR" sz="2400" dirty="0" smtClean="0"/>
              <a:t>consistente.</a:t>
            </a:r>
          </a:p>
          <a:p>
            <a:pPr indent="-255905"/>
            <a:endParaRPr lang="pt-BR" sz="2400" dirty="0" smtClean="0"/>
          </a:p>
          <a:p>
            <a:pPr indent="-255905"/>
            <a:r>
              <a:rPr lang="pt-BR" sz="2400" dirty="0" smtClean="0"/>
              <a:t>Melhoria e credibilidade para com os clientes nacionais e internacionais.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54227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Dificuldades Encontradas na Implantação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vert="horz" anchor="t">
            <a:normAutofit/>
          </a:bodyPr>
          <a:lstStyle/>
          <a:p>
            <a:pPr indent="-255905"/>
            <a:r>
              <a:rPr lang="pt-BR" sz="2400" dirty="0"/>
              <a:t>Extensa criação de </a:t>
            </a:r>
            <a:r>
              <a:rPr lang="pt-BR" sz="2400" dirty="0" smtClean="0"/>
              <a:t>documentos</a:t>
            </a:r>
          </a:p>
          <a:p>
            <a:pPr indent="-255905"/>
            <a:endParaRPr lang="pt-BR" sz="2400" dirty="0"/>
          </a:p>
          <a:p>
            <a:pPr indent="-255905"/>
            <a:r>
              <a:rPr lang="pt-BR" sz="2400" dirty="0" smtClean="0"/>
              <a:t>Expectativa </a:t>
            </a:r>
            <a:r>
              <a:rPr lang="pt-BR" sz="2400" dirty="0"/>
              <a:t>da auditoria pelos </a:t>
            </a:r>
            <a:r>
              <a:rPr lang="pt-BR" sz="2400" dirty="0" smtClean="0"/>
              <a:t>funcionários/gestores</a:t>
            </a:r>
          </a:p>
          <a:p>
            <a:pPr indent="-255905"/>
            <a:endParaRPr lang="pt-BR" sz="2400" dirty="0"/>
          </a:p>
          <a:p>
            <a:pPr indent="-255905"/>
            <a:r>
              <a:rPr lang="pt-BR" sz="2400" dirty="0" smtClean="0"/>
              <a:t>Implementação </a:t>
            </a:r>
            <a:r>
              <a:rPr lang="pt-BR" sz="2400" dirty="0"/>
              <a:t>das mudanças necessárias em </a:t>
            </a:r>
            <a:r>
              <a:rPr lang="pt-BR" sz="2400" dirty="0" smtClean="0"/>
              <a:t>organização</a:t>
            </a:r>
          </a:p>
          <a:p>
            <a:pPr indent="-255905"/>
            <a:endParaRPr lang="pt-BR" sz="2400" dirty="0" smtClean="0"/>
          </a:p>
          <a:p>
            <a:pPr indent="-255905"/>
            <a:r>
              <a:rPr lang="pt-BR" sz="2400" dirty="0" smtClean="0"/>
              <a:t>Custo</a:t>
            </a:r>
            <a:endParaRPr lang="pt-BR" sz="2400" dirty="0"/>
          </a:p>
          <a:p>
            <a:pPr indent="-255905"/>
            <a:endParaRPr lang="pt-BR" dirty="0"/>
          </a:p>
          <a:p>
            <a:pPr indent="-255905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312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Perguntas e respostas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1) A Norma ISO 9001 trata, principalmente sobre:</a:t>
            </a:r>
          </a:p>
          <a:p>
            <a:pPr marL="109728" indent="0">
              <a:buNone/>
            </a:pPr>
            <a:r>
              <a:rPr lang="pt-BR" dirty="0"/>
              <a:t>	</a:t>
            </a:r>
            <a:r>
              <a:rPr lang="pt-BR" dirty="0" smtClean="0"/>
              <a:t>a) Meio ambiente</a:t>
            </a:r>
          </a:p>
          <a:p>
            <a:pPr marL="109728" indent="0">
              <a:buNone/>
            </a:pPr>
            <a:r>
              <a:rPr lang="pt-BR" dirty="0" smtClean="0"/>
              <a:t>	b</a:t>
            </a:r>
            <a:r>
              <a:rPr lang="pt-BR" dirty="0"/>
              <a:t>) Gestão da Qualidade</a:t>
            </a:r>
          </a:p>
          <a:p>
            <a:pPr marL="109728" indent="0">
              <a:buNone/>
            </a:pPr>
            <a:r>
              <a:rPr lang="pt-BR" dirty="0"/>
              <a:t>	</a:t>
            </a:r>
            <a:r>
              <a:rPr lang="pt-BR" dirty="0" smtClean="0"/>
              <a:t>c) Segurança do trabalho</a:t>
            </a:r>
          </a:p>
          <a:p>
            <a:pPr marL="109728" indent="0">
              <a:buNone/>
            </a:pPr>
            <a:r>
              <a:rPr lang="pt-BR" dirty="0"/>
              <a:t>	</a:t>
            </a:r>
            <a:r>
              <a:rPr lang="pt-BR" dirty="0" smtClean="0"/>
              <a:t>d) Saúde</a:t>
            </a:r>
          </a:p>
          <a:p>
            <a:pPr marL="109728" indent="0">
              <a:buNone/>
            </a:pPr>
            <a:r>
              <a:rPr lang="pt-BR" dirty="0"/>
              <a:t>	</a:t>
            </a:r>
            <a:r>
              <a:rPr lang="pt-BR" dirty="0" smtClean="0"/>
              <a:t>e) NDA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04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Perguntas e respostas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1) A Norma ISO 9001 trata, principalmente sobre:</a:t>
            </a:r>
          </a:p>
          <a:p>
            <a:pPr marL="109728" indent="0">
              <a:buNone/>
            </a:pPr>
            <a:r>
              <a:rPr lang="pt-BR" dirty="0"/>
              <a:t>	</a:t>
            </a:r>
            <a:r>
              <a:rPr lang="pt-BR" dirty="0" smtClean="0"/>
              <a:t>a) Meio ambiente</a:t>
            </a:r>
          </a:p>
          <a:p>
            <a:pPr marL="109728" indent="0">
              <a:buNone/>
            </a:pPr>
            <a:r>
              <a:rPr lang="pt-BR" dirty="0">
                <a:solidFill>
                  <a:srgbClr val="FF0000"/>
                </a:solidFill>
              </a:rPr>
              <a:t>	</a:t>
            </a:r>
            <a:r>
              <a:rPr lang="pt-BR" dirty="0" smtClean="0">
                <a:solidFill>
                  <a:srgbClr val="FF0000"/>
                </a:solidFill>
              </a:rPr>
              <a:t>b) Gestão da Qualidade</a:t>
            </a:r>
          </a:p>
          <a:p>
            <a:pPr marL="109728" indent="0">
              <a:buNone/>
            </a:pPr>
            <a:r>
              <a:rPr lang="pt-BR" dirty="0"/>
              <a:t>	</a:t>
            </a:r>
            <a:r>
              <a:rPr lang="pt-BR" dirty="0" smtClean="0"/>
              <a:t>c) Segurança do trabalho</a:t>
            </a:r>
          </a:p>
          <a:p>
            <a:pPr marL="109728" indent="0">
              <a:buNone/>
            </a:pPr>
            <a:r>
              <a:rPr lang="pt-BR" dirty="0"/>
              <a:t>	</a:t>
            </a:r>
            <a:r>
              <a:rPr lang="pt-BR" dirty="0" smtClean="0"/>
              <a:t>d) Saúde</a:t>
            </a:r>
          </a:p>
          <a:p>
            <a:pPr marL="109728" indent="0">
              <a:buNone/>
            </a:pPr>
            <a:r>
              <a:rPr lang="pt-BR" dirty="0"/>
              <a:t>	</a:t>
            </a:r>
            <a:r>
              <a:rPr lang="pt-BR" dirty="0" smtClean="0"/>
              <a:t>e) NDA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5893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t-BR" dirty="0"/>
              <a:t>2) Quais empresas podem implementar a ISO 9001?</a:t>
            </a:r>
          </a:p>
          <a:p>
            <a:pPr marL="925830" lvl="1" indent="-514350">
              <a:buClrTx/>
              <a:buAutoNum type="alphaLcParenR"/>
            </a:pPr>
            <a:r>
              <a:rPr lang="pt-BR" dirty="0" smtClean="0">
                <a:solidFill>
                  <a:schemeClr val="tx1"/>
                </a:solidFill>
              </a:rPr>
              <a:t>Micro e mini empresas</a:t>
            </a:r>
          </a:p>
          <a:p>
            <a:pPr marL="925830" lvl="1" indent="-514350">
              <a:buClrTx/>
              <a:buFont typeface="Georgia"/>
              <a:buAutoNum type="alphaLcParenR"/>
            </a:pPr>
            <a:r>
              <a:rPr lang="pt-BR" dirty="0" smtClean="0">
                <a:solidFill>
                  <a:schemeClr val="tx1"/>
                </a:solidFill>
              </a:rPr>
              <a:t>Porte médio/</a:t>
            </a:r>
            <a:r>
              <a:rPr lang="pt-BR" dirty="0">
                <a:solidFill>
                  <a:schemeClr val="tx1"/>
                </a:solidFill>
              </a:rPr>
              <a:t>Porte </a:t>
            </a:r>
            <a:r>
              <a:rPr lang="pt-BR" dirty="0" smtClean="0">
                <a:solidFill>
                  <a:schemeClr val="tx1"/>
                </a:solidFill>
              </a:rPr>
              <a:t>Grande</a:t>
            </a:r>
          </a:p>
          <a:p>
            <a:pPr marL="925830" lvl="1" indent="-514350">
              <a:buClrTx/>
              <a:buAutoNum type="alphaLcParenR"/>
            </a:pPr>
            <a:r>
              <a:rPr lang="pt-BR" dirty="0" smtClean="0">
                <a:solidFill>
                  <a:schemeClr val="tx1"/>
                </a:solidFill>
              </a:rPr>
              <a:t>Pública</a:t>
            </a:r>
          </a:p>
          <a:p>
            <a:pPr marL="925830" lvl="1" indent="-514350">
              <a:buClrTx/>
              <a:buAutoNum type="alphaLcParenR"/>
            </a:pPr>
            <a:r>
              <a:rPr lang="pt-BR" dirty="0" smtClean="0">
                <a:solidFill>
                  <a:schemeClr val="tx1"/>
                </a:solidFill>
              </a:rPr>
              <a:t>Privada</a:t>
            </a:r>
          </a:p>
          <a:p>
            <a:pPr marL="925830" lvl="1" indent="-514350">
              <a:buClrTx/>
              <a:buAutoNum type="alphaLcParenR"/>
            </a:pPr>
            <a:r>
              <a:rPr lang="pt-BR" dirty="0" smtClean="0">
                <a:solidFill>
                  <a:schemeClr val="tx1"/>
                </a:solidFill>
              </a:rPr>
              <a:t>Todas as alternativas estão corretas</a:t>
            </a:r>
            <a:endParaRPr lang="pt-BR" dirty="0">
              <a:solidFill>
                <a:schemeClr val="tx1"/>
              </a:solidFill>
            </a:endParaRPr>
          </a:p>
          <a:p>
            <a:pPr marL="109728" indent="0">
              <a:buNone/>
            </a:pP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pt-BR" dirty="0"/>
              <a:t>Perguntas e respostas</a:t>
            </a:r>
          </a:p>
        </p:txBody>
      </p:sp>
    </p:spTree>
    <p:extLst>
      <p:ext uri="{BB962C8B-B14F-4D97-AF65-F5344CB8AC3E}">
        <p14:creationId xmlns:p14="http://schemas.microsoft.com/office/powerpoint/2010/main" val="279530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t-BR" dirty="0" smtClean="0"/>
              <a:t>2) Quais empresas podem implementar a ISO 9001?</a:t>
            </a:r>
          </a:p>
          <a:p>
            <a:pPr marL="925830" lvl="1" indent="-514350">
              <a:buClrTx/>
              <a:buAutoNum type="alphaLcParenR"/>
            </a:pPr>
            <a:r>
              <a:rPr lang="pt-BR" dirty="0" smtClean="0">
                <a:solidFill>
                  <a:schemeClr val="tx1"/>
                </a:solidFill>
              </a:rPr>
              <a:t>Micro e mini empresas</a:t>
            </a:r>
          </a:p>
          <a:p>
            <a:pPr marL="925830" lvl="1" indent="-514350">
              <a:buClrTx/>
              <a:buFont typeface="Georgia"/>
              <a:buAutoNum type="alphaLcParenR"/>
            </a:pPr>
            <a:r>
              <a:rPr lang="pt-BR" dirty="0" smtClean="0">
                <a:solidFill>
                  <a:schemeClr val="tx1"/>
                </a:solidFill>
              </a:rPr>
              <a:t>Porte médio/</a:t>
            </a:r>
            <a:r>
              <a:rPr lang="pt-BR" dirty="0">
                <a:solidFill>
                  <a:schemeClr val="tx1"/>
                </a:solidFill>
              </a:rPr>
              <a:t>Porte </a:t>
            </a:r>
            <a:r>
              <a:rPr lang="pt-BR" dirty="0" smtClean="0">
                <a:solidFill>
                  <a:schemeClr val="tx1"/>
                </a:solidFill>
              </a:rPr>
              <a:t>Grande</a:t>
            </a:r>
          </a:p>
          <a:p>
            <a:pPr marL="925830" lvl="1" indent="-514350">
              <a:buClrTx/>
              <a:buAutoNum type="alphaLcParenR"/>
            </a:pPr>
            <a:r>
              <a:rPr lang="pt-BR" dirty="0" smtClean="0">
                <a:solidFill>
                  <a:schemeClr val="tx1"/>
                </a:solidFill>
              </a:rPr>
              <a:t>Pública</a:t>
            </a:r>
          </a:p>
          <a:p>
            <a:pPr marL="925830" lvl="1" indent="-514350">
              <a:buClrTx/>
              <a:buAutoNum type="alphaLcParenR"/>
            </a:pPr>
            <a:r>
              <a:rPr lang="pt-BR" dirty="0" smtClean="0">
                <a:solidFill>
                  <a:schemeClr val="tx1"/>
                </a:solidFill>
              </a:rPr>
              <a:t>Privada</a:t>
            </a:r>
          </a:p>
          <a:p>
            <a:pPr marL="925830" lvl="1" indent="-514350">
              <a:buClrTx/>
              <a:buAutoNum type="alphaLcParenR"/>
            </a:pPr>
            <a:r>
              <a:rPr lang="pt-BR" dirty="0" smtClean="0">
                <a:solidFill>
                  <a:srgbClr val="FF0000"/>
                </a:solidFill>
              </a:rPr>
              <a:t>Todas as alternativas estão corretas</a:t>
            </a:r>
            <a:endParaRPr lang="pt-BR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pt-BR" dirty="0"/>
              <a:t>Perguntas e respostas</a:t>
            </a:r>
          </a:p>
        </p:txBody>
      </p:sp>
    </p:spTree>
    <p:extLst>
      <p:ext uri="{BB962C8B-B14F-4D97-AF65-F5344CB8AC3E}">
        <p14:creationId xmlns:p14="http://schemas.microsoft.com/office/powerpoint/2010/main" val="250548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t-BR" dirty="0" smtClean="0"/>
              <a:t>3</a:t>
            </a:r>
            <a:r>
              <a:rPr lang="pt-BR" dirty="0"/>
              <a:t>) A ISO 9001 existe somente:</a:t>
            </a:r>
          </a:p>
          <a:p>
            <a:pPr marL="624078" indent="-514350">
              <a:buClrTx/>
              <a:buAutoNum type="alphaLcParenR"/>
            </a:pPr>
            <a:r>
              <a:rPr lang="pt-BR" dirty="0"/>
              <a:t>Na América Latina</a:t>
            </a:r>
          </a:p>
          <a:p>
            <a:pPr marL="624078" indent="-514350">
              <a:buClrTx/>
              <a:buAutoNum type="alphaLcParenR"/>
            </a:pPr>
            <a:r>
              <a:rPr lang="pt-BR" dirty="0"/>
              <a:t>Em diversos países do mundo</a:t>
            </a:r>
          </a:p>
          <a:p>
            <a:pPr marL="624078" indent="-514350">
              <a:buClrTx/>
              <a:buAutoNum type="alphaLcParenR"/>
            </a:pPr>
            <a:r>
              <a:rPr lang="pt-BR" dirty="0"/>
              <a:t>Nos Estados Unidos</a:t>
            </a:r>
          </a:p>
          <a:p>
            <a:pPr marL="624078" indent="-514350">
              <a:buClrTx/>
              <a:buAutoNum type="alphaLcParenR"/>
            </a:pPr>
            <a:r>
              <a:rPr lang="pt-BR" dirty="0"/>
              <a:t>No Brasil</a:t>
            </a:r>
          </a:p>
          <a:p>
            <a:pPr marL="624078" indent="-514350">
              <a:buClrTx/>
              <a:buAutoNum type="alphaLcParenR"/>
            </a:pPr>
            <a:r>
              <a:rPr lang="pt-BR" dirty="0"/>
              <a:t>Na Ásia</a:t>
            </a:r>
          </a:p>
          <a:p>
            <a:pPr marL="624078" indent="-514350">
              <a:buAutoNum type="alphaLcParenR"/>
            </a:pPr>
            <a:endParaRPr lang="pt-BR" dirty="0" smtClean="0"/>
          </a:p>
          <a:p>
            <a:pPr marL="109728" indent="0">
              <a:buNone/>
            </a:pP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pt-BR" dirty="0"/>
              <a:t>Perguntas e respostas</a:t>
            </a:r>
          </a:p>
        </p:txBody>
      </p:sp>
    </p:spTree>
    <p:extLst>
      <p:ext uri="{BB962C8B-B14F-4D97-AF65-F5344CB8AC3E}">
        <p14:creationId xmlns:p14="http://schemas.microsoft.com/office/powerpoint/2010/main" val="296576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t-BR" dirty="0" smtClean="0"/>
              <a:t>3) A ISO 9001 existe somente:</a:t>
            </a:r>
          </a:p>
          <a:p>
            <a:pPr marL="624078" indent="-514350">
              <a:buClrTx/>
              <a:buAutoNum type="alphaLcParenR"/>
            </a:pPr>
            <a:r>
              <a:rPr lang="pt-BR" dirty="0" smtClean="0"/>
              <a:t>Na América </a:t>
            </a:r>
            <a:r>
              <a:rPr lang="pt-BR" dirty="0"/>
              <a:t>L</a:t>
            </a:r>
            <a:r>
              <a:rPr lang="pt-BR" dirty="0" smtClean="0"/>
              <a:t>atina</a:t>
            </a:r>
          </a:p>
          <a:p>
            <a:pPr marL="624078" indent="-514350">
              <a:buClrTx/>
              <a:buAutoNum type="alphaLcParenR"/>
            </a:pPr>
            <a:r>
              <a:rPr lang="pt-BR" dirty="0">
                <a:solidFill>
                  <a:srgbClr val="FF0000"/>
                </a:solidFill>
              </a:rPr>
              <a:t>Em diversos países do mundo</a:t>
            </a:r>
          </a:p>
          <a:p>
            <a:pPr marL="624078" indent="-514350">
              <a:buClrTx/>
              <a:buAutoNum type="alphaLcParenR"/>
            </a:pPr>
            <a:r>
              <a:rPr lang="pt-BR" dirty="0" smtClean="0"/>
              <a:t>Nos Estados Unidos</a:t>
            </a:r>
          </a:p>
          <a:p>
            <a:pPr marL="624078" indent="-514350">
              <a:buClrTx/>
              <a:buAutoNum type="alphaLcParenR"/>
            </a:pPr>
            <a:r>
              <a:rPr lang="pt-BR" dirty="0" smtClean="0"/>
              <a:t>No Brasil</a:t>
            </a:r>
          </a:p>
          <a:p>
            <a:pPr marL="624078" indent="-514350">
              <a:buClrTx/>
              <a:buAutoNum type="alphaLcParenR"/>
            </a:pPr>
            <a:r>
              <a:rPr lang="pt-BR" dirty="0" smtClean="0"/>
              <a:t>Na Ásia</a:t>
            </a:r>
          </a:p>
          <a:p>
            <a:pPr marL="624078" indent="-514350">
              <a:buAutoNum type="alphaLcParenR"/>
            </a:pPr>
            <a:endParaRPr lang="pt-BR" dirty="0" smtClean="0"/>
          </a:p>
          <a:p>
            <a:pPr marL="109728" indent="0">
              <a:buNone/>
            </a:pP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pt-BR" dirty="0"/>
              <a:t>Perguntas e respostas</a:t>
            </a:r>
          </a:p>
        </p:txBody>
      </p:sp>
    </p:spTree>
    <p:extLst>
      <p:ext uri="{BB962C8B-B14F-4D97-AF65-F5344CB8AC3E}">
        <p14:creationId xmlns:p14="http://schemas.microsoft.com/office/powerpoint/2010/main" val="183040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t-BR" dirty="0" smtClean="0"/>
              <a:t>4) São características da ISO 9001:</a:t>
            </a:r>
          </a:p>
          <a:p>
            <a:pPr marL="624078" indent="-514350">
              <a:buClrTx/>
              <a:buAutoNum type="alphaLcParenR"/>
            </a:pPr>
            <a:r>
              <a:rPr lang="pt-BR" dirty="0" smtClean="0"/>
              <a:t>Melhoria Contínua, Foco no Cliente, Liderança, Abordagem Sistêmica para a Gestão</a:t>
            </a:r>
          </a:p>
          <a:p>
            <a:pPr marL="624078" indent="-514350">
              <a:buClrTx/>
              <a:buAutoNum type="alphaLcParenR"/>
            </a:pPr>
            <a:r>
              <a:rPr lang="pt-BR" dirty="0" smtClean="0"/>
              <a:t>Foco em Meio Ambiente, Controle de emissões</a:t>
            </a:r>
          </a:p>
          <a:p>
            <a:pPr marL="624078" indent="-514350">
              <a:buClrTx/>
              <a:buAutoNum type="alphaLcParenR"/>
            </a:pPr>
            <a:r>
              <a:rPr lang="pt-BR" dirty="0" smtClean="0"/>
              <a:t>Redução de ruído, treinamento para brigadistas</a:t>
            </a:r>
          </a:p>
          <a:p>
            <a:pPr marL="624078" indent="-514350">
              <a:buClrTx/>
              <a:buAutoNum type="alphaLcParenR"/>
            </a:pPr>
            <a:r>
              <a:rPr lang="pt-BR" dirty="0" smtClean="0"/>
              <a:t>Gestão hospitalar</a:t>
            </a:r>
          </a:p>
          <a:p>
            <a:pPr marL="109728" indent="0">
              <a:buNone/>
            </a:pPr>
            <a:endParaRPr lang="pt-BR" b="1" dirty="0"/>
          </a:p>
          <a:p>
            <a:pPr marL="109728" indent="0">
              <a:buNone/>
            </a:pP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pt-BR" dirty="0"/>
              <a:t>Perguntas e respostas</a:t>
            </a:r>
          </a:p>
        </p:txBody>
      </p:sp>
    </p:spTree>
    <p:extLst>
      <p:ext uri="{BB962C8B-B14F-4D97-AF65-F5344CB8AC3E}">
        <p14:creationId xmlns:p14="http://schemas.microsoft.com/office/powerpoint/2010/main" val="106671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t-BR" dirty="0" smtClean="0"/>
              <a:t>4) São características da ISO 9001:</a:t>
            </a:r>
          </a:p>
          <a:p>
            <a:pPr marL="624078" indent="-514350">
              <a:buClrTx/>
              <a:buAutoNum type="alphaLcParenR"/>
            </a:pPr>
            <a:r>
              <a:rPr lang="pt-BR" dirty="0" smtClean="0">
                <a:solidFill>
                  <a:srgbClr val="FF0000"/>
                </a:solidFill>
              </a:rPr>
              <a:t>Melhoria Contínua, Foco no Cliente, Liderança, Abordagem Sistêmica para a Gestão</a:t>
            </a:r>
          </a:p>
          <a:p>
            <a:pPr marL="624078" indent="-514350">
              <a:buClrTx/>
              <a:buAutoNum type="alphaLcParenR"/>
            </a:pPr>
            <a:r>
              <a:rPr lang="pt-BR" dirty="0" smtClean="0"/>
              <a:t>Foco em Meio Ambiente, Controle de emissões</a:t>
            </a:r>
          </a:p>
          <a:p>
            <a:pPr marL="624078" indent="-514350">
              <a:buClrTx/>
              <a:buAutoNum type="alphaLcParenR"/>
            </a:pPr>
            <a:r>
              <a:rPr lang="pt-BR" dirty="0" smtClean="0"/>
              <a:t>Redução de ruído, treinamento para brigadistas</a:t>
            </a:r>
          </a:p>
          <a:p>
            <a:pPr marL="624078" indent="-514350">
              <a:buClrTx/>
              <a:buAutoNum type="alphaLcParenR"/>
            </a:pPr>
            <a:r>
              <a:rPr lang="pt-BR" dirty="0" smtClean="0"/>
              <a:t>Gestão hospitalar</a:t>
            </a:r>
          </a:p>
          <a:p>
            <a:pPr marL="109728" indent="0">
              <a:buNone/>
            </a:pPr>
            <a:endParaRPr lang="pt-BR" b="1" dirty="0"/>
          </a:p>
          <a:p>
            <a:pPr marL="109728" indent="0">
              <a:buNone/>
            </a:pP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pt-BR" dirty="0"/>
              <a:t>Perguntas e respostas</a:t>
            </a:r>
          </a:p>
        </p:txBody>
      </p:sp>
    </p:spTree>
    <p:extLst>
      <p:ext uri="{BB962C8B-B14F-4D97-AF65-F5344CB8AC3E}">
        <p14:creationId xmlns:p14="http://schemas.microsoft.com/office/powerpoint/2010/main" val="190478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é?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vert="horz" anchor="t">
            <a:normAutofit lnSpcReduction="10000"/>
          </a:bodyPr>
          <a:lstStyle/>
          <a:p>
            <a:pPr indent="-255905"/>
            <a:r>
              <a:rPr lang="pt-BR" sz="2400" dirty="0"/>
              <a:t>Esta norma faz parte do conjunto de normas designado ISO </a:t>
            </a:r>
            <a:r>
              <a:rPr lang="pt-BR" sz="2400" dirty="0" smtClean="0"/>
              <a:t>9000</a:t>
            </a:r>
          </a:p>
          <a:p>
            <a:pPr indent="-255905"/>
            <a:endParaRPr lang="pt-BR" sz="2400" dirty="0" smtClean="0"/>
          </a:p>
          <a:p>
            <a:pPr indent="-255905"/>
            <a:r>
              <a:rPr lang="pt-BR" sz="2400" dirty="0"/>
              <a:t>P</a:t>
            </a:r>
            <a:r>
              <a:rPr lang="pt-BR" sz="2400" dirty="0" smtClean="0"/>
              <a:t>ode </a:t>
            </a:r>
            <a:r>
              <a:rPr lang="pt-BR" sz="2400" dirty="0"/>
              <a:t>ser implementada por organizações de qualquer tamanho, independentemente da sua área de atividade</a:t>
            </a:r>
            <a:r>
              <a:rPr lang="pt-BR" sz="2400" dirty="0" smtClean="0"/>
              <a:t>.</a:t>
            </a:r>
          </a:p>
          <a:p>
            <a:pPr indent="-255905"/>
            <a:endParaRPr lang="pt-BR" sz="2400" dirty="0" smtClean="0"/>
          </a:p>
          <a:p>
            <a:pPr indent="-255905"/>
            <a:r>
              <a:rPr lang="pt-BR" sz="2400" dirty="0" smtClean="0"/>
              <a:t>ABNT </a:t>
            </a:r>
            <a:r>
              <a:rPr lang="pt-BR" sz="2400" dirty="0"/>
              <a:t>NBR ISO 9001 é a versão brasileira da norma internacional ISO </a:t>
            </a:r>
            <a:r>
              <a:rPr lang="pt-BR" sz="2400" dirty="0" smtClean="0"/>
              <a:t>9001.</a:t>
            </a:r>
          </a:p>
          <a:p>
            <a:pPr indent="-255905"/>
            <a:endParaRPr lang="pt-BR" sz="2400" dirty="0" smtClean="0"/>
          </a:p>
          <a:p>
            <a:pPr indent="-255905"/>
            <a:r>
              <a:rPr lang="pt-BR" sz="2400" dirty="0" smtClean="0"/>
              <a:t>Estabelece </a:t>
            </a:r>
            <a:r>
              <a:rPr lang="pt-BR" sz="2400" dirty="0"/>
              <a:t>requisitos para o Sistema de Gestão da Qualidade (SGQ) de </a:t>
            </a:r>
            <a:r>
              <a:rPr lang="pt-BR" sz="2400" dirty="0" smtClean="0"/>
              <a:t>uma organização. </a:t>
            </a:r>
          </a:p>
          <a:p>
            <a:pPr indent="-255905"/>
            <a:endParaRPr lang="pt-BR" sz="2400" dirty="0" smtClean="0"/>
          </a:p>
          <a:p>
            <a:pPr indent="-255905"/>
            <a:endParaRPr lang="pt-BR" sz="2000" dirty="0"/>
          </a:p>
          <a:p>
            <a:pPr indent="-255905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69621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t-BR" dirty="0" smtClean="0"/>
              <a:t>5) Qual a principal dificuldade na implementação da ISO 9001?</a:t>
            </a:r>
          </a:p>
          <a:p>
            <a:pPr marL="624078" indent="-514350">
              <a:buClrTx/>
              <a:buAutoNum type="alphaLcParenR"/>
            </a:pPr>
            <a:r>
              <a:rPr lang="pt-BR" dirty="0" smtClean="0"/>
              <a:t>Extensa </a:t>
            </a:r>
            <a:r>
              <a:rPr lang="pt-BR" dirty="0"/>
              <a:t>criação de </a:t>
            </a:r>
            <a:r>
              <a:rPr lang="pt-BR" dirty="0" smtClean="0"/>
              <a:t>documentos</a:t>
            </a:r>
          </a:p>
          <a:p>
            <a:pPr marL="624078" indent="-514350">
              <a:buClrTx/>
              <a:buFont typeface="Georgia"/>
              <a:buAutoNum type="alphaLcParenR"/>
            </a:pPr>
            <a:r>
              <a:rPr lang="pt-BR" dirty="0"/>
              <a:t>Expectativa da auditoria pelos </a:t>
            </a:r>
            <a:r>
              <a:rPr lang="pt-BR" dirty="0" smtClean="0"/>
              <a:t>funcionários/gestores</a:t>
            </a:r>
          </a:p>
          <a:p>
            <a:pPr marL="624078" indent="-514350">
              <a:buClrTx/>
              <a:buFont typeface="Georgia"/>
              <a:buAutoNum type="alphaLcParenR"/>
            </a:pPr>
            <a:r>
              <a:rPr lang="pt-BR" dirty="0"/>
              <a:t>Implementação das mudanças necessárias em organização</a:t>
            </a:r>
          </a:p>
          <a:p>
            <a:pPr marL="624078" indent="-514350">
              <a:buClrTx/>
              <a:buFont typeface="Georgia"/>
              <a:buAutoNum type="alphaLcParenR"/>
            </a:pPr>
            <a:r>
              <a:rPr lang="pt-BR" dirty="0" smtClean="0"/>
              <a:t>Custo</a:t>
            </a:r>
          </a:p>
          <a:p>
            <a:pPr marL="624078" indent="-514350">
              <a:buClrTx/>
              <a:buFont typeface="Georgia"/>
              <a:buAutoNum type="alphaLcParenR"/>
            </a:pPr>
            <a:r>
              <a:rPr lang="pt-BR" dirty="0" smtClean="0"/>
              <a:t>Todas as alternativas anteriores</a:t>
            </a:r>
          </a:p>
          <a:p>
            <a:pPr marL="624078" indent="-514350">
              <a:buFont typeface="Georgia"/>
              <a:buAutoNum type="alphaLcParenR"/>
            </a:pPr>
            <a:endParaRPr lang="pt-BR" dirty="0"/>
          </a:p>
          <a:p>
            <a:pPr marL="624078" indent="-514350">
              <a:buAutoNum type="alphaLcParenR"/>
            </a:pPr>
            <a:endParaRPr lang="pt-BR" dirty="0"/>
          </a:p>
          <a:p>
            <a:pPr marL="109728" indent="0">
              <a:buNone/>
            </a:pP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pt-BR" dirty="0"/>
              <a:t>Perguntas e respostas</a:t>
            </a:r>
          </a:p>
        </p:txBody>
      </p:sp>
    </p:spTree>
    <p:extLst>
      <p:ext uri="{BB962C8B-B14F-4D97-AF65-F5344CB8AC3E}">
        <p14:creationId xmlns:p14="http://schemas.microsoft.com/office/powerpoint/2010/main" val="200187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t-BR" dirty="0" smtClean="0"/>
              <a:t>5) Qual a principal dificuldade na implementação da ISO 9001?</a:t>
            </a:r>
          </a:p>
          <a:p>
            <a:pPr marL="624078" indent="-514350">
              <a:buClrTx/>
              <a:buAutoNum type="alphaLcParenR"/>
            </a:pPr>
            <a:r>
              <a:rPr lang="pt-BR" dirty="0" smtClean="0"/>
              <a:t>Extensa </a:t>
            </a:r>
            <a:r>
              <a:rPr lang="pt-BR" dirty="0"/>
              <a:t>criação de </a:t>
            </a:r>
            <a:r>
              <a:rPr lang="pt-BR" dirty="0" smtClean="0"/>
              <a:t>documentos</a:t>
            </a:r>
          </a:p>
          <a:p>
            <a:pPr marL="624078" indent="-514350">
              <a:buClrTx/>
              <a:buFont typeface="Georgia"/>
              <a:buAutoNum type="alphaLcParenR"/>
            </a:pPr>
            <a:r>
              <a:rPr lang="pt-BR" dirty="0"/>
              <a:t>Expectativa da auditoria pelos </a:t>
            </a:r>
            <a:r>
              <a:rPr lang="pt-BR" dirty="0" smtClean="0"/>
              <a:t>funcionários/gestores</a:t>
            </a:r>
          </a:p>
          <a:p>
            <a:pPr marL="624078" indent="-514350">
              <a:buClrTx/>
              <a:buFont typeface="Georgia"/>
              <a:buAutoNum type="alphaLcParenR"/>
            </a:pPr>
            <a:r>
              <a:rPr lang="pt-BR" dirty="0"/>
              <a:t>Implementação das mudanças necessárias em organização</a:t>
            </a:r>
          </a:p>
          <a:p>
            <a:pPr marL="624078" indent="-514350">
              <a:buClrTx/>
              <a:buFont typeface="Georgia"/>
              <a:buAutoNum type="alphaLcParenR"/>
            </a:pPr>
            <a:r>
              <a:rPr lang="pt-BR" dirty="0" smtClean="0"/>
              <a:t>Custo</a:t>
            </a:r>
          </a:p>
          <a:p>
            <a:pPr marL="624078" indent="-514350">
              <a:buClrTx/>
              <a:buFont typeface="Georgia"/>
              <a:buAutoNum type="alphaLcParenR"/>
            </a:pPr>
            <a:r>
              <a:rPr lang="pt-BR" dirty="0" smtClean="0">
                <a:solidFill>
                  <a:srgbClr val="FF0000"/>
                </a:solidFill>
              </a:rPr>
              <a:t>Todas as alternativas anteriores</a:t>
            </a:r>
          </a:p>
          <a:p>
            <a:pPr marL="624078" indent="-514350">
              <a:buFont typeface="Georgia"/>
              <a:buAutoNum type="alphaLcParenR"/>
            </a:pPr>
            <a:endParaRPr lang="pt-BR" dirty="0"/>
          </a:p>
          <a:p>
            <a:pPr marL="624078" indent="-514350">
              <a:buAutoNum type="alphaLcParenR"/>
            </a:pPr>
            <a:endParaRPr lang="pt-BR" dirty="0"/>
          </a:p>
          <a:p>
            <a:pPr marL="109728" indent="0">
              <a:buNone/>
            </a:pP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pt-BR" dirty="0"/>
              <a:t>Perguntas e respostas</a:t>
            </a:r>
          </a:p>
        </p:txBody>
      </p:sp>
    </p:spTree>
    <p:extLst>
      <p:ext uri="{BB962C8B-B14F-4D97-AF65-F5344CB8AC3E}">
        <p14:creationId xmlns:p14="http://schemas.microsoft.com/office/powerpoint/2010/main" val="39502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indent="-255905"/>
            <a:r>
              <a:rPr lang="pt-BR" dirty="0" smtClean="0"/>
              <a:t>Define </a:t>
            </a:r>
            <a:r>
              <a:rPr lang="pt-BR" dirty="0"/>
              <a:t>os requisitos para a implantação do sistema.</a:t>
            </a:r>
          </a:p>
          <a:p>
            <a:endParaRPr lang="pt-BR" dirty="0" smtClean="0"/>
          </a:p>
          <a:p>
            <a:r>
              <a:rPr lang="pt-BR" dirty="0" smtClean="0"/>
              <a:t>Qualquer </a:t>
            </a:r>
            <a:r>
              <a:rPr lang="pt-BR" dirty="0"/>
              <a:t>empresa pública ou privada pode obter essa certificação, independente do seu setor, produto/serviço oferecido.</a:t>
            </a:r>
          </a:p>
          <a:p>
            <a:endParaRPr lang="pt-BR" dirty="0" smtClean="0"/>
          </a:p>
          <a:p>
            <a:r>
              <a:rPr lang="pt-BR" dirty="0" smtClean="0"/>
              <a:t>Esta </a:t>
            </a:r>
            <a:r>
              <a:rPr lang="pt-BR" dirty="0"/>
              <a:t>ferramenta estratégica é usada na maioria dos países do mundo, sendo que muitas aguardam a certificação e mais de 1 milhão de empresas têm essa norma implementada.</a:t>
            </a: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pt-BR" dirty="0"/>
              <a:t>O que é?</a:t>
            </a:r>
          </a:p>
        </p:txBody>
      </p:sp>
    </p:spTree>
    <p:extLst>
      <p:ext uri="{BB962C8B-B14F-4D97-AF65-F5344CB8AC3E}">
        <p14:creationId xmlns:p14="http://schemas.microsoft.com/office/powerpoint/2010/main" val="383509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Por que Implantar?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“O </a:t>
            </a:r>
            <a:r>
              <a:rPr lang="pt-BR" sz="2400" dirty="0"/>
              <a:t>objetivo da norma, é trazer confiança ao cliente de que os produtos e serviços da empresa serão criados de modo </a:t>
            </a:r>
            <a:r>
              <a:rPr lang="pt-BR" sz="2400" b="1" dirty="0"/>
              <a:t>repetitivo</a:t>
            </a:r>
            <a:r>
              <a:rPr lang="pt-BR" sz="2400" dirty="0"/>
              <a:t> e </a:t>
            </a:r>
            <a:r>
              <a:rPr lang="pt-BR" sz="2400" b="1" dirty="0"/>
              <a:t>consistente</a:t>
            </a:r>
            <a:r>
              <a:rPr lang="pt-BR" sz="2400" dirty="0"/>
              <a:t>, afim de que adquira uma qualidade, de acordo com aquilo que foi definido pela </a:t>
            </a:r>
            <a:r>
              <a:rPr lang="pt-BR" sz="2400" dirty="0" smtClean="0"/>
              <a:t>empresa”. Comitê Brasileiro da Qualidade</a:t>
            </a:r>
            <a:endParaRPr lang="pt-BR" sz="2400" dirty="0"/>
          </a:p>
        </p:txBody>
      </p:sp>
      <p:pic>
        <p:nvPicPr>
          <p:cNvPr id="4" name="Picture 3" descr="C:\Users\aluno\Desktop\selo_iso_90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376" y="4221088"/>
            <a:ext cx="2309249" cy="2309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47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060849"/>
            <a:ext cx="2696137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pt-BR" dirty="0" smtClean="0"/>
              <a:t>Como Implantar</a:t>
            </a:r>
            <a:r>
              <a:rPr lang="pt-BR" dirty="0"/>
              <a:t>?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851920" y="2001614"/>
            <a:ext cx="5328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IAF – Associação de Organismos Acreditadores e partes interessadas que trabalham para promover consistência nos processos de certificação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851920" y="3070701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Confiança adicional de que o organismo de certificação é competente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3885034" y="3861048"/>
            <a:ext cx="5328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Maneira tradicional para um fornecedor demonstrar conformidade com a ISO 9001, através de certificação independente.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3885034" y="5013176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 cliente pode auditar o fornecedor, conhecido como “auditoria de segunda parte”.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3851920" y="6021288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Cliente que está comprando bens ou serviços.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176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É feito </a:t>
            </a:r>
            <a:r>
              <a:rPr lang="pt-BR" dirty="0"/>
              <a:t>um diagnóstico por um especialista da norma e elaborada uma proposta comercial para a empresa. </a:t>
            </a:r>
            <a:endParaRPr lang="pt-BR" dirty="0" smtClean="0"/>
          </a:p>
          <a:p>
            <a:r>
              <a:rPr lang="pt-BR" dirty="0" smtClean="0"/>
              <a:t>Após, é </a:t>
            </a:r>
            <a:r>
              <a:rPr lang="pt-BR" dirty="0"/>
              <a:t>criado um cronograma de atividades do cliente (empresa), de acordo com a norma. </a:t>
            </a:r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/>
              <a:t>especialista a implanta por meio de consultoria e treinamento. </a:t>
            </a:r>
            <a:endParaRPr lang="pt-BR" dirty="0" smtClean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pt-BR" dirty="0" smtClean="0"/>
              <a:t>Como Implantar</a:t>
            </a:r>
            <a:r>
              <a:rPr lang="pt-BR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938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É realizada uma auditoria interna e, posteriormente, uma </a:t>
            </a:r>
            <a:r>
              <a:rPr lang="pt-BR" dirty="0" err="1"/>
              <a:t>pré</a:t>
            </a:r>
            <a:r>
              <a:rPr lang="pt-BR" dirty="0"/>
              <a:t>-auditoria, que pode ser opcional. </a:t>
            </a:r>
          </a:p>
          <a:p>
            <a:r>
              <a:rPr lang="pt-BR" dirty="0"/>
              <a:t>Um organismo certificador realiza uma auditoria de certificação e se tudo estiver conforme a NBR ISO 9001, a empresa recebe o certificado.</a:t>
            </a:r>
          </a:p>
          <a:p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pt-BR" dirty="0" smtClean="0"/>
              <a:t>Como Implantar</a:t>
            </a:r>
            <a:r>
              <a:rPr lang="pt-BR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8560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Principais Características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t-BR" dirty="0"/>
              <a:t>	Além do Ciclo PDCA, a norma ISO 9001 conta com 8 princípios da qualidade:</a:t>
            </a:r>
          </a:p>
          <a:p>
            <a:pPr marL="624078" indent="-514350">
              <a:buAutoNum type="arabicPeriod"/>
            </a:pPr>
            <a:r>
              <a:rPr lang="pt-BR" sz="2400" b="1" dirty="0"/>
              <a:t>Foco no Cliente</a:t>
            </a:r>
          </a:p>
          <a:p>
            <a:pPr marL="624078" indent="-514350">
              <a:buAutoNum type="arabicPeriod"/>
            </a:pPr>
            <a:r>
              <a:rPr lang="pt-BR" sz="2400" b="1" dirty="0"/>
              <a:t>Liderança</a:t>
            </a:r>
          </a:p>
          <a:p>
            <a:pPr marL="624078" indent="-514350">
              <a:buAutoNum type="arabicPeriod"/>
            </a:pPr>
            <a:r>
              <a:rPr lang="pt-BR" sz="2400" b="1" dirty="0"/>
              <a:t>Abordagem de Processo</a:t>
            </a:r>
          </a:p>
          <a:p>
            <a:pPr marL="624078" indent="-514350">
              <a:buAutoNum type="arabicPeriod"/>
            </a:pPr>
            <a:r>
              <a:rPr lang="pt-BR" sz="2400" b="1" dirty="0"/>
              <a:t>Abordagem Sistêmica para a Gestão</a:t>
            </a:r>
          </a:p>
        </p:txBody>
      </p:sp>
    </p:spTree>
    <p:extLst>
      <p:ext uri="{BB962C8B-B14F-4D97-AF65-F5344CB8AC3E}">
        <p14:creationId xmlns:p14="http://schemas.microsoft.com/office/powerpoint/2010/main" val="343558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 startAt="5"/>
            </a:pPr>
            <a:r>
              <a:rPr lang="pt-BR" b="1" dirty="0" smtClean="0"/>
              <a:t> </a:t>
            </a:r>
            <a:r>
              <a:rPr lang="pt-BR" sz="2400" b="1" dirty="0"/>
              <a:t>Envolvimento das Pessoas </a:t>
            </a:r>
          </a:p>
          <a:p>
            <a:pPr marL="624078" indent="-514350">
              <a:buFont typeface="+mj-lt"/>
              <a:buAutoNum type="arabicPeriod" startAt="5"/>
            </a:pPr>
            <a:r>
              <a:rPr lang="pt-BR" sz="2400" b="1" dirty="0" smtClean="0"/>
              <a:t> </a:t>
            </a:r>
            <a:r>
              <a:rPr lang="pt-BR" sz="2400" b="1" dirty="0"/>
              <a:t>Melhoria Contínua</a:t>
            </a:r>
          </a:p>
          <a:p>
            <a:pPr marL="624078" indent="-514350">
              <a:buFont typeface="+mj-lt"/>
              <a:buAutoNum type="arabicPeriod" startAt="5"/>
            </a:pPr>
            <a:r>
              <a:rPr lang="pt-BR" sz="2400" b="1" dirty="0" smtClean="0"/>
              <a:t>Abordagem </a:t>
            </a:r>
            <a:r>
              <a:rPr lang="pt-BR" sz="2400" b="1" dirty="0"/>
              <a:t>Factual para Tomada de Decisões</a:t>
            </a:r>
          </a:p>
          <a:p>
            <a:pPr marL="624078" indent="-514350">
              <a:buFont typeface="+mj-lt"/>
              <a:buAutoNum type="arabicPeriod" startAt="5"/>
            </a:pPr>
            <a:r>
              <a:rPr lang="pt-BR" sz="2400" b="1" dirty="0"/>
              <a:t>Benefícios Mútuos nas Relações com os Fornecedores</a:t>
            </a:r>
            <a:endParaRPr lang="pt-BR" sz="2400" dirty="0"/>
          </a:p>
          <a:p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pt-BR" dirty="0"/>
              <a:t>Principais Características</a:t>
            </a:r>
          </a:p>
        </p:txBody>
      </p:sp>
    </p:spTree>
    <p:extLst>
      <p:ext uri="{BB962C8B-B14F-4D97-AF65-F5344CB8AC3E}">
        <p14:creationId xmlns:p14="http://schemas.microsoft.com/office/powerpoint/2010/main" val="87225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122</TotalTime>
  <Words>724</Words>
  <Application>Microsoft Office PowerPoint</Application>
  <PresentationFormat>Apresentação na tela (4:3)</PresentationFormat>
  <Paragraphs>131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2" baseType="lpstr">
      <vt:lpstr>Urbano</vt:lpstr>
      <vt:lpstr>ISO 9001</vt:lpstr>
      <vt:lpstr>O que é?</vt:lpstr>
      <vt:lpstr>O que é?</vt:lpstr>
      <vt:lpstr>Por que Implantar?</vt:lpstr>
      <vt:lpstr>Como Implantar?</vt:lpstr>
      <vt:lpstr>Como Implantar?</vt:lpstr>
      <vt:lpstr>Como Implantar?</vt:lpstr>
      <vt:lpstr>Principais Características</vt:lpstr>
      <vt:lpstr>Principais Características</vt:lpstr>
      <vt:lpstr>Benefícios</vt:lpstr>
      <vt:lpstr>Dificuldades Encontradas na Implantação</vt:lpstr>
      <vt:lpstr>Perguntas e respostas</vt:lpstr>
      <vt:lpstr>Perguntas e respostas</vt:lpstr>
      <vt:lpstr>Perguntas e respostas</vt:lpstr>
      <vt:lpstr>Perguntas e respostas</vt:lpstr>
      <vt:lpstr>Perguntas e respostas</vt:lpstr>
      <vt:lpstr>Perguntas e respostas</vt:lpstr>
      <vt:lpstr>Perguntas e respostas</vt:lpstr>
      <vt:lpstr>Perguntas e respostas</vt:lpstr>
      <vt:lpstr>Perguntas e respostas</vt:lpstr>
      <vt:lpstr>Perguntas e respostas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 9001</dc:title>
  <dc:creator>alunoinfo</dc:creator>
  <cp:lastModifiedBy>aluno</cp:lastModifiedBy>
  <cp:revision>14</cp:revision>
  <dcterms:created xsi:type="dcterms:W3CDTF">2017-10-30T19:08:40Z</dcterms:created>
  <dcterms:modified xsi:type="dcterms:W3CDTF">2017-11-01T20:47:00Z</dcterms:modified>
</cp:coreProperties>
</file>