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9" r:id="rId2"/>
    <p:sldId id="273" r:id="rId3"/>
    <p:sldId id="260" r:id="rId4"/>
    <p:sldId id="261" r:id="rId5"/>
    <p:sldId id="262" r:id="rId6"/>
    <p:sldId id="263" r:id="rId7"/>
    <p:sldId id="264" r:id="rId8"/>
    <p:sldId id="284" r:id="rId9"/>
    <p:sldId id="274" r:id="rId10"/>
    <p:sldId id="278" r:id="rId11"/>
    <p:sldId id="282" r:id="rId12"/>
    <p:sldId id="279" r:id="rId13"/>
    <p:sldId id="281" r:id="rId14"/>
    <p:sldId id="283" r:id="rId15"/>
    <p:sldId id="277" r:id="rId16"/>
  </p:sldIdLst>
  <p:sldSz cx="9144000" cy="6858000" type="screen4x3"/>
  <p:notesSz cx="6669088" cy="98964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9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20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51F02-DDA3-4E58-9B67-AF083754A29C}" type="datetimeFigureOut">
              <a:rPr lang="pt-BR" smtClean="0"/>
              <a:pPr/>
              <a:t>22/11/2017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99935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7607" y="9399935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C6A19-FC52-4D50-8006-D16656F44B4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7883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CB9F2-4630-440E-8F38-1C1918611ECB}" type="datetimeFigureOut">
              <a:rPr lang="pt-BR" smtClean="0"/>
              <a:pPr/>
              <a:t>22/11/2017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42950"/>
            <a:ext cx="4945062" cy="3709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00827"/>
            <a:ext cx="5335270" cy="4453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99935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07" y="9399935"/>
            <a:ext cx="2889938" cy="4948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87898-DF0A-40AD-9A4D-44797D761D9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3890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347314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56050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86550" y="608013"/>
            <a:ext cx="2074863" cy="548163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8013"/>
            <a:ext cx="6076950" cy="548163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758894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40080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A20AF-42CB-430A-A280-3574568B328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1112F2F-7D29-41DA-B060-923039319F2E}" type="slidenum">
              <a:rPr lang="pt-PT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64F1F7E-F8CC-49CC-8856-0A18B64325C7}" type="slidenum">
              <a:rPr lang="pt-PT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586191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63775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85775" y="1773238"/>
            <a:ext cx="4060825" cy="4316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99000" y="1773238"/>
            <a:ext cx="4062413" cy="4316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939531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88786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67714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1681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472429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22038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3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8013"/>
            <a:ext cx="82756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 para editar o formato do texto do título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5775" y="1773238"/>
            <a:ext cx="8275638" cy="431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 para editar o formato do texto da estrutura de tópicos</a:t>
            </a:r>
          </a:p>
          <a:p>
            <a:pPr lvl="1"/>
            <a:r>
              <a:rPr lang="en-GB"/>
              <a:t>2.º Nível da estrutura de tópicos</a:t>
            </a:r>
          </a:p>
          <a:p>
            <a:pPr lvl="2"/>
            <a:r>
              <a:rPr lang="en-GB"/>
              <a:t>3.º Nível da estrutura de tópicos</a:t>
            </a:r>
          </a:p>
          <a:p>
            <a:pPr lvl="3"/>
            <a:r>
              <a:rPr lang="en-GB"/>
              <a:t>4.º Nível da estrutura de tópicos</a:t>
            </a:r>
          </a:p>
          <a:p>
            <a:pPr lvl="4"/>
            <a:r>
              <a:rPr lang="en-GB"/>
              <a:t>5.º Nível da estrutura de tópicos</a:t>
            </a:r>
          </a:p>
          <a:p>
            <a:pPr lvl="4"/>
            <a:r>
              <a:rPr lang="en-GB"/>
              <a:t>6.º Nível da estrutura de tópicos</a:t>
            </a:r>
          </a:p>
          <a:p>
            <a:pPr lvl="4"/>
            <a:r>
              <a:rPr lang="en-GB"/>
              <a:t>7.º Nível da estrutura de tópicos</a:t>
            </a:r>
          </a:p>
          <a:p>
            <a:pPr lvl="4"/>
            <a:r>
              <a:rPr lang="en-GB"/>
              <a:t>8.º Nível da estrutura de tópicos</a:t>
            </a:r>
          </a:p>
          <a:p>
            <a:pPr lvl="4"/>
            <a:r>
              <a:rPr lang="en-GB"/>
              <a:t>9.º Nível da estrutura de tópicos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15315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8153400" y="62484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8417EA2-C20F-49E1-A4AD-ECA45AC1A2A0}" type="slidenum">
              <a:rPr lang="pt-BR" sz="1400" b="1">
                <a:solidFill>
                  <a:srgbClr val="003366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‹nº›</a:t>
            </a:fld>
            <a:endParaRPr lang="pt-BR" sz="1400" b="1">
              <a:solidFill>
                <a:srgbClr val="003366"/>
              </a:solidFill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519A1A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519A1A"/>
          </a:solidFill>
          <a:latin typeface="Arial" charset="0"/>
          <a:ea typeface="Microsoft YaHei" charset="-122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519A1A"/>
          </a:solidFill>
          <a:latin typeface="Arial" charset="0"/>
          <a:ea typeface="Microsoft YaHei" charset="-122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519A1A"/>
          </a:solidFill>
          <a:latin typeface="Arial" charset="0"/>
          <a:ea typeface="Microsoft YaHei" charset="-122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519A1A"/>
          </a:solidFill>
          <a:latin typeface="Arial" charset="0"/>
          <a:ea typeface="Microsoft YaHei" charset="-122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519A1A"/>
          </a:solidFill>
          <a:latin typeface="Arial" charset="0"/>
          <a:ea typeface="Microsoft YaHei" charset="-122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519A1A"/>
          </a:solidFill>
          <a:latin typeface="Arial" charset="0"/>
          <a:ea typeface="Microsoft YaHei" charset="-122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519A1A"/>
          </a:solidFill>
          <a:latin typeface="Arial" charset="0"/>
          <a:ea typeface="Microsoft YaHei" charset="-122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519A1A"/>
          </a:solidFill>
          <a:latin typeface="Arial" charset="0"/>
          <a:ea typeface="Microsoft YaHei" charset="-122"/>
        </a:defRPr>
      </a:lvl9pPr>
    </p:titleStyle>
    <p:bodyStyle>
      <a:lvl1pPr marL="342900" indent="-342900" algn="just" defTabSz="449263" rtl="0" eaLnBrk="1" fontAlgn="base" hangingPunct="1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just" defTabSz="449263" rtl="0" eaLnBrk="1" fontAlgn="base" hangingPunct="1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just" defTabSz="449263" rtl="0" eaLnBrk="1" fontAlgn="base" hangingPunct="1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dirty="0" smtClean="0">
                <a:solidFill>
                  <a:schemeClr val="tx1"/>
                </a:solidFill>
              </a:rPr>
              <a:t/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sz="3600" dirty="0" smtClean="0">
                <a:solidFill>
                  <a:schemeClr val="tx1"/>
                </a:solidFill>
                <a:latin typeface="Calibri" pitchFamily="34" charset="0"/>
              </a:rPr>
              <a:t>ISO/TS 16949 </a:t>
            </a:r>
            <a:r>
              <a:rPr lang="pt-BR" sz="3600" b="0" dirty="0" smtClean="0">
                <a:solidFill>
                  <a:schemeClr val="tx1"/>
                </a:solidFill>
                <a:latin typeface="Calibri" pitchFamily="34" charset="0"/>
              </a:rPr>
              <a:t>- Para </a:t>
            </a:r>
            <a:r>
              <a:rPr lang="pt-BR" sz="3600" b="0" dirty="0">
                <a:solidFill>
                  <a:schemeClr val="tx1"/>
                </a:solidFill>
                <a:latin typeface="Calibri" pitchFamily="34" charset="0"/>
              </a:rPr>
              <a:t>as organizações de produção automotiva e de peças de reposição.</a:t>
            </a: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472826" y="2552229"/>
            <a:ext cx="8275638" cy="660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endParaRPr lang="pt-BR" sz="2000" kern="0" dirty="0" smtClean="0">
              <a:solidFill>
                <a:schemeClr val="tx1"/>
              </a:solidFill>
            </a:endParaRPr>
          </a:p>
          <a:p>
            <a:endParaRPr lang="pt-BR" sz="2000" kern="0" dirty="0">
              <a:solidFill>
                <a:schemeClr val="tx1"/>
              </a:solidFill>
            </a:endParaRPr>
          </a:p>
          <a:p>
            <a:endParaRPr lang="pt-BR" sz="2000" kern="0" dirty="0" smtClean="0">
              <a:solidFill>
                <a:schemeClr val="tx1"/>
              </a:solidFill>
            </a:endParaRPr>
          </a:p>
          <a:p>
            <a:r>
              <a:rPr lang="pt-BR" sz="2400" b="0" kern="0" dirty="0" smtClean="0">
                <a:solidFill>
                  <a:schemeClr val="tx1"/>
                </a:solidFill>
                <a:latin typeface="Calibri" pitchFamily="34" charset="0"/>
              </a:rPr>
              <a:t>Amanda Rosa</a:t>
            </a:r>
          </a:p>
          <a:p>
            <a:r>
              <a:rPr lang="pt-BR" sz="2400" b="0" kern="0" dirty="0" smtClean="0">
                <a:solidFill>
                  <a:schemeClr val="tx1"/>
                </a:solidFill>
                <a:latin typeface="Calibri" pitchFamily="34" charset="0"/>
              </a:rPr>
              <a:t>Bruno Elesbão </a:t>
            </a:r>
          </a:p>
          <a:p>
            <a:r>
              <a:rPr lang="pt-BR" sz="2400" b="0" kern="0" dirty="0" smtClean="0">
                <a:solidFill>
                  <a:schemeClr val="tx1"/>
                </a:solidFill>
                <a:latin typeface="Calibri" pitchFamily="34" charset="0"/>
              </a:rPr>
              <a:t>Milton Teixeira </a:t>
            </a:r>
          </a:p>
          <a:p>
            <a:r>
              <a:rPr lang="pt-BR" sz="2400" b="0" kern="0" dirty="0" smtClean="0">
                <a:solidFill>
                  <a:schemeClr val="tx1"/>
                </a:solidFill>
                <a:latin typeface="Calibri" pitchFamily="34" charset="0"/>
              </a:rPr>
              <a:t>Wagner Link</a:t>
            </a:r>
          </a:p>
          <a:p>
            <a:endParaRPr lang="pt-BR" kern="0" dirty="0">
              <a:solidFill>
                <a:schemeClr val="tx1"/>
              </a:solidFill>
            </a:endParaRPr>
          </a:p>
          <a:p>
            <a:r>
              <a:rPr lang="pt-BR" kern="0" dirty="0" smtClean="0">
                <a:solidFill>
                  <a:schemeClr val="tx1"/>
                </a:solidFill>
                <a:latin typeface="Calibri" pitchFamily="34" charset="0"/>
              </a:rPr>
              <a:t>Gestão da Qualidade – 2017/2</a:t>
            </a:r>
            <a:endParaRPr lang="pt-BR" kern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Perguntas/Respostas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95536" y="1772816"/>
            <a:ext cx="8424936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pt-BR" sz="2200" b="1" dirty="0" smtClean="0"/>
              <a:t>Qual </a:t>
            </a:r>
            <a:r>
              <a:rPr lang="pt-BR" sz="2200" b="1" dirty="0"/>
              <a:t>a importância de obter a Certificação em ISO/TS 16949</a:t>
            </a:r>
            <a:r>
              <a:rPr lang="pt-BR" sz="2200" b="1" dirty="0" smtClean="0"/>
              <a:t>?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Alguns </a:t>
            </a:r>
            <a:r>
              <a:rPr lang="pt-BR" sz="2200" dirty="0"/>
              <a:t>clientes consideram a Certificação como pré-requisito para aquisição de peças de um fornecedor automotivo, o que pode significar a continuidade do negócio. Outras empresas buscam a Certificação para reduzir a necessidade de múltiplas auditorias de clientes. </a:t>
            </a:r>
            <a:endParaRPr lang="pt-BR" sz="2200" dirty="0" smtClean="0"/>
          </a:p>
          <a:p>
            <a:pPr algn="just"/>
            <a:endParaRPr lang="pt-BR" sz="2100" kern="0" dirty="0"/>
          </a:p>
        </p:txBody>
      </p:sp>
    </p:spTree>
    <p:extLst>
      <p:ext uri="{BB962C8B-B14F-4D97-AF65-F5344CB8AC3E}">
        <p14:creationId xmlns:p14="http://schemas.microsoft.com/office/powerpoint/2010/main" val="83874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Perguntas/Respostas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23528" y="1988840"/>
            <a:ext cx="806489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b="1" dirty="0"/>
              <a:t>2. Uma empresa que obtenha certificação ISO/TS 16949 obtém automaticamente a Certificação ISO-9001:2000</a:t>
            </a:r>
            <a:r>
              <a:rPr lang="pt-BR" sz="2200" b="1" dirty="0" smtClean="0"/>
              <a:t>?</a:t>
            </a:r>
          </a:p>
          <a:p>
            <a:pPr algn="just"/>
            <a:endParaRPr lang="pt-BR" sz="2200" b="1" dirty="0"/>
          </a:p>
          <a:p>
            <a:pPr algn="just"/>
            <a:r>
              <a:rPr lang="pt-BR" sz="2200" dirty="0" smtClean="0"/>
              <a:t>Não </a:t>
            </a:r>
            <a:r>
              <a:rPr lang="pt-BR" sz="2200" dirty="0"/>
              <a:t>necessariamente. A obtenção da Certificação </a:t>
            </a:r>
            <a:r>
              <a:rPr lang="pt-BR" sz="2200" dirty="0" smtClean="0"/>
              <a:t>ISO-9001 </a:t>
            </a:r>
            <a:r>
              <a:rPr lang="pt-BR" sz="2200" dirty="0"/>
              <a:t>em conjunto com a ISO/TS 16949 é uma decisão estratégica da empresa, visto que os organismos emissores dos certificados são distintos (a ISO/TS 16949 é emitida sob controle do IATF e a ISO- </a:t>
            </a:r>
            <a:r>
              <a:rPr lang="pt-BR" sz="2200" dirty="0" smtClean="0"/>
              <a:t>9001 é </a:t>
            </a:r>
            <a:r>
              <a:rPr lang="pt-BR" sz="2200" dirty="0"/>
              <a:t>emitida sob controle do INMETRO, no Brasil). Portanto apesar da norma ISO/TS 16949 ser complementar a </a:t>
            </a:r>
            <a:r>
              <a:rPr lang="pt-BR" sz="2200" dirty="0" smtClean="0"/>
              <a:t>ISO-9001, </a:t>
            </a:r>
            <a:r>
              <a:rPr lang="pt-BR" sz="2200" dirty="0"/>
              <a:t>a abrangência e por </a:t>
            </a:r>
            <a:r>
              <a:rPr lang="pt-BR" sz="2200" dirty="0" smtClean="0"/>
              <a:t>consequência </a:t>
            </a:r>
            <a:r>
              <a:rPr lang="pt-BR" sz="2200" dirty="0"/>
              <a:t>os custos da certificação envolverá, no mínimo a emissão do certificado </a:t>
            </a:r>
            <a:r>
              <a:rPr lang="pt-BR" sz="2200" dirty="0" smtClean="0"/>
              <a:t>ISO-9001.</a:t>
            </a:r>
            <a:endParaRPr lang="pt-BR" b="1" kern="0" dirty="0"/>
          </a:p>
          <a:p>
            <a:pPr algn="just"/>
            <a:endParaRPr lang="pt-BR" sz="2000" b="1" dirty="0"/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138187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Perguntas/Respostas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11560" y="1844824"/>
            <a:ext cx="79208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/>
              <a:t>3. O </a:t>
            </a:r>
            <a:r>
              <a:rPr lang="pt-BR" sz="2200" b="1" dirty="0"/>
              <a:t>que abrange a Cadeia Automotiva, da qual se aplica a Certificação ISO/TS 16949? </a:t>
            </a:r>
            <a:endParaRPr lang="pt-BR" sz="2200" b="1" dirty="0" smtClean="0"/>
          </a:p>
          <a:p>
            <a:pPr algn="just"/>
            <a:endParaRPr lang="pt-BR" sz="2200" dirty="0" smtClean="0"/>
          </a:p>
          <a:p>
            <a:pPr algn="just"/>
            <a:r>
              <a:rPr lang="pt-BR" sz="2200" dirty="0"/>
              <a:t>O </a:t>
            </a:r>
            <a:r>
              <a:rPr lang="pt-BR" sz="2200" dirty="0" smtClean="0"/>
              <a:t>IATF, </a:t>
            </a:r>
            <a:r>
              <a:rPr lang="pt-BR" sz="2200" dirty="0"/>
              <a:t>através de divulgação em seu </a:t>
            </a:r>
            <a:r>
              <a:rPr lang="pt-BR" sz="2200" dirty="0" smtClean="0"/>
              <a:t>site, esclarece </a:t>
            </a:r>
            <a:r>
              <a:rPr lang="pt-BR" sz="2200" dirty="0"/>
              <a:t>o seguinte: </a:t>
            </a:r>
            <a:endParaRPr lang="pt-BR" sz="22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200" dirty="0" smtClean="0"/>
              <a:t>O </a:t>
            </a:r>
            <a:r>
              <a:rPr lang="pt-BR" sz="2200" dirty="0"/>
              <a:t>termo “Automotiva" deve ser entendido como e </a:t>
            </a:r>
            <a:r>
              <a:rPr lang="pt-BR" sz="2200" dirty="0" smtClean="0"/>
              <a:t>inclusive: Carros</a:t>
            </a:r>
            <a:r>
              <a:rPr lang="pt-BR" sz="2200" dirty="0"/>
              <a:t>, Caminhões (Leve, Médio e Pesado), Ônibus, </a:t>
            </a:r>
            <a:r>
              <a:rPr lang="pt-BR" sz="2200" dirty="0" smtClean="0"/>
              <a:t>Motocicletas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200" dirty="0" smtClean="0"/>
              <a:t>O </a:t>
            </a:r>
            <a:r>
              <a:rPr lang="pt-BR" sz="2200" dirty="0"/>
              <a:t>termo "Automotiva" deve ser entendido como </a:t>
            </a:r>
            <a:r>
              <a:rPr lang="pt-BR" sz="2200" i="1" u="sng" dirty="0"/>
              <a:t>excluindo</a:t>
            </a:r>
            <a:r>
              <a:rPr lang="pt-BR" sz="2200" i="1" dirty="0"/>
              <a:t> </a:t>
            </a:r>
            <a:r>
              <a:rPr lang="pt-BR" sz="2200" dirty="0"/>
              <a:t>o seguinte: - Industrial (Empilhadeiras), Silvicultura, Agrícola (Tratores, Arados), Fora de Estrada(Mineração, Florestal, Construção, etc</a:t>
            </a:r>
            <a:r>
              <a:rPr lang="pt-BR" sz="2200" dirty="0" smtClean="0"/>
              <a:t>.)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sz="2200" dirty="0"/>
          </a:p>
          <a:p>
            <a:pPr marL="285750" indent="-285750" algn="just">
              <a:buFont typeface="Arial" pitchFamily="34" charset="0"/>
              <a:buChar char="•"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418676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Perguntas/Respostas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95536" y="1844824"/>
            <a:ext cx="8568952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/>
              <a:t>4. Como era antes da implementação da ISO/TS 16949?</a:t>
            </a:r>
          </a:p>
          <a:p>
            <a:endParaRPr lang="pt-BR" sz="2200" dirty="0" smtClean="0"/>
          </a:p>
          <a:p>
            <a:r>
              <a:rPr lang="pt-BR" sz="2200" dirty="0" smtClean="0"/>
              <a:t>Antes da publicação da ISO/TS 16949, uma empresa que fornecia para montadoras norte-americanas (por exemplo: General Motors, Ford ou Chrysler) e para montadoras alemãs (por exemplo, Volkswagen e Mercedes-Benz), precisava se certificar tanto na norma QS-9000 quanto na VDA 6.1.</a:t>
            </a:r>
          </a:p>
          <a:p>
            <a:r>
              <a:rPr lang="pt-BR" sz="2400" dirty="0"/>
              <a:t/>
            </a:r>
            <a:br>
              <a:rPr lang="pt-BR" sz="2400" dirty="0"/>
            </a:b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176147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tx1"/>
                </a:solidFill>
              </a:rPr>
              <a:t>Perguntas/Respostas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539552" y="1988840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 dirty="0" smtClean="0"/>
              <a:t>5. Quando surgiu a primeira versão da referida norma? E qual era seu intuito? </a:t>
            </a:r>
          </a:p>
          <a:p>
            <a:endParaRPr lang="pt-BR" b="1" dirty="0"/>
          </a:p>
          <a:p>
            <a:pPr algn="just"/>
            <a:r>
              <a:rPr lang="pt-BR" sz="2200" dirty="0"/>
              <a:t>A primeira versão da ISO/TS16949 foi lançada em 1999, estabelecendo um sistema de qualidade automotiva que englobasse os requisitos das normas das fabricantes automotivas italianas, francesas, alemã e norte-americana. </a:t>
            </a:r>
            <a:r>
              <a:rPr lang="pt-BR" sz="2200" dirty="0" smtClean="0"/>
              <a:t>Seu intuito consiste em </a:t>
            </a:r>
            <a:r>
              <a:rPr lang="pt-BR" sz="2200" dirty="0"/>
              <a:t>harmonizar todos os sistemas de qualidade mencionados, a fim de se ter uma aceitação global, estabelecendo um único sistema de gestão da qualidade.</a:t>
            </a:r>
          </a:p>
        </p:txBody>
      </p:sp>
    </p:spTree>
    <p:extLst>
      <p:ext uri="{BB962C8B-B14F-4D97-AF65-F5344CB8AC3E}">
        <p14:creationId xmlns:p14="http://schemas.microsoft.com/office/powerpoint/2010/main" val="402448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87624" y="2852936"/>
            <a:ext cx="6611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 smtClean="0"/>
              <a:t>Obrigado!</a:t>
            </a:r>
            <a:endParaRPr lang="pt-BR" sz="7200" b="1" dirty="0"/>
          </a:p>
        </p:txBody>
      </p:sp>
    </p:spTree>
    <p:extLst>
      <p:ext uri="{BB962C8B-B14F-4D97-AF65-F5344CB8AC3E}">
        <p14:creationId xmlns:p14="http://schemas.microsoft.com/office/powerpoint/2010/main" val="990465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3000" dirty="0" smtClean="0">
                <a:solidFill>
                  <a:schemeClr val="tx1"/>
                </a:solidFill>
              </a:rPr>
              <a:t> </a:t>
            </a:r>
            <a:r>
              <a:rPr lang="pt-BR" sz="2800" dirty="0" smtClean="0"/>
              <a:t>ISO/TS</a:t>
            </a:r>
            <a:r>
              <a:rPr lang="pt-BR" sz="3000" dirty="0" smtClean="0">
                <a:solidFill>
                  <a:schemeClr val="tx1"/>
                </a:solidFill>
              </a:rPr>
              <a:t> </a:t>
            </a:r>
            <a:r>
              <a:rPr lang="pt-BR" sz="2800" dirty="0"/>
              <a:t>16949 – Introdução</a:t>
            </a: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467544" y="1412776"/>
            <a:ext cx="8275638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marL="342900" indent="-342900" algn="just"/>
            <a:endParaRPr lang="pt-BR" sz="2200" b="0" dirty="0">
              <a:solidFill>
                <a:schemeClr val="tx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11559" y="1556792"/>
            <a:ext cx="795624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pt-BR" sz="2400" dirty="0"/>
              <a:t>A ISO/TS 16949 </a:t>
            </a:r>
            <a:r>
              <a:rPr lang="pt-BR" sz="2400" dirty="0" smtClean="0"/>
              <a:t>é </a:t>
            </a:r>
            <a:r>
              <a:rPr lang="pt-BR" sz="2400" dirty="0"/>
              <a:t>uma especificação técnica com base na ISO 9001 e define os requisitos do sistema de qualidade para a cadeia de fornecedores da indústria automotiva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400" dirty="0"/>
              <a:t>Dessa forma, </a:t>
            </a:r>
            <a:r>
              <a:rPr lang="pt-BR" sz="2400" dirty="0" smtClean="0"/>
              <a:t>a norma</a:t>
            </a:r>
            <a:r>
              <a:rPr lang="pt-BR" sz="2400" dirty="0"/>
              <a:t> especifica os requisitos do sistema da qualidade para projeto/desenvolvimento, produção, instalação e assistência técnica de produtos relacionados à indústria automotiva em todo o mundo</a:t>
            </a:r>
            <a:r>
              <a:rPr lang="pt-BR" sz="2400" dirty="0" smtClean="0"/>
              <a:t>.</a:t>
            </a:r>
            <a:endParaRPr lang="pt-BR" sz="2400" dirty="0"/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3705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2800" dirty="0"/>
              <a:t>Como surgiu a ISO/TS 16949 </a:t>
            </a: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611560" y="1556792"/>
            <a:ext cx="756084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marL="342900" indent="-342900" algn="just">
              <a:buFont typeface="Arial" pitchFamily="34" charset="0"/>
              <a:buChar char="•"/>
            </a:pPr>
            <a:r>
              <a:rPr lang="pt-BR" sz="2400" b="0" dirty="0">
                <a:solidFill>
                  <a:schemeClr val="tx1"/>
                </a:solidFill>
              </a:rPr>
              <a:t>Quem desenvolveu a norma ISO/TS 16949 foi a indústria </a:t>
            </a:r>
            <a:r>
              <a:rPr lang="pt-BR" sz="2400" b="0" dirty="0" err="1">
                <a:solidFill>
                  <a:schemeClr val="tx1"/>
                </a:solidFill>
              </a:rPr>
              <a:t>International</a:t>
            </a:r>
            <a:r>
              <a:rPr lang="pt-BR" sz="2400" b="0" dirty="0">
                <a:solidFill>
                  <a:schemeClr val="tx1"/>
                </a:solidFill>
              </a:rPr>
              <a:t> </a:t>
            </a:r>
            <a:r>
              <a:rPr lang="pt-BR" sz="2400" b="0" dirty="0" err="1">
                <a:solidFill>
                  <a:schemeClr val="tx1"/>
                </a:solidFill>
              </a:rPr>
              <a:t>Automotive</a:t>
            </a:r>
            <a:r>
              <a:rPr lang="pt-BR" sz="2400" b="0" dirty="0">
                <a:solidFill>
                  <a:schemeClr val="tx1"/>
                </a:solidFill>
              </a:rPr>
              <a:t> </a:t>
            </a:r>
            <a:r>
              <a:rPr lang="pt-BR" sz="2400" b="0" dirty="0" err="1">
                <a:solidFill>
                  <a:schemeClr val="tx1"/>
                </a:solidFill>
              </a:rPr>
              <a:t>Task</a:t>
            </a:r>
            <a:r>
              <a:rPr lang="pt-BR" sz="2400" b="0" dirty="0">
                <a:solidFill>
                  <a:schemeClr val="tx1"/>
                </a:solidFill>
              </a:rPr>
              <a:t> Force (</a:t>
            </a:r>
            <a:r>
              <a:rPr lang="pt-BR" sz="2400" b="0" dirty="0" smtClean="0">
                <a:solidFill>
                  <a:schemeClr val="tx1"/>
                </a:solidFill>
              </a:rPr>
              <a:t>IATF) – formada por </a:t>
            </a:r>
            <a:r>
              <a:rPr lang="pt-BR" sz="2400" b="0" dirty="0">
                <a:solidFill>
                  <a:schemeClr val="tx1"/>
                </a:solidFill>
              </a:rPr>
              <a:t>(</a:t>
            </a:r>
            <a:r>
              <a:rPr lang="pt-BR" sz="2400" b="0" dirty="0" smtClean="0">
                <a:solidFill>
                  <a:schemeClr val="tx1"/>
                </a:solidFill>
              </a:rPr>
              <a:t>BMW, Chrysler, Fiat, Ford, </a:t>
            </a:r>
            <a:r>
              <a:rPr lang="pt-BR" sz="2400" b="0" dirty="0">
                <a:solidFill>
                  <a:schemeClr val="tx1"/>
                </a:solidFill>
              </a:rPr>
              <a:t>General </a:t>
            </a:r>
            <a:r>
              <a:rPr lang="pt-BR" sz="2400" b="0" dirty="0" smtClean="0">
                <a:solidFill>
                  <a:schemeClr val="tx1"/>
                </a:solidFill>
              </a:rPr>
              <a:t>Motors, Peugeot, entre outros)</a:t>
            </a:r>
            <a:r>
              <a:rPr lang="pt-BR" sz="2400" b="0" dirty="0">
                <a:solidFill>
                  <a:schemeClr val="tx1"/>
                </a:solidFill>
              </a:rPr>
              <a:t> </a:t>
            </a:r>
            <a:r>
              <a:rPr lang="pt-BR" sz="2400" b="0" dirty="0" smtClean="0">
                <a:solidFill>
                  <a:schemeClr val="tx1"/>
                </a:solidFill>
              </a:rPr>
              <a:t>e </a:t>
            </a:r>
            <a:r>
              <a:rPr lang="pt-BR" sz="2400" b="0" dirty="0">
                <a:solidFill>
                  <a:schemeClr val="tx1"/>
                </a:solidFill>
              </a:rPr>
              <a:t>por cinco associações nacionais (</a:t>
            </a:r>
            <a:r>
              <a:rPr lang="pt-BR" sz="2400" b="0" dirty="0" smtClean="0">
                <a:solidFill>
                  <a:schemeClr val="tx1"/>
                </a:solidFill>
              </a:rPr>
              <a:t>ANFIA - Italiana, AIAG – Norte Americana, FIEV - Francesa, SMMT – Reino Unido e VDA - Alemã)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t-BR" sz="2400" b="0" dirty="0">
              <a:solidFill>
                <a:schemeClr val="tx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400" b="0" dirty="0" smtClean="0">
                <a:solidFill>
                  <a:schemeClr val="tx1"/>
                </a:solidFill>
              </a:rPr>
              <a:t>Com </a:t>
            </a:r>
            <a:r>
              <a:rPr lang="pt-BR" sz="2400" b="0" dirty="0">
                <a:solidFill>
                  <a:schemeClr val="tx1"/>
                </a:solidFill>
              </a:rPr>
              <a:t>o objetivo de alinhar os sistemas de qualidade aplicados na indústria automobilística até então</a:t>
            </a:r>
            <a:r>
              <a:rPr lang="pt-BR" sz="2400" b="0" dirty="0" smtClean="0">
                <a:solidFill>
                  <a:schemeClr val="tx1"/>
                </a:solidFill>
              </a:rPr>
              <a:t>, </a:t>
            </a:r>
            <a:r>
              <a:rPr lang="pt-BR" sz="2400" b="0" dirty="0">
                <a:solidFill>
                  <a:schemeClr val="tx1"/>
                </a:solidFill>
              </a:rPr>
              <a:t>e se tornar um padrão internacional.</a:t>
            </a:r>
            <a:endParaRPr lang="pt-BR" sz="2400" b="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t-BR" sz="2400" b="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t-BR" sz="2400" b="0" dirty="0">
              <a:solidFill>
                <a:schemeClr val="tx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t-BR" sz="2500" b="0" kern="0" dirty="0">
              <a:solidFill>
                <a:schemeClr val="tx1"/>
              </a:solidFill>
            </a:endParaRPr>
          </a:p>
          <a:p>
            <a:pPr algn="just"/>
            <a:endParaRPr lang="pt-BR" sz="25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4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2800" dirty="0"/>
              <a:t>Para que serve a norma?</a:t>
            </a: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467544" y="1412776"/>
            <a:ext cx="8208912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marL="342900" indent="-342900" algn="just">
              <a:buFont typeface="Arial" pitchFamily="34" charset="0"/>
              <a:buChar char="•"/>
            </a:pPr>
            <a:r>
              <a:rPr lang="pt-BR" sz="2400" b="0" dirty="0">
                <a:solidFill>
                  <a:schemeClr val="tx1"/>
                </a:solidFill>
              </a:rPr>
              <a:t>A ISO/TS 16949 serve, em especial, para as indústrias que são fornecedoras do setor </a:t>
            </a:r>
            <a:r>
              <a:rPr lang="pt-BR" sz="2400" b="0" dirty="0" smtClean="0">
                <a:solidFill>
                  <a:schemeClr val="tx1"/>
                </a:solidFill>
              </a:rPr>
              <a:t>automotivo. Entretanto</a:t>
            </a:r>
            <a:r>
              <a:rPr lang="pt-BR" sz="2400" b="0" dirty="0">
                <a:solidFill>
                  <a:schemeClr val="tx1"/>
                </a:solidFill>
              </a:rPr>
              <a:t>, é aplicável somente para as plantas em que existe produção ou serviço de peças</a:t>
            </a:r>
            <a:r>
              <a:rPr lang="pt-BR" sz="2400" b="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pt-BR" sz="2400" b="0" dirty="0">
              <a:solidFill>
                <a:schemeClr val="tx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400" b="0" dirty="0" smtClean="0">
                <a:solidFill>
                  <a:schemeClr val="tx1"/>
                </a:solidFill>
              </a:rPr>
              <a:t>A norma integra </a:t>
            </a:r>
            <a:r>
              <a:rPr lang="pt-BR" sz="2400" b="0" dirty="0">
                <a:solidFill>
                  <a:schemeClr val="tx1"/>
                </a:solidFill>
              </a:rPr>
              <a:t>junto com os requisitos específicos de cada fabricante, as condições necessárias para que o fornecedor siga o sistema de </a:t>
            </a:r>
            <a:r>
              <a:rPr lang="pt-BR" sz="2400" b="0" dirty="0" smtClean="0">
                <a:solidFill>
                  <a:schemeClr val="tx1"/>
                </a:solidFill>
              </a:rPr>
              <a:t>qualidade – ou seja, a </a:t>
            </a:r>
            <a:r>
              <a:rPr lang="pt-BR" sz="2400" b="0" dirty="0">
                <a:solidFill>
                  <a:schemeClr val="tx1"/>
                </a:solidFill>
              </a:rPr>
              <a:t>cadeia de fornecimento do automóvel torna-se padronizada.</a:t>
            </a:r>
          </a:p>
          <a:p>
            <a:pPr algn="just">
              <a:buFont typeface="Arial" pitchFamily="34" charset="0"/>
              <a:buChar char="•"/>
            </a:pPr>
            <a:endParaRPr lang="pt-BR" sz="2300" b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4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Antes de prosseguir com a certificação, a organização deve ser um potencial fornecedor.</a:t>
            </a:r>
          </a:p>
        </p:txBody>
      </p:sp>
    </p:spTree>
    <p:extLst>
      <p:ext uri="{BB962C8B-B14F-4D97-AF65-F5344CB8AC3E}">
        <p14:creationId xmlns:p14="http://schemas.microsoft.com/office/powerpoint/2010/main" val="23705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2800" dirty="0"/>
              <a:t>Principais benefícios?</a:t>
            </a: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323528" y="1556792"/>
            <a:ext cx="8528712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algn="just"/>
            <a:r>
              <a:rPr lang="pt-BR" sz="2400" b="0" dirty="0">
                <a:solidFill>
                  <a:schemeClr val="tx1"/>
                </a:solidFill>
              </a:rPr>
              <a:t>Com o mercado automotivo cada vez mais competitivo, uma boa estratégia é investir em Qualidade. E a certificação ISO/TS traz inúmeros benefícios para a indústria</a:t>
            </a:r>
            <a:r>
              <a:rPr lang="pt-BR" sz="2400" b="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pt-BR" sz="2400" b="0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BR" sz="2000" b="0" dirty="0">
                <a:solidFill>
                  <a:schemeClr val="tx1"/>
                </a:solidFill>
              </a:rPr>
              <a:t>Obtenção de licença para negociar internacionalmente e expandir seus negócios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000" b="0" dirty="0">
                <a:solidFill>
                  <a:schemeClr val="tx1"/>
                </a:solidFill>
              </a:rPr>
              <a:t>Melhoria de processos para reduzir desperdícios e evitar defeitos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000" b="0" dirty="0">
                <a:solidFill>
                  <a:schemeClr val="tx1"/>
                </a:solidFill>
              </a:rPr>
              <a:t>Remoção da necessidade de múltiplos certificados para a fabricação de veículos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000" b="0" dirty="0">
                <a:solidFill>
                  <a:schemeClr val="tx1"/>
                </a:solidFill>
              </a:rPr>
              <a:t>Integração da ISO/TS 16949 com outros sistemas de gestão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000" b="0" dirty="0">
                <a:solidFill>
                  <a:schemeClr val="tx1"/>
                </a:solidFill>
              </a:rPr>
              <a:t>Demonstração de conformidade para obter novos negócios e perspectivas de investimento</a:t>
            </a:r>
          </a:p>
          <a:p>
            <a:pPr algn="r"/>
            <a:r>
              <a:rPr lang="pt-BR" sz="2400" dirty="0">
                <a:solidFill>
                  <a:schemeClr val="tx1"/>
                </a:solidFill>
              </a:rPr>
              <a:t/>
            </a:r>
            <a:br>
              <a:rPr lang="pt-BR" sz="2400" dirty="0">
                <a:solidFill>
                  <a:schemeClr val="tx1"/>
                </a:solidFill>
              </a:rPr>
            </a:br>
            <a:endParaRPr lang="pt-BR" sz="2200" b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96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2800" dirty="0"/>
              <a:t>Por que Implementar?</a:t>
            </a: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544834" y="1384945"/>
            <a:ext cx="7627566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algn="just"/>
            <a:r>
              <a:rPr lang="pt-BR" sz="2400" b="0" dirty="0">
                <a:solidFill>
                  <a:schemeClr val="tx1"/>
                </a:solidFill>
              </a:rPr>
              <a:t>Pois </a:t>
            </a:r>
            <a:r>
              <a:rPr lang="pt-BR" sz="2400" b="0" dirty="0" smtClean="0">
                <a:solidFill>
                  <a:schemeClr val="tx1"/>
                </a:solidFill>
              </a:rPr>
              <a:t>a </a:t>
            </a:r>
            <a:r>
              <a:rPr lang="pt-BR" sz="2400" b="0" dirty="0">
                <a:solidFill>
                  <a:schemeClr val="tx1"/>
                </a:solidFill>
              </a:rPr>
              <a:t>ISO/TS 16949 é um padrão internacional para sistemas de gestão da </a:t>
            </a:r>
            <a:r>
              <a:rPr lang="pt-BR" sz="2400" b="0" dirty="0" smtClean="0">
                <a:solidFill>
                  <a:schemeClr val="tx1"/>
                </a:solidFill>
              </a:rPr>
              <a:t>qualidade na indústria automotiva, tendo como </a:t>
            </a:r>
            <a:r>
              <a:rPr lang="pt-BR" sz="2400" b="0" dirty="0">
                <a:solidFill>
                  <a:schemeClr val="tx1"/>
                </a:solidFill>
              </a:rPr>
              <a:t>base a norma NBR ISO 9001. </a:t>
            </a:r>
            <a:endParaRPr lang="pt-BR" sz="2400" b="0" dirty="0" smtClean="0">
              <a:solidFill>
                <a:schemeClr val="tx1"/>
              </a:solidFill>
            </a:endParaRPr>
          </a:p>
          <a:p>
            <a:pPr algn="just"/>
            <a:endParaRPr lang="pt-BR" sz="2400" b="0" dirty="0">
              <a:solidFill>
                <a:schemeClr val="tx1"/>
              </a:solidFill>
            </a:endParaRPr>
          </a:p>
          <a:p>
            <a:pPr algn="just"/>
            <a:r>
              <a:rPr lang="pt-BR" sz="2400" b="0" dirty="0" smtClean="0">
                <a:solidFill>
                  <a:schemeClr val="tx1"/>
                </a:solidFill>
              </a:rPr>
              <a:t>A mesma visa o </a:t>
            </a:r>
            <a:r>
              <a:rPr lang="pt-BR" sz="2400" b="0" dirty="0">
                <a:solidFill>
                  <a:schemeClr val="tx1"/>
                </a:solidFill>
              </a:rPr>
              <a:t>desenvolvimento de um Sistema de Gestão da Qualidade que promova a melhoria contínua, enfatizando a prevenção de defeitos e a redução do desperdício</a:t>
            </a:r>
            <a:r>
              <a:rPr lang="pt-BR" sz="2400" b="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pt-BR" sz="2400" b="0" dirty="0">
              <a:solidFill>
                <a:schemeClr val="tx1"/>
              </a:solidFill>
            </a:endParaRPr>
          </a:p>
          <a:p>
            <a:pPr algn="just"/>
            <a:r>
              <a:rPr lang="pt-BR" sz="2400" b="0" dirty="0" smtClean="0">
                <a:solidFill>
                  <a:schemeClr val="tx1"/>
                </a:solidFill>
              </a:rPr>
              <a:t>Contribui para a melhora na competitividade. As organizações estão reconhecendo </a:t>
            </a:r>
            <a:r>
              <a:rPr lang="pt-BR" sz="2400" b="0" dirty="0">
                <a:solidFill>
                  <a:schemeClr val="tx1"/>
                </a:solidFill>
              </a:rPr>
              <a:t>a importância e a necessidade de melhorar </a:t>
            </a:r>
            <a:r>
              <a:rPr lang="pt-BR" sz="2400" b="0" dirty="0" smtClean="0">
                <a:solidFill>
                  <a:schemeClr val="tx1"/>
                </a:solidFill>
              </a:rPr>
              <a:t>a qualidade </a:t>
            </a:r>
            <a:r>
              <a:rPr lang="pt-BR" sz="2400" b="0" dirty="0">
                <a:solidFill>
                  <a:schemeClr val="tx1"/>
                </a:solidFill>
              </a:rPr>
              <a:t>se </a:t>
            </a:r>
            <a:r>
              <a:rPr lang="pt-BR" sz="2400" b="0" dirty="0" smtClean="0">
                <a:solidFill>
                  <a:schemeClr val="tx1"/>
                </a:solidFill>
              </a:rPr>
              <a:t>quiserem </a:t>
            </a:r>
            <a:r>
              <a:rPr lang="pt-BR" sz="2400" b="0" dirty="0">
                <a:solidFill>
                  <a:schemeClr val="tx1"/>
                </a:solidFill>
              </a:rPr>
              <a:t>sobreviver na atual competição mundial e doméstica.</a:t>
            </a:r>
          </a:p>
          <a:p>
            <a:pPr algn="just"/>
            <a:endParaRPr lang="pt-BR" sz="2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77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2800" dirty="0"/>
              <a:t>Características</a:t>
            </a: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472826" y="1772816"/>
            <a:ext cx="7771582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algn="just"/>
            <a:r>
              <a:rPr lang="pt-BR" sz="2200" b="0" dirty="0" smtClean="0">
                <a:solidFill>
                  <a:schemeClr val="tx1"/>
                </a:solidFill>
              </a:rPr>
              <a:t>Atualmente</a:t>
            </a:r>
            <a:r>
              <a:rPr lang="pt-BR" sz="2200" b="0" dirty="0">
                <a:solidFill>
                  <a:schemeClr val="tx1"/>
                </a:solidFill>
              </a:rPr>
              <a:t>, a ISO/TS 16949 é praticada em mais de 25 mil organizações, em 80 países diferentes. Embora tenha sido desenvolvida para beneficiar a indústria de automóveis, ela pode ser aplicada em quaisquer empresas, desde que tenham entre as suas metas melhorar os procedimentos internos e se manterem competitivas</a:t>
            </a:r>
            <a:r>
              <a:rPr lang="pt-BR" sz="2200" b="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pt-BR" sz="2200" b="0" dirty="0">
              <a:solidFill>
                <a:schemeClr val="tx1"/>
              </a:solidFill>
            </a:endParaRPr>
          </a:p>
          <a:p>
            <a:pPr algn="just"/>
            <a:r>
              <a:rPr lang="pt-BR" sz="2200" b="0" dirty="0" smtClean="0">
                <a:solidFill>
                  <a:schemeClr val="tx1"/>
                </a:solidFill>
              </a:rPr>
              <a:t>Foi desenvolvida pois percebeu-se a </a:t>
            </a:r>
            <a:r>
              <a:rPr lang="pt-BR" sz="2200" b="0" dirty="0">
                <a:solidFill>
                  <a:schemeClr val="tx1"/>
                </a:solidFill>
              </a:rPr>
              <a:t>necessidade da existência de documento único </a:t>
            </a:r>
            <a:r>
              <a:rPr lang="pt-BR" sz="2200" b="0" dirty="0" smtClean="0">
                <a:solidFill>
                  <a:schemeClr val="tx1"/>
                </a:solidFill>
              </a:rPr>
              <a:t>dentro dos padrões (ISO).</a:t>
            </a:r>
            <a:endParaRPr lang="pt-BR" sz="2200" b="0" dirty="0">
              <a:solidFill>
                <a:schemeClr val="tx1"/>
              </a:solidFill>
            </a:endParaRPr>
          </a:p>
          <a:p>
            <a:pPr algn="just"/>
            <a:r>
              <a:rPr lang="pt-BR" sz="2200" dirty="0" smtClean="0">
                <a:solidFill>
                  <a:schemeClr val="tx1"/>
                </a:solidFill>
              </a:rPr>
              <a:t> </a:t>
            </a:r>
            <a:endParaRPr lang="pt-BR" sz="2200" b="0" kern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20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 txBox="1">
            <a:spLocks/>
          </p:cNvSpPr>
          <p:nvPr/>
        </p:nvSpPr>
        <p:spPr bwMode="auto">
          <a:xfrm>
            <a:off x="5220072" y="4286256"/>
            <a:ext cx="363216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rgbClr val="519A1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52029"/>
            <a:ext cx="8275638" cy="660747"/>
          </a:xfrm>
        </p:spPr>
        <p:txBody>
          <a:bodyPr anchor="t"/>
          <a:lstStyle/>
          <a:p>
            <a:r>
              <a:rPr lang="pt-BR" sz="2800" dirty="0"/>
              <a:t>Características</a:t>
            </a:r>
          </a:p>
        </p:txBody>
      </p:sp>
      <p:sp>
        <p:nvSpPr>
          <p:cNvPr id="4" name="Título 2"/>
          <p:cNvSpPr txBox="1">
            <a:spLocks/>
          </p:cNvSpPr>
          <p:nvPr/>
        </p:nvSpPr>
        <p:spPr bwMode="auto">
          <a:xfrm>
            <a:off x="472826" y="1873988"/>
            <a:ext cx="8379414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+mj-lt"/>
                <a:ea typeface="+mj-ea"/>
                <a:cs typeface="+mj-cs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519A1A"/>
                </a:solidFill>
                <a:latin typeface="Arial" charset="0"/>
                <a:ea typeface="Microsoft YaHei" charset="-122"/>
              </a:defRPr>
            </a:lvl9pPr>
          </a:lstStyle>
          <a:p>
            <a:pPr algn="just"/>
            <a:r>
              <a:rPr lang="pt-BR" sz="2200" b="0" dirty="0" smtClean="0">
                <a:solidFill>
                  <a:schemeClr val="tx1"/>
                </a:solidFill>
              </a:rPr>
              <a:t>Foco no desenvolvimento de um </a:t>
            </a:r>
            <a:r>
              <a:rPr lang="pt-BR" sz="2200" b="0" dirty="0">
                <a:solidFill>
                  <a:schemeClr val="tx1"/>
                </a:solidFill>
              </a:rPr>
              <a:t>sistema </a:t>
            </a:r>
            <a:r>
              <a:rPr lang="pt-BR" sz="2200" b="0" dirty="0" smtClean="0">
                <a:solidFill>
                  <a:schemeClr val="tx1"/>
                </a:solidFill>
              </a:rPr>
              <a:t>global gerencial</a:t>
            </a:r>
            <a:r>
              <a:rPr lang="pt-BR" sz="2200" b="0" dirty="0">
                <a:solidFill>
                  <a:schemeClr val="tx1"/>
                </a:solidFill>
              </a:rPr>
              <a:t>, enfatizando a redução de desperdícios dentro da cadeia de suprimento por meio </a:t>
            </a:r>
            <a:r>
              <a:rPr lang="pt-BR" sz="2200" b="0" dirty="0" smtClean="0">
                <a:solidFill>
                  <a:schemeClr val="tx1"/>
                </a:solidFill>
              </a:rPr>
              <a:t>da especificação </a:t>
            </a:r>
            <a:r>
              <a:rPr lang="pt-BR" sz="2200" b="0" dirty="0">
                <a:solidFill>
                  <a:schemeClr val="tx1"/>
                </a:solidFill>
              </a:rPr>
              <a:t>de requerimentos para o sistema de </a:t>
            </a:r>
            <a:r>
              <a:rPr lang="pt-BR" sz="2200" b="0" dirty="0" smtClean="0">
                <a:solidFill>
                  <a:schemeClr val="tx1"/>
                </a:solidFill>
              </a:rPr>
              <a:t>qualidade.</a:t>
            </a:r>
          </a:p>
          <a:p>
            <a:pPr algn="just"/>
            <a:endParaRPr lang="pt-BR" sz="2200" b="0" dirty="0">
              <a:solidFill>
                <a:schemeClr val="tx1"/>
              </a:solidFill>
            </a:endParaRPr>
          </a:p>
          <a:p>
            <a:pPr algn="just"/>
            <a:r>
              <a:rPr lang="pt-BR" sz="2200" b="0" dirty="0" smtClean="0">
                <a:solidFill>
                  <a:schemeClr val="tx1"/>
                </a:solidFill>
              </a:rPr>
              <a:t>Também possui ênfase na </a:t>
            </a:r>
            <a:r>
              <a:rPr lang="pt-BR" sz="2200" b="0" dirty="0">
                <a:solidFill>
                  <a:schemeClr val="tx1"/>
                </a:solidFill>
              </a:rPr>
              <a:t>busca pela melhoria da </a:t>
            </a:r>
            <a:r>
              <a:rPr lang="pt-BR" sz="2200" b="0" dirty="0" smtClean="0">
                <a:solidFill>
                  <a:schemeClr val="tx1"/>
                </a:solidFill>
              </a:rPr>
              <a:t>produtividade, qualidade </a:t>
            </a:r>
            <a:r>
              <a:rPr lang="pt-BR" sz="2200" b="0" dirty="0">
                <a:solidFill>
                  <a:schemeClr val="tx1"/>
                </a:solidFill>
              </a:rPr>
              <a:t>e entrega em toda a cadeia de fornecimento, de forma mais </a:t>
            </a:r>
            <a:r>
              <a:rPr lang="pt-BR" sz="2200" b="0" dirty="0" smtClean="0">
                <a:solidFill>
                  <a:schemeClr val="tx1"/>
                </a:solidFill>
              </a:rPr>
              <a:t>essencial, destacando também, a </a:t>
            </a:r>
            <a:r>
              <a:rPr lang="pt-BR" sz="2200" b="0" dirty="0">
                <a:solidFill>
                  <a:schemeClr val="tx1"/>
                </a:solidFill>
              </a:rPr>
              <a:t>importância da utilização </a:t>
            </a:r>
            <a:r>
              <a:rPr lang="pt-BR" sz="2200" b="0" dirty="0" smtClean="0">
                <a:solidFill>
                  <a:schemeClr val="tx1"/>
                </a:solidFill>
              </a:rPr>
              <a:t>de </a:t>
            </a:r>
            <a:r>
              <a:rPr lang="pt-BR" sz="2200" b="0" dirty="0">
                <a:solidFill>
                  <a:schemeClr val="tx1"/>
                </a:solidFill>
              </a:rPr>
              <a:t>conceitos de produção enxuta, </a:t>
            </a:r>
            <a:r>
              <a:rPr lang="pt-BR" sz="2200" b="0" dirty="0" err="1" smtClean="0">
                <a:solidFill>
                  <a:schemeClr val="tx1"/>
                </a:solidFill>
              </a:rPr>
              <a:t>Lean</a:t>
            </a:r>
            <a:r>
              <a:rPr lang="pt-BR" sz="2200" b="0" dirty="0" smtClean="0">
                <a:solidFill>
                  <a:schemeClr val="tx1"/>
                </a:solidFill>
              </a:rPr>
              <a:t> Manufacturing</a:t>
            </a:r>
            <a:r>
              <a:rPr lang="pt-BR" sz="2200" b="0" dirty="0">
                <a:solidFill>
                  <a:schemeClr val="tx1"/>
                </a:solidFill>
              </a:rPr>
              <a:t>, por toda a organização </a:t>
            </a:r>
            <a:r>
              <a:rPr lang="pt-BR" sz="2200" b="0" dirty="0" smtClean="0">
                <a:solidFill>
                  <a:schemeClr val="tx1"/>
                </a:solidFill>
              </a:rPr>
              <a:t>. </a:t>
            </a:r>
            <a:endParaRPr lang="pt-BR" sz="2200" b="0" kern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70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Dificuldades na implantação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51520" y="1628800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611560" y="1685820"/>
            <a:ext cx="7488832" cy="48320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 fontAlgn="base"/>
            <a:r>
              <a:rPr lang="pt-BR" sz="2200" dirty="0"/>
              <a:t>Durante a implantação e certificação da ISO/TS 16949, as organizações podem encontrar alguns desafios, como</a:t>
            </a:r>
            <a:r>
              <a:rPr lang="pt-BR" sz="2200" dirty="0" smtClean="0"/>
              <a:t>:</a:t>
            </a:r>
          </a:p>
          <a:p>
            <a:pPr algn="just" fontAlgn="base"/>
            <a:endParaRPr lang="pt-BR" sz="2200" dirty="0"/>
          </a:p>
          <a:p>
            <a:pPr algn="just" fontAlgn="base"/>
            <a:r>
              <a:rPr lang="pt-BR" sz="2200" dirty="0" smtClean="0"/>
              <a:t>- Manter </a:t>
            </a:r>
            <a:r>
              <a:rPr lang="pt-BR" sz="2200" dirty="0"/>
              <a:t>e melhorar o nível de qualidade de acordo com o que é esperado pelo consumidor</a:t>
            </a:r>
          </a:p>
          <a:p>
            <a:pPr algn="just" fontAlgn="base"/>
            <a:r>
              <a:rPr lang="pt-BR" sz="2200" dirty="0" smtClean="0"/>
              <a:t>- Excesso </a:t>
            </a:r>
            <a:r>
              <a:rPr lang="pt-BR" sz="2200" dirty="0"/>
              <a:t>de responsabilidade dos colaboradores;</a:t>
            </a:r>
          </a:p>
          <a:p>
            <a:pPr algn="just" fontAlgn="base"/>
            <a:r>
              <a:rPr lang="pt-BR" sz="2200" dirty="0" smtClean="0"/>
              <a:t>- Dificuldade </a:t>
            </a:r>
            <a:r>
              <a:rPr lang="pt-BR" sz="2200" dirty="0"/>
              <a:t>em entender e difundir a norma pela organização;</a:t>
            </a:r>
          </a:p>
          <a:p>
            <a:pPr algn="just" fontAlgn="base"/>
            <a:r>
              <a:rPr lang="pt-BR" sz="2200" dirty="0" smtClean="0"/>
              <a:t>- Suportar </a:t>
            </a:r>
            <a:r>
              <a:rPr lang="pt-BR" sz="2200" dirty="0"/>
              <a:t>as mudanças culturais da implantação;</a:t>
            </a:r>
          </a:p>
          <a:p>
            <a:pPr algn="just" fontAlgn="base"/>
            <a:r>
              <a:rPr lang="pt-BR" sz="2200" dirty="0" smtClean="0"/>
              <a:t>- Tempo </a:t>
            </a:r>
            <a:r>
              <a:rPr lang="pt-BR" sz="2200" dirty="0"/>
              <a:t>reduzido;</a:t>
            </a:r>
          </a:p>
          <a:p>
            <a:pPr algn="just" fontAlgn="base"/>
            <a:r>
              <a:rPr lang="pt-BR" sz="2200" dirty="0" smtClean="0"/>
              <a:t>- Recursos </a:t>
            </a:r>
            <a:r>
              <a:rPr lang="pt-BR" sz="2200" dirty="0"/>
              <a:t>limitados;</a:t>
            </a:r>
          </a:p>
          <a:p>
            <a:pPr algn="just" fontAlgn="base"/>
            <a:r>
              <a:rPr lang="pt-BR" sz="2200" dirty="0" smtClean="0"/>
              <a:t>- Implantar </a:t>
            </a:r>
            <a:r>
              <a:rPr lang="pt-BR" sz="2200" dirty="0"/>
              <a:t>uma estrutura efetiva de um sistema de </a:t>
            </a:r>
            <a:r>
              <a:rPr lang="pt-BR" sz="2200" dirty="0" smtClean="0"/>
              <a:t>gestão.</a:t>
            </a:r>
          </a:p>
          <a:p>
            <a:pPr algn="just" fontAlgn="base"/>
            <a:r>
              <a:rPr lang="pt-BR" sz="2200" dirty="0" smtClean="0"/>
              <a:t>- E muitos outros.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57789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958</TotalTime>
  <Words>959</Words>
  <Application>Microsoft Office PowerPoint</Application>
  <PresentationFormat>Apresentação na tela (4:3)</PresentationFormat>
  <Paragraphs>86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Tema1</vt:lpstr>
      <vt:lpstr> ISO/TS 16949 - Para as organizações de produção automotiva e de peças de reposição.</vt:lpstr>
      <vt:lpstr> ISO/TS 16949 – Introdução</vt:lpstr>
      <vt:lpstr>Como surgiu a ISO/TS 16949 </vt:lpstr>
      <vt:lpstr>Para que serve a norma?</vt:lpstr>
      <vt:lpstr>Principais benefícios?</vt:lpstr>
      <vt:lpstr>Por que Implementar?</vt:lpstr>
      <vt:lpstr>Características</vt:lpstr>
      <vt:lpstr>Características</vt:lpstr>
      <vt:lpstr>Dificuldades na implantação</vt:lpstr>
      <vt:lpstr>Perguntas/Respostas</vt:lpstr>
      <vt:lpstr>Perguntas/Respostas</vt:lpstr>
      <vt:lpstr>Perguntas/Respostas</vt:lpstr>
      <vt:lpstr>Perguntas/Respostas</vt:lpstr>
      <vt:lpstr>Perguntas/Respostas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aluno</cp:lastModifiedBy>
  <cp:revision>135</cp:revision>
  <dcterms:created xsi:type="dcterms:W3CDTF">2016-05-23T13:18:21Z</dcterms:created>
  <dcterms:modified xsi:type="dcterms:W3CDTF">2017-11-22T21:31:51Z</dcterms:modified>
</cp:coreProperties>
</file>