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9" r:id="rId2"/>
    <p:sldId id="273" r:id="rId3"/>
    <p:sldId id="260" r:id="rId4"/>
    <p:sldId id="261" r:id="rId5"/>
    <p:sldId id="272" r:id="rId6"/>
    <p:sldId id="262" r:id="rId7"/>
    <p:sldId id="263" r:id="rId8"/>
    <p:sldId id="264" r:id="rId9"/>
    <p:sldId id="265" r:id="rId10"/>
    <p:sldId id="270" r:id="rId11"/>
    <p:sldId id="266" r:id="rId12"/>
    <p:sldId id="268" r:id="rId13"/>
    <p:sldId id="267" r:id="rId14"/>
    <p:sldId id="274" r:id="rId15"/>
    <p:sldId id="269" r:id="rId16"/>
    <p:sldId id="278" r:id="rId17"/>
    <p:sldId id="279" r:id="rId18"/>
    <p:sldId id="281" r:id="rId19"/>
    <p:sldId id="277" r:id="rId20"/>
  </p:sldIdLst>
  <p:sldSz cx="9144000" cy="6858000" type="screen4x3"/>
  <p:notesSz cx="6669088" cy="98964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51F02-DDA3-4E58-9B67-AF083754A29C}" type="datetimeFigureOut">
              <a:rPr lang="pt-BR" smtClean="0"/>
              <a:pPr/>
              <a:t>01/11/2017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C6A19-FC52-4D50-8006-D16656F44B4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883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CB9F2-4630-440E-8F38-1C1918611ECB}" type="datetimeFigureOut">
              <a:rPr lang="pt-BR" smtClean="0"/>
              <a:pPr/>
              <a:t>01/11/2017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42950"/>
            <a:ext cx="4945062" cy="3709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00827"/>
            <a:ext cx="5335270" cy="4453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87898-DF0A-40AD-9A4D-44797D761D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89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34731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56050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86550" y="608013"/>
            <a:ext cx="2074863" cy="54816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8013"/>
            <a:ext cx="6076950" cy="54816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758894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4008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A20AF-42CB-430A-A280-3574568B32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112F2F-7D29-41DA-B060-923039319F2E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64F1F7E-F8CC-49CC-8856-0A18B64325C7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58619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63775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5775" y="1773238"/>
            <a:ext cx="4060825" cy="4316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99000" y="1773238"/>
            <a:ext cx="4062413" cy="4316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3953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8786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67714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168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7242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22038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8013"/>
            <a:ext cx="82756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do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773238"/>
            <a:ext cx="8275638" cy="431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da estrutura de tópicos</a:t>
            </a:r>
          </a:p>
          <a:p>
            <a:pPr lvl="1"/>
            <a:r>
              <a:rPr lang="en-GB"/>
              <a:t>2.º Nível da estrutura de tópicos</a:t>
            </a:r>
          </a:p>
          <a:p>
            <a:pPr lvl="2"/>
            <a:r>
              <a:rPr lang="en-GB"/>
              <a:t>3.º Nível da estrutura de tópicos</a:t>
            </a:r>
          </a:p>
          <a:p>
            <a:pPr lvl="3"/>
            <a:r>
              <a:rPr lang="en-GB"/>
              <a:t>4.º Nível da estrutura de tópicos</a:t>
            </a:r>
          </a:p>
          <a:p>
            <a:pPr lvl="4"/>
            <a:r>
              <a:rPr lang="en-GB"/>
              <a:t>5.º Nível da estrutura de tópicos</a:t>
            </a:r>
          </a:p>
          <a:p>
            <a:pPr lvl="4"/>
            <a:r>
              <a:rPr lang="en-GB"/>
              <a:t>6.º Nível da estrutura de tópicos</a:t>
            </a:r>
          </a:p>
          <a:p>
            <a:pPr lvl="4"/>
            <a:r>
              <a:rPr lang="en-GB"/>
              <a:t>7.º Nível da estrutura de tópicos</a:t>
            </a:r>
          </a:p>
          <a:p>
            <a:pPr lvl="4"/>
            <a:r>
              <a:rPr lang="en-GB"/>
              <a:t>8.º Nível da estrutura de tópicos</a:t>
            </a:r>
          </a:p>
          <a:p>
            <a:pPr lvl="4"/>
            <a:r>
              <a:rPr lang="en-GB"/>
              <a:t>9.º Nível da estrutura de tópicos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15315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8153400" y="62484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8417EA2-C20F-49E1-A4AD-ECA45AC1A2A0}" type="slidenum">
              <a:rPr lang="pt-BR" sz="1400" b="1">
                <a:solidFill>
                  <a:srgbClr val="003366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‹nº›</a:t>
            </a:fld>
            <a:endParaRPr lang="pt-BR" sz="1400" b="1">
              <a:solidFill>
                <a:srgbClr val="003366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9pPr>
    </p:titleStyle>
    <p:bodyStyle>
      <a:lvl1pPr marL="342900" indent="-342900" algn="just" defTabSz="449263" rtl="0" eaLnBrk="1" fontAlgn="base" hangingPunct="1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just" defTabSz="449263" rtl="0" eaLnBrk="1" fontAlgn="base" hangingPunct="1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just" defTabSz="449263" rtl="0" eaLnBrk="1" fontAlgn="base" hangingPunct="1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500" dirty="0" smtClean="0">
                <a:solidFill>
                  <a:schemeClr val="tx1"/>
                </a:solidFill>
              </a:rPr>
              <a:t>PGQP</a:t>
            </a:r>
            <a:endParaRPr lang="pt-BR" sz="35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2552229"/>
            <a:ext cx="8275638" cy="66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t-BR" kern="0" dirty="0" smtClean="0">
                <a:solidFill>
                  <a:schemeClr val="tx1"/>
                </a:solidFill>
              </a:rPr>
              <a:t>Diogo Anghelkof de Souza</a:t>
            </a:r>
          </a:p>
          <a:p>
            <a:r>
              <a:rPr lang="pt-BR" kern="0" dirty="0" smtClean="0">
                <a:solidFill>
                  <a:schemeClr val="tx1"/>
                </a:solidFill>
              </a:rPr>
              <a:t>Felipe Rangel </a:t>
            </a:r>
            <a:r>
              <a:rPr lang="pt-BR" kern="0" dirty="0" err="1" smtClean="0">
                <a:solidFill>
                  <a:schemeClr val="tx1"/>
                </a:solidFill>
              </a:rPr>
              <a:t>Milcharek</a:t>
            </a:r>
            <a:endParaRPr lang="pt-BR" kern="0" dirty="0" smtClean="0">
              <a:solidFill>
                <a:schemeClr val="tx1"/>
              </a:solidFill>
            </a:endParaRPr>
          </a:p>
          <a:p>
            <a:r>
              <a:rPr lang="pt-BR" kern="0" dirty="0" smtClean="0">
                <a:solidFill>
                  <a:schemeClr val="tx1"/>
                </a:solidFill>
              </a:rPr>
              <a:t>Leonardo Baptistel Hoffmann</a:t>
            </a:r>
          </a:p>
          <a:p>
            <a:endParaRPr lang="pt-BR" kern="0" dirty="0" smtClean="0">
              <a:solidFill>
                <a:schemeClr val="tx1"/>
              </a:solidFill>
            </a:endParaRPr>
          </a:p>
          <a:p>
            <a:endParaRPr lang="pt-BR" kern="0" dirty="0">
              <a:solidFill>
                <a:schemeClr val="tx1"/>
              </a:solidFill>
            </a:endParaRPr>
          </a:p>
          <a:p>
            <a:endParaRPr lang="pt-BR" kern="0" dirty="0">
              <a:solidFill>
                <a:schemeClr val="tx1"/>
              </a:solidFill>
            </a:endParaRPr>
          </a:p>
          <a:p>
            <a:r>
              <a:rPr lang="pt-BR" kern="0" dirty="0" smtClean="0">
                <a:solidFill>
                  <a:schemeClr val="tx1"/>
                </a:solidFill>
              </a:rPr>
              <a:t>Gestão da Qualidade – 2017/2</a:t>
            </a:r>
            <a:endParaRPr lang="pt-BR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Como Funciona o Programa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1412776"/>
            <a:ext cx="827563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/>
            <a:endParaRPr lang="pt-BR" sz="2400" b="0" kern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7476" t="16621" r="2160" b="12201"/>
          <a:stretch>
            <a:fillRect/>
          </a:stretch>
        </p:blipFill>
        <p:spPr bwMode="auto">
          <a:xfrm>
            <a:off x="0" y="1700808"/>
            <a:ext cx="9101185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50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2840261"/>
            <a:ext cx="2736304" cy="1092795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</a:t>
            </a:r>
            <a:br>
              <a:rPr lang="pt-BR" sz="3000" dirty="0" smtClean="0">
                <a:solidFill>
                  <a:schemeClr val="tx1"/>
                </a:solidFill>
              </a:rPr>
            </a:br>
            <a:r>
              <a:rPr lang="pt-BR" sz="3000" dirty="0" smtClean="0">
                <a:solidFill>
                  <a:schemeClr val="tx1"/>
                </a:solidFill>
              </a:rPr>
              <a:t>Organograma</a:t>
            </a:r>
            <a:endParaRPr lang="pt-BR" sz="3000" dirty="0">
              <a:solidFill>
                <a:schemeClr val="tx1"/>
              </a:solidFill>
            </a:endParaRPr>
          </a:p>
        </p:txBody>
      </p:sp>
      <p:pic>
        <p:nvPicPr>
          <p:cNvPr id="7" name="Imagem 6" descr="http://www.mbc.org.br/mbc/pgqp/images/organograma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1" b="2481"/>
          <a:stretch/>
        </p:blipFill>
        <p:spPr bwMode="auto">
          <a:xfrm>
            <a:off x="3752800" y="296652"/>
            <a:ext cx="4419600" cy="626469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2"/>
          <p:cNvSpPr txBox="1">
            <a:spLocks/>
          </p:cNvSpPr>
          <p:nvPr/>
        </p:nvSpPr>
        <p:spPr bwMode="auto">
          <a:xfrm>
            <a:off x="-96416" y="5877272"/>
            <a:ext cx="394833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t-BR" sz="1500" b="0" kern="0" dirty="0" smtClean="0">
                <a:solidFill>
                  <a:schemeClr val="tx1"/>
                </a:solidFill>
              </a:rPr>
              <a:t>Figura 1 – Estrutura organizacional – PGQP</a:t>
            </a:r>
          </a:p>
          <a:p>
            <a:r>
              <a:rPr lang="pt-BR" sz="1500" b="0" kern="0" dirty="0" smtClean="0">
                <a:solidFill>
                  <a:schemeClr val="tx1"/>
                </a:solidFill>
              </a:rPr>
              <a:t>Fonte – </a:t>
            </a:r>
            <a:r>
              <a:rPr lang="pt-BR" sz="1500" b="0" dirty="0" smtClean="0">
                <a:solidFill>
                  <a:schemeClr val="tx1"/>
                </a:solidFill>
              </a:rPr>
              <a:t>www.qualidade-rs.org.br</a:t>
            </a:r>
          </a:p>
        </p:txBody>
      </p:sp>
    </p:spTree>
    <p:extLst>
      <p:ext uri="{BB962C8B-B14F-4D97-AF65-F5344CB8AC3E}">
        <p14:creationId xmlns:p14="http://schemas.microsoft.com/office/powerpoint/2010/main" val="139834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Investimentos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57200" y="1628800"/>
            <a:ext cx="827563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0" dirty="0" smtClean="0">
                <a:solidFill>
                  <a:schemeClr val="tx1"/>
                </a:solidFill>
              </a:rPr>
              <a:t>Empresas </a:t>
            </a:r>
            <a:r>
              <a:rPr lang="pt-BR" sz="2400" b="0" u="sng" dirty="0" smtClean="0">
                <a:solidFill>
                  <a:schemeClr val="tx1"/>
                </a:solidFill>
              </a:rPr>
              <a:t>contribuintes</a:t>
            </a:r>
            <a:r>
              <a:rPr lang="pt-BR" sz="2400" b="0" dirty="0" smtClean="0">
                <a:solidFill>
                  <a:schemeClr val="tx1"/>
                </a:solidFill>
              </a:rPr>
              <a:t> recebem benefícios de acordo com a categoria de contribuição. Não é necessário ter participado do Sistema de Avaliação do PGQP;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0" dirty="0" smtClean="0">
                <a:solidFill>
                  <a:schemeClr val="tx1"/>
                </a:solidFill>
              </a:rPr>
              <a:t>Empresas </a:t>
            </a:r>
            <a:r>
              <a:rPr lang="pt-BR" sz="2400" b="0" u="sng" dirty="0" smtClean="0">
                <a:solidFill>
                  <a:schemeClr val="tx1"/>
                </a:solidFill>
              </a:rPr>
              <a:t>mantenedoras</a:t>
            </a:r>
            <a:r>
              <a:rPr lang="pt-BR" sz="2400" b="0" dirty="0" smtClean="0">
                <a:solidFill>
                  <a:schemeClr val="tx1"/>
                </a:solidFill>
              </a:rPr>
              <a:t> recebem uma série de descontos e vantagens, necessitam ter participado do </a:t>
            </a:r>
            <a:r>
              <a:rPr lang="pt-BR" sz="2400" b="0" dirty="0">
                <a:solidFill>
                  <a:schemeClr val="tx1"/>
                </a:solidFill>
              </a:rPr>
              <a:t>Sistema de Avaliação do PGQP;</a:t>
            </a:r>
            <a:endParaRPr lang="pt-BR" sz="2400" b="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7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Investimentos</a:t>
            </a:r>
            <a:endParaRPr lang="pt-BR" sz="3000" dirty="0">
              <a:solidFill>
                <a:schemeClr val="tx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225" y="2386211"/>
            <a:ext cx="8927551" cy="2085578"/>
          </a:xfrm>
          <a:prstGeom prst="rect">
            <a:avLst/>
          </a:prstGeom>
        </p:spPr>
      </p:pic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2996952"/>
            <a:ext cx="827563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algn="just"/>
            <a:endParaRPr lang="pt-BR" sz="2400" b="0" kern="0" dirty="0" smtClean="0">
              <a:solidFill>
                <a:schemeClr val="tx1"/>
              </a:solidFill>
            </a:endParaRPr>
          </a:p>
          <a:p>
            <a:pPr algn="just"/>
            <a:endParaRPr lang="pt-BR" sz="2400" b="0" kern="0" dirty="0">
              <a:solidFill>
                <a:schemeClr val="tx1"/>
              </a:solidFill>
            </a:endParaRPr>
          </a:p>
          <a:p>
            <a:pPr algn="just"/>
            <a:endParaRPr lang="pt-BR" sz="2400" b="0" kern="0" dirty="0" smtClean="0">
              <a:solidFill>
                <a:schemeClr val="tx1"/>
              </a:solidFill>
            </a:endParaRPr>
          </a:p>
          <a:p>
            <a:pPr algn="just"/>
            <a:endParaRPr lang="pt-BR" sz="2400" b="0" kern="0" dirty="0">
              <a:solidFill>
                <a:schemeClr val="tx1"/>
              </a:solidFill>
            </a:endParaRPr>
          </a:p>
          <a:p>
            <a:pPr algn="just"/>
            <a:endParaRPr lang="pt-BR" sz="1500" b="0" kern="0" dirty="0" smtClean="0">
              <a:solidFill>
                <a:schemeClr val="tx1"/>
              </a:solidFill>
            </a:endParaRPr>
          </a:p>
          <a:p>
            <a:pPr algn="just"/>
            <a:r>
              <a:rPr lang="pt-BR" sz="1500" b="0" kern="0" dirty="0" smtClean="0">
                <a:solidFill>
                  <a:schemeClr val="tx1"/>
                </a:solidFill>
              </a:rPr>
              <a:t>Figura 2 – Investimento necessário das empresas participantes</a:t>
            </a:r>
            <a:endParaRPr lang="pt-BR" sz="1500" b="0" kern="0" dirty="0">
              <a:solidFill>
                <a:schemeClr val="tx1"/>
              </a:solidFill>
            </a:endParaRPr>
          </a:p>
          <a:p>
            <a:pPr algn="just"/>
            <a:r>
              <a:rPr lang="pt-BR" sz="1500" b="0" kern="0" dirty="0" smtClean="0">
                <a:solidFill>
                  <a:schemeClr val="tx1"/>
                </a:solidFill>
              </a:rPr>
              <a:t>Fonte – </a:t>
            </a:r>
            <a:r>
              <a:rPr lang="pt-BR" sz="1500" b="0" dirty="0" smtClean="0">
                <a:solidFill>
                  <a:schemeClr val="tx1"/>
                </a:solidFill>
              </a:rPr>
              <a:t>www.qualidade-rs.org.br e organizados pelos autores</a:t>
            </a:r>
          </a:p>
          <a:p>
            <a:pPr algn="just"/>
            <a:endParaRPr lang="pt-BR" sz="15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81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PGQP – Dificuldades na implantação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1844824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A falta de sensibilização dos funcionários, a falta do processo de acostumar os mesmos com a ideia de mudança contínua gerada pela implementação do programa;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Falta de comunicação entre o alto escalão e os funcionários. Ou seja, é uma ideia nova trazida para a realidade organizacional acompanhada de uma certa descrença;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400" dirty="0" smtClean="0"/>
              <a:t>Investimentos em melhoria das instalações e condições de trabalho dos funcionários;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789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Premiações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2996952"/>
            <a:ext cx="827563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algn="just"/>
            <a:endParaRPr lang="pt-BR" sz="2400" b="0" kern="0" dirty="0" smtClean="0">
              <a:solidFill>
                <a:schemeClr val="tx1"/>
              </a:solidFill>
            </a:endParaRPr>
          </a:p>
          <a:p>
            <a:pPr algn="just"/>
            <a:endParaRPr lang="pt-BR" sz="2400" b="0" kern="0" dirty="0">
              <a:solidFill>
                <a:schemeClr val="tx1"/>
              </a:solidFill>
            </a:endParaRPr>
          </a:p>
          <a:p>
            <a:pPr algn="just"/>
            <a:endParaRPr lang="pt-BR" sz="2400" b="0" kern="0" dirty="0" smtClean="0">
              <a:solidFill>
                <a:schemeClr val="tx1"/>
              </a:solidFill>
            </a:endParaRPr>
          </a:p>
          <a:p>
            <a:pPr algn="just"/>
            <a:endParaRPr lang="pt-BR" sz="2400" b="0" kern="0" dirty="0">
              <a:solidFill>
                <a:schemeClr val="tx1"/>
              </a:solidFill>
            </a:endParaRPr>
          </a:p>
          <a:p>
            <a:pPr algn="just"/>
            <a:endParaRPr lang="pt-BR" sz="1500" b="0" kern="0" dirty="0" smtClean="0">
              <a:solidFill>
                <a:schemeClr val="tx1"/>
              </a:solidFill>
            </a:endParaRPr>
          </a:p>
          <a:p>
            <a:pPr algn="just"/>
            <a:endParaRPr lang="pt-BR" sz="1500" b="0" kern="0" dirty="0" smtClean="0">
              <a:solidFill>
                <a:schemeClr val="tx1"/>
              </a:solidFill>
            </a:endParaRPr>
          </a:p>
          <a:p>
            <a:pPr algn="just"/>
            <a:endParaRPr lang="pt-BR" sz="1500" b="0" kern="0" dirty="0" smtClean="0">
              <a:solidFill>
                <a:schemeClr val="tx1"/>
              </a:solidFill>
            </a:endParaRPr>
          </a:p>
          <a:p>
            <a:pPr algn="just"/>
            <a:r>
              <a:rPr lang="pt-BR" sz="1500" b="0" kern="0" dirty="0" smtClean="0">
                <a:solidFill>
                  <a:schemeClr val="tx1"/>
                </a:solidFill>
              </a:rPr>
              <a:t>Figura 3 – Premiações PGQP</a:t>
            </a:r>
          </a:p>
          <a:p>
            <a:pPr algn="just"/>
            <a:r>
              <a:rPr lang="pt-BR" sz="1500" b="0" kern="0" dirty="0" smtClean="0">
                <a:solidFill>
                  <a:schemeClr val="tx1"/>
                </a:solidFill>
              </a:rPr>
              <a:t>Fonte – </a:t>
            </a:r>
            <a:r>
              <a:rPr lang="pt-BR" sz="1500" b="0" dirty="0">
                <a:solidFill>
                  <a:schemeClr val="tx1"/>
                </a:solidFill>
              </a:rPr>
              <a:t>www.qualidade-rs.org.br</a:t>
            </a:r>
            <a:endParaRPr lang="pt-BR" sz="1500" b="0" kern="0" dirty="0" smtClean="0">
              <a:solidFill>
                <a:schemeClr val="tx1"/>
              </a:solidFill>
            </a:endParaRPr>
          </a:p>
          <a:p>
            <a:pPr algn="just"/>
            <a:endParaRPr lang="pt-BR" sz="1500" b="0" dirty="0" smtClean="0">
              <a:solidFill>
                <a:schemeClr val="tx1"/>
              </a:solidFill>
            </a:endParaRPr>
          </a:p>
          <a:p>
            <a:pPr algn="just"/>
            <a:endParaRPr lang="pt-BR" sz="1500" b="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Resultado de imagem para pgqp premiaçõ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4" t="7939" r="7081" b="10691"/>
          <a:stretch>
            <a:fillRect/>
          </a:stretch>
        </p:blipFill>
        <p:spPr bwMode="auto">
          <a:xfrm>
            <a:off x="1403648" y="1484784"/>
            <a:ext cx="6445594" cy="343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84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PGQP – Perguntas/Respostas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1844824"/>
            <a:ext cx="792088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100" b="1" kern="0" dirty="0"/>
              <a:t>Qual era o objetivo inicial do PGQP?</a:t>
            </a:r>
          </a:p>
          <a:p>
            <a:pPr algn="just"/>
            <a:r>
              <a:rPr lang="pt-BR" sz="2100" kern="0" dirty="0"/>
              <a:t>O objetivo era divulgar a filosofia e os principais conceitos da Qualidade, na busca de promover as iniciativas voltadas ao aprimoramento dos produtos e serviços das empresas gaúchas</a:t>
            </a:r>
          </a:p>
          <a:p>
            <a:pPr algn="just"/>
            <a:endParaRPr lang="pt-BR" sz="2100" kern="0" dirty="0"/>
          </a:p>
          <a:p>
            <a:pPr algn="just"/>
            <a:r>
              <a:rPr lang="pt-BR" sz="2100" b="1" kern="0" dirty="0"/>
              <a:t>Os critérios de avaliação são baseados no:</a:t>
            </a:r>
          </a:p>
          <a:p>
            <a:pPr marL="342900" indent="-342900" algn="just">
              <a:buAutoNum type="alphaUcParenBoth"/>
            </a:pPr>
            <a:r>
              <a:rPr lang="pt-BR" sz="2100" b="1" kern="0" dirty="0" smtClean="0"/>
              <a:t>PNQ</a:t>
            </a:r>
          </a:p>
          <a:p>
            <a:pPr algn="just"/>
            <a:r>
              <a:rPr lang="pt-BR" sz="2100" kern="0" dirty="0" smtClean="0"/>
              <a:t>(B) PRÊMIO DEMING </a:t>
            </a:r>
          </a:p>
          <a:p>
            <a:pPr algn="just"/>
            <a:r>
              <a:rPr lang="pt-BR" sz="2100" kern="0" dirty="0" smtClean="0"/>
              <a:t>(</a:t>
            </a:r>
            <a:r>
              <a:rPr lang="pt-BR" sz="2100" kern="0" dirty="0"/>
              <a:t>C) PRÊMIO MALCOLM </a:t>
            </a:r>
            <a:r>
              <a:rPr lang="pt-BR" sz="2100" kern="0" dirty="0" smtClean="0"/>
              <a:t>BALDRIGE</a:t>
            </a:r>
          </a:p>
          <a:p>
            <a:pPr algn="just"/>
            <a:endParaRPr lang="pt-BR" sz="2100" kern="0" dirty="0"/>
          </a:p>
          <a:p>
            <a:pPr algn="just"/>
            <a:r>
              <a:rPr lang="pt-BR" sz="2100" b="1" dirty="0"/>
              <a:t>Quais as etapas de avaliação do PGQP?</a:t>
            </a:r>
          </a:p>
          <a:p>
            <a:pPr algn="just"/>
            <a:r>
              <a:rPr lang="pt-BR" sz="2100" kern="0" dirty="0"/>
              <a:t>Treinamento, Auto avaliação e Avaliação Externa, onde ocorrem visitas entre as organizações que participam do programa</a:t>
            </a:r>
            <a:r>
              <a:rPr lang="pt-BR" sz="2100" kern="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8387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PGQP – Perguntas/Respostas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1844824"/>
            <a:ext cx="792088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100" b="1" kern="0" dirty="0" smtClean="0"/>
              <a:t>Quais </a:t>
            </a:r>
            <a:r>
              <a:rPr lang="pt-BR" sz="2100" b="1" kern="0" dirty="0"/>
              <a:t>os benefícios que o PGQP trás para o meio em que está inserido?</a:t>
            </a:r>
          </a:p>
          <a:p>
            <a:pPr algn="just"/>
            <a:r>
              <a:rPr lang="pt-BR" sz="2100" dirty="0" smtClean="0"/>
              <a:t>Quando </a:t>
            </a:r>
            <a:r>
              <a:rPr lang="pt-BR" sz="2100" dirty="0"/>
              <a:t>possuem qualidade em sua gestão, podem atender de maneira mais satisfatória aos seus públicos, gerando melhores resultados, movimentando a economia regional, contratando maior número de pessoas, valorizando seus recursos humanos, preocupando-se com o meio ambiente e com as pessoas, gerando e arrecadando mais impostos para que o poder público possa devolver em benefícios para a sociedade.</a:t>
            </a:r>
            <a:endParaRPr lang="pt-BR" sz="21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7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PGQP – Perguntas/Respostas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1844824"/>
            <a:ext cx="792088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b="1" kern="0" dirty="0" smtClean="0"/>
              <a:t>Cite </a:t>
            </a:r>
            <a:r>
              <a:rPr lang="pt-BR" sz="2100" b="1" kern="0" dirty="0"/>
              <a:t>uma dificuldade na implantação do PGQP.</a:t>
            </a:r>
          </a:p>
          <a:p>
            <a:r>
              <a:rPr lang="pt-BR" sz="2100" dirty="0" smtClean="0"/>
              <a:t>A </a:t>
            </a:r>
            <a:r>
              <a:rPr lang="pt-BR" sz="2100" dirty="0"/>
              <a:t>falta de sensibilização dos funcionários, a falta do processo de acostumar os mesmos com a ideia de mudança contínua gerada pela implementação do programa.</a:t>
            </a:r>
          </a:p>
          <a:p>
            <a:r>
              <a:rPr lang="pt-BR" sz="2100" b="1" dirty="0"/>
              <a:t>ou</a:t>
            </a:r>
          </a:p>
          <a:p>
            <a:r>
              <a:rPr lang="pt-BR" sz="2100" dirty="0"/>
              <a:t>Falta de comunicação entre o alto escalão e os funcionários. Ou seja, é uma ideia nova trazida para a realidade organizacional acompanhada de uma certa descrença. </a:t>
            </a:r>
          </a:p>
          <a:p>
            <a:r>
              <a:rPr lang="pt-BR" sz="2100" b="1" dirty="0"/>
              <a:t>ou</a:t>
            </a:r>
          </a:p>
          <a:p>
            <a:r>
              <a:rPr lang="pt-BR" sz="2100" dirty="0"/>
              <a:t>Investimentos em melhoria das instalações e condições de trabalho dos funcionários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17614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87624" y="2852936"/>
            <a:ext cx="661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/>
              <a:t>Obrigado!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99046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>
                <a:solidFill>
                  <a:schemeClr val="tx1"/>
                </a:solidFill>
              </a:rPr>
              <a:t>PGQP </a:t>
            </a:r>
            <a:r>
              <a:rPr lang="pt-BR" sz="3000" dirty="0" smtClean="0">
                <a:solidFill>
                  <a:schemeClr val="tx1"/>
                </a:solidFill>
              </a:rPr>
              <a:t>– Nascimento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67544" y="1412776"/>
            <a:ext cx="827563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/>
            <a:endParaRPr lang="pt-BR" sz="2200" b="0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60" y="1556792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kern="0" dirty="0" smtClean="0">
                <a:latin typeface="+mj-lt"/>
                <a:ea typeface="+mj-ea"/>
                <a:cs typeface="+mj-cs"/>
              </a:rPr>
              <a:t>O </a:t>
            </a:r>
            <a:r>
              <a:rPr lang="pt-BR" sz="2400" dirty="0"/>
              <a:t>PGQP - Programa Gaúcho da Qualidade e </a:t>
            </a:r>
            <a:r>
              <a:rPr lang="pt-BR" sz="2400" dirty="0" smtClean="0"/>
              <a:t>Produtividade,</a:t>
            </a:r>
            <a:r>
              <a:rPr lang="pt-BR" sz="2400" kern="0" dirty="0" smtClean="0">
                <a:latin typeface="+mj-lt"/>
                <a:ea typeface="+mj-ea"/>
                <a:cs typeface="+mj-cs"/>
              </a:rPr>
              <a:t> </a:t>
            </a:r>
            <a:r>
              <a:rPr lang="pt-BR" sz="2400" kern="0" dirty="0" smtClean="0">
                <a:latin typeface="+mj-lt"/>
                <a:ea typeface="+mj-ea"/>
                <a:cs typeface="+mj-cs"/>
              </a:rPr>
              <a:t>foi lançado durante um seminário em outubro de 1992, em parceria entre os setores público e privado;</a:t>
            </a:r>
          </a:p>
          <a:p>
            <a:pPr marL="342900" indent="-342900" algn="just"/>
            <a:endParaRPr lang="pt-BR" sz="2400" kern="0" dirty="0" smtClean="0">
              <a:latin typeface="+mj-lt"/>
              <a:ea typeface="+mj-ea"/>
              <a:cs typeface="+mj-c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kern="0" dirty="0" smtClean="0">
                <a:latin typeface="+mj-lt"/>
                <a:ea typeface="+mj-ea"/>
                <a:cs typeface="+mj-cs"/>
              </a:rPr>
              <a:t>O objetivo era divulgar a filosofia e os principais conceitos da Qualidade, na busca de promover as iniciativas voltadas ao aprimoramento dos produtos e serviços das empresas gaúchas;</a:t>
            </a:r>
          </a:p>
        </p:txBody>
      </p:sp>
    </p:spTree>
    <p:extLst>
      <p:ext uri="{BB962C8B-B14F-4D97-AF65-F5344CB8AC3E}">
        <p14:creationId xmlns:p14="http://schemas.microsoft.com/office/powerpoint/2010/main" val="23705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</a:t>
            </a:r>
            <a:r>
              <a:rPr lang="pt-BR" sz="3000" dirty="0">
                <a:solidFill>
                  <a:schemeClr val="tx1"/>
                </a:solidFill>
              </a:rPr>
              <a:t>– </a:t>
            </a:r>
            <a:r>
              <a:rPr lang="pt-BR" sz="3000" dirty="0" smtClean="0">
                <a:solidFill>
                  <a:schemeClr val="tx1"/>
                </a:solidFill>
              </a:rPr>
              <a:t>Nascimento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611560" y="1556792"/>
            <a:ext cx="756084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0" kern="0" dirty="0" smtClean="0">
                <a:solidFill>
                  <a:schemeClr val="tx1"/>
                </a:solidFill>
              </a:rPr>
              <a:t>O grande apoio político e de grandes empresários proporcionou grande desenvolvimento do PGQP e ampla disseminação dos conceitos de Gestão da Qualidade;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0" kern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0" kern="0" dirty="0" smtClean="0">
                <a:solidFill>
                  <a:schemeClr val="tx1"/>
                </a:solidFill>
              </a:rPr>
              <a:t>É </a:t>
            </a:r>
            <a:r>
              <a:rPr lang="pt-BR" sz="2400" b="0" kern="0" dirty="0">
                <a:solidFill>
                  <a:schemeClr val="tx1"/>
                </a:solidFill>
              </a:rPr>
              <a:t>considerado um dos maiores patrimônios </a:t>
            </a:r>
            <a:r>
              <a:rPr lang="pt-BR" sz="2400" b="0" kern="0" dirty="0" smtClean="0">
                <a:solidFill>
                  <a:schemeClr val="tx1"/>
                </a:solidFill>
              </a:rPr>
              <a:t>gaúchos na disseminação </a:t>
            </a:r>
            <a:r>
              <a:rPr lang="pt-BR" sz="2400" b="0" kern="0" dirty="0">
                <a:solidFill>
                  <a:schemeClr val="tx1"/>
                </a:solidFill>
              </a:rPr>
              <a:t>da Qualidade e melhoria da gestão das </a:t>
            </a:r>
            <a:r>
              <a:rPr lang="pt-BR" sz="2400" b="0" kern="0" dirty="0" smtClean="0">
                <a:solidFill>
                  <a:schemeClr val="tx1"/>
                </a:solidFill>
              </a:rPr>
              <a:t>organizações;</a:t>
            </a:r>
            <a:endParaRPr lang="pt-BR" sz="2400" b="0" kern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500" b="0" kern="0" dirty="0">
              <a:solidFill>
                <a:schemeClr val="tx1"/>
              </a:solidFill>
            </a:endParaRPr>
          </a:p>
          <a:p>
            <a:pPr algn="just"/>
            <a:endParaRPr lang="pt-BR" sz="25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>
                <a:solidFill>
                  <a:schemeClr val="tx1"/>
                </a:solidFill>
              </a:rPr>
              <a:t>PGQP 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827584" y="1412776"/>
            <a:ext cx="727280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pt-BR" sz="2300" b="0" dirty="0" smtClean="0">
                <a:solidFill>
                  <a:schemeClr val="tx1"/>
                </a:solidFill>
              </a:rPr>
              <a:t>   </a:t>
            </a:r>
            <a:r>
              <a:rPr lang="pt-BR" sz="23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PGQP é </a:t>
            </a:r>
            <a:r>
              <a:rPr lang="pt-BR" sz="23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uma organização auto-sustentável e não Governamental, que atua através de um sistema de Rede de Comitês, utilizando trabalho voluntário</a:t>
            </a:r>
            <a:r>
              <a:rPr lang="pt-BR" sz="23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pt-BR" sz="2300" b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endParaRPr lang="pt-BR" sz="2300" b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3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É organizado em um sistema de rede, que abrange Comitês Setoriais e Regionais.</a:t>
            </a:r>
          </a:p>
          <a:p>
            <a:pPr algn="just">
              <a:buFont typeface="Arial" pitchFamily="34" charset="0"/>
              <a:buChar char="•"/>
            </a:pPr>
            <a:endParaRPr lang="pt-BR" sz="23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3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Comitês Setoriais abrangem organizações com atividades afins;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3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Comitês Regionais são compostos de grupos de organizações estabelecidas em diferentes regiões do Estado</a:t>
            </a:r>
            <a:r>
              <a:rPr lang="pt-BR" sz="23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pt-BR" sz="2300" b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5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67544" y="1412776"/>
            <a:ext cx="827563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/>
            <a:endParaRPr lang="pt-BR" sz="2200" b="0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60" y="1556792"/>
            <a:ext cx="74168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Entre as entidades promotoras dos comitês estão as federações, sindicatos, associações de classe e organizações com Programa de Qualidade avançado;</a:t>
            </a:r>
            <a:endParaRPr lang="pt-BR" sz="2400" kern="0" dirty="0" smtClean="0">
              <a:latin typeface="+mj-lt"/>
              <a:ea typeface="+mj-ea"/>
              <a:cs typeface="+mj-cs"/>
            </a:endParaRPr>
          </a:p>
          <a:p>
            <a:pPr marL="342900" indent="-342900" algn="just"/>
            <a:endParaRPr lang="pt-BR" sz="2400" kern="0" dirty="0" smtClean="0">
              <a:latin typeface="+mj-lt"/>
              <a:ea typeface="+mj-ea"/>
              <a:cs typeface="+mj-c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kern="0" dirty="0" smtClean="0">
                <a:latin typeface="+mj-lt"/>
                <a:ea typeface="+mj-ea"/>
                <a:cs typeface="+mj-cs"/>
              </a:rPr>
              <a:t>O Programa envolve mais de 9,5 mil organizações, entre iniciativa privada e órgãos públicos e cerca de 1,3 milhões de pessoas relacionadas com a Gestão da Qualidade;</a:t>
            </a:r>
          </a:p>
          <a:p>
            <a:pPr marL="342900" indent="-342900" algn="just"/>
            <a:endParaRPr lang="pt-BR" sz="2400" kern="0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05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Por que Implementar?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611560" y="1556792"/>
            <a:ext cx="756084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dirty="0">
                <a:solidFill>
                  <a:schemeClr val="tx1"/>
                </a:solidFill>
              </a:rPr>
              <a:t>O PGQP se tornou uma ótima alternativa para a iniciativa privada rever seus processos e encontrar, através das metodologias de gestão, as oportunidades de </a:t>
            </a:r>
            <a:r>
              <a:rPr lang="pt-BR" sz="2200" b="0" dirty="0" smtClean="0">
                <a:solidFill>
                  <a:schemeClr val="tx1"/>
                </a:solidFill>
              </a:rPr>
              <a:t>melhorias, </a:t>
            </a:r>
            <a:r>
              <a:rPr lang="pt-BR" sz="2200" b="0" dirty="0">
                <a:solidFill>
                  <a:schemeClr val="tx1"/>
                </a:solidFill>
              </a:rPr>
              <a:t>bem </a:t>
            </a:r>
            <a:r>
              <a:rPr lang="pt-BR" sz="2200" b="0" dirty="0" smtClean="0">
                <a:solidFill>
                  <a:schemeClr val="tx1"/>
                </a:solidFill>
              </a:rPr>
              <a:t>como, </a:t>
            </a:r>
            <a:r>
              <a:rPr lang="pt-BR" sz="2200" b="0" dirty="0">
                <a:solidFill>
                  <a:schemeClr val="tx1"/>
                </a:solidFill>
              </a:rPr>
              <a:t>identificar as melhores ações para conseguir fazer cada vez </a:t>
            </a:r>
            <a:r>
              <a:rPr lang="pt-BR" sz="2200" b="0" dirty="0" smtClean="0">
                <a:solidFill>
                  <a:schemeClr val="tx1"/>
                </a:solidFill>
              </a:rPr>
              <a:t>melhor;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200" b="0" kern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dirty="0" smtClean="0">
                <a:solidFill>
                  <a:schemeClr val="tx1"/>
                </a:solidFill>
              </a:rPr>
              <a:t>Também é </a:t>
            </a:r>
            <a:r>
              <a:rPr lang="pt-BR" sz="2200" b="0" dirty="0">
                <a:solidFill>
                  <a:schemeClr val="tx1"/>
                </a:solidFill>
              </a:rPr>
              <a:t>preciso que o setor público e o terceiro setor também tenham esta cultura de melhoria continua, </a:t>
            </a:r>
            <a:r>
              <a:rPr lang="pt-BR" sz="2200" b="0" dirty="0" smtClean="0">
                <a:solidFill>
                  <a:schemeClr val="tx1"/>
                </a:solidFill>
              </a:rPr>
              <a:t>pois </a:t>
            </a:r>
            <a:r>
              <a:rPr lang="pt-BR" sz="2200" b="0" dirty="0">
                <a:solidFill>
                  <a:schemeClr val="tx1"/>
                </a:solidFill>
              </a:rPr>
              <a:t>estes setores estão completamente conectados entre si. Isto é, uma boa qualidade nos serviços públicos colabora para a boa gestão de uma organização privada e </a:t>
            </a:r>
            <a:r>
              <a:rPr lang="pt-BR" sz="2200" b="0" dirty="0" smtClean="0">
                <a:solidFill>
                  <a:schemeClr val="tx1"/>
                </a:solidFill>
              </a:rPr>
              <a:t>vice-versa;</a:t>
            </a:r>
            <a:endParaRPr lang="pt-BR" sz="22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Por que Implementar?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544834" y="1412776"/>
            <a:ext cx="762756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0" dirty="0" smtClean="0">
                <a:solidFill>
                  <a:schemeClr val="tx1"/>
                </a:solidFill>
              </a:rPr>
              <a:t>“Inovar</a:t>
            </a:r>
            <a:r>
              <a:rPr lang="pt-BR" sz="2400" b="0" dirty="0">
                <a:solidFill>
                  <a:schemeClr val="tx1"/>
                </a:solidFill>
              </a:rPr>
              <a:t>, fazer melhor, fazer diferente. Tudo isso tem um objetivo maior: ser </a:t>
            </a:r>
            <a:r>
              <a:rPr lang="pt-BR" sz="2400" b="0" dirty="0" smtClean="0">
                <a:solidFill>
                  <a:schemeClr val="tx1"/>
                </a:solidFill>
              </a:rPr>
              <a:t>competitivo. Mas </a:t>
            </a:r>
            <a:r>
              <a:rPr lang="pt-BR" sz="2400" b="0" dirty="0">
                <a:solidFill>
                  <a:schemeClr val="tx1"/>
                </a:solidFill>
              </a:rPr>
              <a:t>o que queremos não é uma competitividade a qualquer custo. Queremos uma competitividade sustentável. Queremos crescer, ter rentabilidade, atender às demandas do mercado, mas também com uma preocupação constante com os recursos naturais, que são finitos e merecem todo o nosso respeito e </a:t>
            </a:r>
            <a:r>
              <a:rPr lang="pt-BR" sz="2400" b="0" dirty="0" smtClean="0">
                <a:solidFill>
                  <a:schemeClr val="tx1"/>
                </a:solidFill>
              </a:rPr>
              <a:t>cuidado</a:t>
            </a:r>
            <a:r>
              <a:rPr lang="pt-BR" sz="2400" b="0" dirty="0">
                <a:solidFill>
                  <a:schemeClr val="tx1"/>
                </a:solidFill>
              </a:rPr>
              <a:t>”. </a:t>
            </a:r>
            <a:r>
              <a:rPr lang="pt-BR" sz="2400" b="0" dirty="0" smtClean="0">
                <a:solidFill>
                  <a:schemeClr val="tx1"/>
                </a:solidFill>
              </a:rPr>
              <a:t>(Extraído do site www.qualidade-rs.org.br</a:t>
            </a:r>
            <a:r>
              <a:rPr lang="pt-BR" sz="2400" b="0" dirty="0">
                <a:solidFill>
                  <a:schemeClr val="tx1"/>
                </a:solidFill>
              </a:rPr>
              <a:t> </a:t>
            </a:r>
            <a:r>
              <a:rPr lang="pt-BR" sz="2400" b="0" dirty="0" smtClean="0">
                <a:solidFill>
                  <a:schemeClr val="tx1"/>
                </a:solidFill>
              </a:rPr>
              <a:t>– 29.10.2017)</a:t>
            </a:r>
            <a:endParaRPr lang="pt-BR" sz="24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Características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1412776"/>
            <a:ext cx="777158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b="0" kern="0" dirty="0" smtClean="0">
                <a:solidFill>
                  <a:schemeClr val="tx1"/>
                </a:solidFill>
              </a:rPr>
              <a:t>A aplicação desse sistema está baseado na metodologia dos Critérios de Excelência do Premio Nacional da Qualidade, apresenta como objetivo, possibilitar às organizações elaborar planos de melhoria de Qualidade;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300" b="0" kern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b="0" kern="0" dirty="0" smtClean="0">
                <a:solidFill>
                  <a:schemeClr val="tx1"/>
                </a:solidFill>
              </a:rPr>
              <a:t>Esse sistema de avaliação é composto por três etapas: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300" b="0" kern="0" dirty="0" smtClean="0">
                <a:solidFill>
                  <a:schemeClr val="tx1"/>
                </a:solidFill>
              </a:rPr>
              <a:t>Treinamento;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300" b="0" kern="0" dirty="0" smtClean="0">
                <a:solidFill>
                  <a:schemeClr val="tx1"/>
                </a:solidFill>
              </a:rPr>
              <a:t>Auto avaliação;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300" b="0" kern="0" dirty="0" smtClean="0">
                <a:solidFill>
                  <a:schemeClr val="tx1"/>
                </a:solidFill>
              </a:rPr>
              <a:t>Avaliação Externa;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300" b="0" kern="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300" b="0" kern="0" dirty="0" smtClean="0">
                <a:solidFill>
                  <a:schemeClr val="tx1"/>
                </a:solidFill>
              </a:rPr>
              <a:t>Onde ocorre visitas entre as organizações que participam do programa;</a:t>
            </a:r>
            <a:endParaRPr lang="pt-BR" sz="23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20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PGQP – Características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1412776"/>
            <a:ext cx="777158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0" kern="0" dirty="0" smtClean="0">
                <a:solidFill>
                  <a:schemeClr val="tx1"/>
                </a:solidFill>
              </a:rPr>
              <a:t>A mobilização está fundamentada na adesão ao Programa do Termo de Adesão, que apresenta por objetivo específico identificar as organizações interessadas ao tema e estabelecer compromisso para a evolução e o desenvolvimento da Qualidade no Estado do Rio Grande do Sul;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0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</TotalTime>
  <Words>951</Words>
  <Application>Microsoft Office PowerPoint</Application>
  <PresentationFormat>Apresentação na tela (4:3)</PresentationFormat>
  <Paragraphs>98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Microsoft YaHei</vt:lpstr>
      <vt:lpstr>Arial</vt:lpstr>
      <vt:lpstr>Calibri</vt:lpstr>
      <vt:lpstr>Times New Roman</vt:lpstr>
      <vt:lpstr>Tema1</vt:lpstr>
      <vt:lpstr>PGQP</vt:lpstr>
      <vt:lpstr>PGQP – Nascimento</vt:lpstr>
      <vt:lpstr>PGQP – Nascimento</vt:lpstr>
      <vt:lpstr>PGQP </vt:lpstr>
      <vt:lpstr>PGQP</vt:lpstr>
      <vt:lpstr>PGQP – Por que Implementar?</vt:lpstr>
      <vt:lpstr>PGQP – Por que Implementar?</vt:lpstr>
      <vt:lpstr>PGQP – Características</vt:lpstr>
      <vt:lpstr>PGQP – Características</vt:lpstr>
      <vt:lpstr>PGQP – Como Funciona o Programa</vt:lpstr>
      <vt:lpstr>PGQP Organograma</vt:lpstr>
      <vt:lpstr>PGQP – Investimentos</vt:lpstr>
      <vt:lpstr>PGQP – Investimentos</vt:lpstr>
      <vt:lpstr>PGQP – Dificuldades na implantação</vt:lpstr>
      <vt:lpstr>PGQP – Premiações</vt:lpstr>
      <vt:lpstr>PGQP – Perguntas/Respostas</vt:lpstr>
      <vt:lpstr>PGQP – Perguntas/Respostas</vt:lpstr>
      <vt:lpstr>PGQP – Perguntas/Respostas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leonardo hoffmann</cp:lastModifiedBy>
  <cp:revision>119</cp:revision>
  <dcterms:created xsi:type="dcterms:W3CDTF">2016-05-23T13:18:21Z</dcterms:created>
  <dcterms:modified xsi:type="dcterms:W3CDTF">2017-11-01T21:14:59Z</dcterms:modified>
</cp:coreProperties>
</file>