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C77FE295-9E06-4D19-8776-5AE8BED20306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351B-C6EE-4670-83DB-0CE28ABB6926}" type="datetimeFigureOut">
              <a:rPr lang="pt-BR" smtClean="0"/>
              <a:t>30/09/2014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4A4B-8738-416B-AC48-FCBC292A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926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351B-C6EE-4670-83DB-0CE28ABB6926}" type="datetimeFigureOut">
              <a:rPr lang="pt-BR" smtClean="0"/>
              <a:t>30/09/2014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4A4B-8738-416B-AC48-FCBC292A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6230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351B-C6EE-4670-83DB-0CE28ABB6926}" type="datetimeFigureOut">
              <a:rPr lang="pt-BR" smtClean="0"/>
              <a:t>30/09/2014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4A4B-8738-416B-AC48-FCBC292A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8127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351B-C6EE-4670-83DB-0CE28ABB6926}" type="datetimeFigureOut">
              <a:rPr lang="pt-BR" smtClean="0"/>
              <a:t>30/09/2014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4A4B-8738-416B-AC48-FCBC292A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0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351B-C6EE-4670-83DB-0CE28ABB6926}" type="datetimeFigureOut">
              <a:rPr lang="pt-BR" smtClean="0"/>
              <a:t>30/09/2014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4A4B-8738-416B-AC48-FCBC292A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271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351B-C6EE-4670-83DB-0CE28ABB6926}" type="datetimeFigureOut">
              <a:rPr lang="pt-BR" smtClean="0"/>
              <a:t>30/09/2014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4A4B-8738-416B-AC48-FCBC292A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696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351B-C6EE-4670-83DB-0CE28ABB6926}" type="datetimeFigureOut">
              <a:rPr lang="pt-BR" smtClean="0"/>
              <a:t>30/09/2014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4A4B-8738-416B-AC48-FCBC292A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9632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351B-C6EE-4670-83DB-0CE28ABB6926}" type="datetimeFigureOut">
              <a:rPr lang="pt-BR" smtClean="0"/>
              <a:t>30/09/2014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4A4B-8738-416B-AC48-FCBC292A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900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351B-C6EE-4670-83DB-0CE28ABB6926}" type="datetimeFigureOut">
              <a:rPr lang="pt-BR" smtClean="0"/>
              <a:t>30/09/2014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4A4B-8738-416B-AC48-FCBC292A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5234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351B-C6EE-4670-83DB-0CE28ABB6926}" type="datetimeFigureOut">
              <a:rPr lang="pt-BR" smtClean="0"/>
              <a:t>30/09/2014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4A4B-8738-416B-AC48-FCBC292A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182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351B-C6EE-4670-83DB-0CE28ABB6926}" type="datetimeFigureOut">
              <a:rPr lang="pt-BR" smtClean="0"/>
              <a:t>30/09/2014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4A4B-8738-416B-AC48-FCBC292A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5707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FFFF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A351B-C6EE-4670-83DB-0CE28ABB6926}" type="datetimeFigureOut">
              <a:rPr lang="pt-BR" smtClean="0"/>
              <a:t>30/09/2014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64A4B-8738-416B-AC48-FCBC292A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200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>
            <a:normAutofit/>
          </a:bodyPr>
          <a:lstStyle/>
          <a:p>
            <a:r>
              <a:rPr lang="pt-BR" sz="6600" dirty="0" smtClean="0">
                <a:latin typeface="Aparajita" pitchFamily="34" charset="0"/>
                <a:cs typeface="Aparajita" pitchFamily="34" charset="0"/>
              </a:rPr>
              <a:t>O Ponteiro da Bússola</a:t>
            </a:r>
            <a:endParaRPr lang="pt-BR" sz="66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5105400"/>
            <a:ext cx="6400800" cy="1752600"/>
          </a:xfrm>
        </p:spPr>
        <p:txBody>
          <a:bodyPr>
            <a:normAutofit lnSpcReduction="10000"/>
          </a:bodyPr>
          <a:lstStyle/>
          <a:p>
            <a:pPr algn="l"/>
            <a:r>
              <a:rPr lang="pt-BR" sz="2400" dirty="0" smtClean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Nome: Gabriel </a:t>
            </a:r>
            <a:r>
              <a:rPr lang="pt-BR" sz="2400" dirty="0" err="1" smtClean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Winter</a:t>
            </a:r>
            <a:endParaRPr lang="pt-BR" sz="2400" dirty="0" smtClean="0">
              <a:solidFill>
                <a:schemeClr val="tx1"/>
              </a:solidFill>
              <a:latin typeface="Aparajita" pitchFamily="34" charset="0"/>
              <a:cs typeface="Aparajita" pitchFamily="34" charset="0"/>
            </a:endParaRPr>
          </a:p>
          <a:p>
            <a:pPr algn="l"/>
            <a:r>
              <a:rPr lang="pt-BR" sz="2400" dirty="0" smtClean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Turma: 2L</a:t>
            </a:r>
          </a:p>
          <a:p>
            <a:pPr algn="l"/>
            <a:r>
              <a:rPr lang="pt-BR" sz="2400" dirty="0" smtClean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Data: 02/10/2014</a:t>
            </a:r>
          </a:p>
          <a:p>
            <a:pPr algn="l"/>
            <a:r>
              <a:rPr lang="pt-BR" sz="2400" dirty="0" smtClean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Professor: Fabio Lemes</a:t>
            </a:r>
          </a:p>
          <a:p>
            <a:pPr algn="l"/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6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208509"/>
            <a:ext cx="8291264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400" dirty="0">
                <a:latin typeface="Aparajita" pitchFamily="34" charset="0"/>
                <a:cs typeface="Aparajita" pitchFamily="34" charset="0"/>
              </a:rPr>
              <a:t>Hoje em dia, na sociedade </a:t>
            </a:r>
            <a:r>
              <a:rPr lang="pt-BR" sz="4400" dirty="0" smtClean="0">
                <a:latin typeface="Aparajita" pitchFamily="34" charset="0"/>
                <a:cs typeface="Aparajita" pitchFamily="34" charset="0"/>
              </a:rPr>
              <a:t>atual, </a:t>
            </a:r>
            <a:r>
              <a:rPr lang="pt-BR" sz="4400" dirty="0">
                <a:latin typeface="Aparajita" pitchFamily="34" charset="0"/>
                <a:cs typeface="Aparajita" pitchFamily="34" charset="0"/>
              </a:rPr>
              <a:t>ou você escolhe seguir o caminho capitalista, que é focado no lucro acima de tudo, ou você acaba na pobreza. </a:t>
            </a:r>
          </a:p>
        </p:txBody>
      </p:sp>
    </p:spTree>
    <p:extLst>
      <p:ext uri="{BB962C8B-B14F-4D97-AF65-F5344CB8AC3E}">
        <p14:creationId xmlns:p14="http://schemas.microsoft.com/office/powerpoint/2010/main" val="191064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8655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t-BR" dirty="0" smtClean="0">
              <a:latin typeface="Aparajita" pitchFamily="34" charset="0"/>
              <a:cs typeface="Aparajita" pitchFamily="34" charset="0"/>
            </a:endParaRPr>
          </a:p>
          <a:p>
            <a:pPr marL="0" indent="0">
              <a:buNone/>
            </a:pPr>
            <a:r>
              <a:rPr lang="pt-BR" sz="3500" dirty="0" smtClean="0">
                <a:latin typeface="Aparajita" pitchFamily="34" charset="0"/>
                <a:cs typeface="Aparajita" pitchFamily="34" charset="0"/>
              </a:rPr>
              <a:t>Um exemplo que explica um pouco de como é a nossa sociedade capitalista é este citado no capítulo: </a:t>
            </a:r>
            <a:r>
              <a:rPr lang="pt-BR" sz="3500" dirty="0">
                <a:latin typeface="Aparajita" pitchFamily="34" charset="0"/>
                <a:cs typeface="Aparajita" pitchFamily="34" charset="0"/>
              </a:rPr>
              <a:t>“Atônito com a nova realidade que tratava como coisas as Pessoas, a Mãe Terra, o Irmão Sol, a Irmã Lua, desconhecedora da crença de que tudo o que se move é sagrado, a reação do Santo, a exemplo de boa parte da juventude de sua época – reunida nas ordens medicantes -, foi a de renunciar à riqueza material, como forma de chamar atenção para os valores essenciais e perenes... O curioso é que, ao se despir dos luxos e abraçar as causas humanas, dos animais e da ecologia, o último sentimento que Francisco desperta é o de pobreza”.</a:t>
            </a:r>
          </a:p>
          <a:p>
            <a:pPr marL="0" indent="0">
              <a:buNone/>
            </a:pPr>
            <a:endParaRPr lang="pt-BR" dirty="0"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91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>
                <a:latin typeface="Aparajita" pitchFamily="34" charset="0"/>
                <a:cs typeface="Aparajita" pitchFamily="34" charset="0"/>
              </a:rPr>
              <a:t>“</a:t>
            </a:r>
            <a:r>
              <a:rPr lang="pt-BR" sz="5400" b="1" dirty="0" err="1" smtClean="0">
                <a:latin typeface="Aparajita" pitchFamily="34" charset="0"/>
                <a:cs typeface="Aparajita" pitchFamily="34" charset="0"/>
              </a:rPr>
              <a:t>control</a:t>
            </a:r>
            <a:r>
              <a:rPr lang="pt-BR" sz="5400" b="1" dirty="0" smtClean="0">
                <a:latin typeface="Aparajita" pitchFamily="34" charset="0"/>
                <a:cs typeface="Aparajita" pitchFamily="34" charset="0"/>
              </a:rPr>
              <a:t>-C/</a:t>
            </a:r>
            <a:r>
              <a:rPr lang="pt-BR" sz="5400" b="1" dirty="0" err="1" smtClean="0">
                <a:latin typeface="Aparajita" pitchFamily="34" charset="0"/>
                <a:cs typeface="Aparajita" pitchFamily="34" charset="0"/>
              </a:rPr>
              <a:t>control</a:t>
            </a:r>
            <a:r>
              <a:rPr lang="pt-BR" sz="5400" b="1" dirty="0" smtClean="0">
                <a:latin typeface="Aparajita" pitchFamily="34" charset="0"/>
                <a:cs typeface="Aparajita" pitchFamily="34" charset="0"/>
              </a:rPr>
              <a:t>-V”</a:t>
            </a:r>
            <a:endParaRPr lang="pt-BR" sz="5400" b="1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>
                <a:latin typeface="Aparajita" pitchFamily="34" charset="0"/>
                <a:cs typeface="Aparajita" pitchFamily="34" charset="0"/>
              </a:rPr>
              <a:t>Nos dias de hoje há muitas informações a serem processadas, e este efeito gera com que as pessoas levem mais tempo para processar e refletir sobre estas informações. Isto faz com que, cada vez mais, pessoas usem a famosa “tática” do “</a:t>
            </a:r>
            <a:r>
              <a:rPr lang="pt-BR" dirty="0" err="1">
                <a:latin typeface="Aparajita" pitchFamily="34" charset="0"/>
                <a:cs typeface="Aparajita" pitchFamily="34" charset="0"/>
              </a:rPr>
              <a:t>control</a:t>
            </a:r>
            <a:r>
              <a:rPr lang="pt-BR" dirty="0">
                <a:latin typeface="Aparajita" pitchFamily="34" charset="0"/>
                <a:cs typeface="Aparajita" pitchFamily="34" charset="0"/>
              </a:rPr>
              <a:t>-C/</a:t>
            </a:r>
            <a:r>
              <a:rPr lang="pt-BR" dirty="0" err="1">
                <a:latin typeface="Aparajita" pitchFamily="34" charset="0"/>
                <a:cs typeface="Aparajita" pitchFamily="34" charset="0"/>
              </a:rPr>
              <a:t>control</a:t>
            </a:r>
            <a:r>
              <a:rPr lang="pt-BR" dirty="0">
                <a:latin typeface="Aparajita" pitchFamily="34" charset="0"/>
                <a:cs typeface="Aparajita" pitchFamily="34" charset="0"/>
              </a:rPr>
              <a:t>-V”. E segundo Edgar </a:t>
            </a:r>
            <a:r>
              <a:rPr lang="pt-BR" dirty="0" err="1">
                <a:latin typeface="Aparajita" pitchFamily="34" charset="0"/>
                <a:cs typeface="Aparajita" pitchFamily="34" charset="0"/>
              </a:rPr>
              <a:t>Morin</a:t>
            </a:r>
            <a:r>
              <a:rPr lang="pt-BR" dirty="0">
                <a:latin typeface="Aparajita" pitchFamily="34" charset="0"/>
                <a:cs typeface="Aparajita" pitchFamily="34" charset="0"/>
              </a:rPr>
              <a:t> temos a ilusão de que produzimos ideias, mas, de fato, somos produtos das mesmas.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6040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200" b="1" dirty="0" smtClean="0">
                <a:latin typeface="Aparajita" pitchFamily="34" charset="0"/>
                <a:cs typeface="Aparajita" pitchFamily="34" charset="0"/>
              </a:rPr>
              <a:t>Economia da cultura e cultura da economia</a:t>
            </a:r>
            <a:endParaRPr lang="pt-BR" sz="4200" b="1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800" dirty="0" smtClean="0">
                <a:latin typeface="Aparajita" pitchFamily="34" charset="0"/>
                <a:cs typeface="Aparajita" pitchFamily="34" charset="0"/>
              </a:rPr>
              <a:t>O grande objetivo da ECONOMIA DA CULTURA é o de fazer o conjunto das expressões do segmento render, gerar divisas, emprego e renda. Essa corrente mede a cultura preferencialmente pelos impactos econômicos que ela pode gerar.</a:t>
            </a:r>
          </a:p>
          <a:p>
            <a:pPr marL="0" indent="0">
              <a:buNone/>
            </a:pPr>
            <a:r>
              <a:rPr lang="pt-BR" sz="2800" dirty="0" smtClean="0">
                <a:latin typeface="Aparajita" pitchFamily="34" charset="0"/>
                <a:cs typeface="Aparajita" pitchFamily="34" charset="0"/>
              </a:rPr>
              <a:t>Já a CULTURA DA ECONOMIA visa os valores humanitários como o da saúde e da educação. Nestes domínios a preocupação maior é a cultural por isso que o nome se inverte e acaba por ser cultura da economia.</a:t>
            </a:r>
          </a:p>
          <a:p>
            <a:pPr marL="0" indent="0">
              <a:buNone/>
            </a:pPr>
            <a:r>
              <a:rPr lang="pt-BR" sz="2800" dirty="0" smtClean="0">
                <a:latin typeface="Aparajita" pitchFamily="34" charset="0"/>
                <a:cs typeface="Aparajita" pitchFamily="34" charset="0"/>
              </a:rPr>
              <a:t>Um exemplo para explicar esta diferença é que quando você come um sorvete com cobertura há então mais sorvete do que cobertura, e é por isso que não se diz: estou comendo cobertura com sorvete.</a:t>
            </a:r>
            <a:endParaRPr lang="pt-BR" sz="2800" dirty="0"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055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latin typeface="Aparajita" pitchFamily="34" charset="0"/>
                <a:cs typeface="Aparajita" pitchFamily="34" charset="0"/>
              </a:rPr>
              <a:t>O que seria uma bússola sem ponteiro?!</a:t>
            </a:r>
            <a:endParaRPr lang="pt-BR" b="1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latin typeface="Aparajita" pitchFamily="34" charset="0"/>
                <a:cs typeface="Aparajita" pitchFamily="34" charset="0"/>
              </a:rPr>
              <a:t>Pode se perguntar também: o que seria a economia sem a cultura!</a:t>
            </a:r>
          </a:p>
          <a:p>
            <a:pPr marL="0" indent="0">
              <a:buNone/>
            </a:pPr>
            <a:r>
              <a:rPr lang="pt-BR" dirty="0" smtClean="0">
                <a:latin typeface="Aparajita" pitchFamily="34" charset="0"/>
                <a:cs typeface="Aparajita" pitchFamily="34" charset="0"/>
              </a:rPr>
              <a:t>A economia depende muito da cultura, porque não se existe uma economia sem a cultura. As pessoas não nascem sabendo como funciona a nossa economia atual, todos devemos aprender a partir da nossa cultura como que é a economia do seu próprio país por exemplo. E é por isso que n existe economia sem cultura.</a:t>
            </a:r>
          </a:p>
        </p:txBody>
      </p:sp>
    </p:spTree>
    <p:extLst>
      <p:ext uri="{BB962C8B-B14F-4D97-AF65-F5344CB8AC3E}">
        <p14:creationId xmlns:p14="http://schemas.microsoft.com/office/powerpoint/2010/main" val="19633308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462</Words>
  <Application>Microsoft Office PowerPoint</Application>
  <PresentationFormat>Apresentação na tela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O Ponteiro da Bússola</vt:lpstr>
      <vt:lpstr>Apresentação do PowerPoint</vt:lpstr>
      <vt:lpstr>Apresentação do PowerPoint</vt:lpstr>
      <vt:lpstr>“control-C/control-V”</vt:lpstr>
      <vt:lpstr>Economia da cultura e cultura da economia</vt:lpstr>
      <vt:lpstr>O que seria uma bússola sem ponteiro?!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Ponteiro da Bússola</dc:title>
  <dc:creator>User</dc:creator>
  <cp:lastModifiedBy>User</cp:lastModifiedBy>
  <cp:revision>6</cp:revision>
  <dcterms:created xsi:type="dcterms:W3CDTF">2014-09-30T13:50:06Z</dcterms:created>
  <dcterms:modified xsi:type="dcterms:W3CDTF">2014-09-30T14:47:49Z</dcterms:modified>
</cp:coreProperties>
</file>