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2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6942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002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29548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4819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71564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24726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01181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254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0823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7063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850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5999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172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258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5916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6219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B377D-8C6F-4FA1-AB9E-464A11A1D12E}" type="datetimeFigureOut">
              <a:rPr lang="pt-BR" smtClean="0"/>
              <a:pPr/>
              <a:t>06/11/2014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612ADD-2368-4741-8FAD-AF87C920CC3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2762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49825" y="1200953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pt-BR" sz="5800" dirty="0" smtClean="0"/>
              <a:t>Plano da Secretaria da Economia Criativa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        </a:t>
            </a:r>
            <a:endParaRPr lang="pt-BR" sz="31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23314" y="3128882"/>
            <a:ext cx="8915399" cy="1126283"/>
          </a:xfrm>
        </p:spPr>
        <p:txBody>
          <a:bodyPr>
            <a:normAutofit/>
          </a:bodyPr>
          <a:lstStyle/>
          <a:p>
            <a:r>
              <a:rPr lang="pt-BR" sz="3600" dirty="0"/>
              <a:t>ANEXO II: </a:t>
            </a:r>
            <a:r>
              <a:rPr lang="pt-BR" sz="3600" dirty="0" smtClean="0"/>
              <a:t>Criatividade e Mercado</a:t>
            </a:r>
            <a:endParaRPr lang="pt-BR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966979" y="528034"/>
            <a:ext cx="56280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 smtClean="0"/>
              <a:t>Ministério da Cultura</a:t>
            </a:r>
            <a:endParaRPr lang="pt-BR" sz="26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66610" y="5190186"/>
            <a:ext cx="10124378" cy="166781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2800" dirty="0" smtClean="0"/>
              <a:t>Nome: João Borges                                  Turma: 2L                     </a:t>
            </a:r>
          </a:p>
          <a:p>
            <a:r>
              <a:rPr lang="pt-BR" sz="2800" dirty="0" smtClean="0"/>
              <a:t>Professor: Fabio Lemes                             Data</a:t>
            </a:r>
            <a:r>
              <a:rPr lang="pt-BR" sz="2800"/>
              <a:t>: </a:t>
            </a:r>
            <a:r>
              <a:rPr lang="pt-BR" sz="2800" smtClean="0"/>
              <a:t>30/09/14      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        </a:t>
            </a:r>
            <a:endParaRPr lang="pt-BR" sz="3100" dirty="0"/>
          </a:p>
        </p:txBody>
      </p:sp>
    </p:spTree>
    <p:extLst>
      <p:ext uri="{BB962C8B-B14F-4D97-AF65-F5344CB8AC3E}">
        <p14:creationId xmlns:p14="http://schemas.microsoft.com/office/powerpoint/2010/main" xmlns="" val="138499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790163"/>
            <a:ext cx="9285110" cy="4662151"/>
          </a:xfrm>
        </p:spPr>
        <p:txBody>
          <a:bodyPr>
            <a:normAutofit/>
          </a:bodyPr>
          <a:lstStyle/>
          <a:p>
            <a:pPr algn="just"/>
            <a:r>
              <a:rPr lang="pt-BR" sz="2600" dirty="0"/>
              <a:t>Neste capítulo são examinadas as relações entre a diversidade cultural e as inúmeras atividades desde a criação cultural e a comercialização das expressões culturais até as mais amplas repercussões da cultura no mercado e no mundo dos negócios. O instinto criativo que deu luz à diversidade cultural, continua sendo um fator primordial quando se trata de analisar o estado atual das culturas no mundo.</a:t>
            </a:r>
          </a:p>
        </p:txBody>
      </p:sp>
    </p:spTree>
    <p:extLst>
      <p:ext uri="{BB962C8B-B14F-4D97-AF65-F5344CB8AC3E}">
        <p14:creationId xmlns:p14="http://schemas.microsoft.com/office/powerpoint/2010/main" xmlns="" val="32883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461700" cy="1280890"/>
          </a:xfrm>
        </p:spPr>
        <p:txBody>
          <a:bodyPr/>
          <a:lstStyle/>
          <a:p>
            <a:r>
              <a:rPr lang="pt-BR" dirty="0"/>
              <a:t>A criação artística e a economia criativa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2592924" y="1506829"/>
            <a:ext cx="9281397" cy="4945486"/>
          </a:xfrm>
        </p:spPr>
        <p:txBody>
          <a:bodyPr>
            <a:normAutofit/>
          </a:bodyPr>
          <a:lstStyle/>
          <a:p>
            <a:pPr indent="342900" algn="just"/>
            <a:r>
              <a:rPr lang="pt-BR" sz="2200" dirty="0"/>
              <a:t>É importante evitar todo o tipo de percepção etnocêntrica da criatividade. Ela, ao contrário, deve ser compreendida como algo que se refere a todas as produções materiais que dão sentido à existência dos seres humanos. A segunda parte do século XX se caracterizou por uma mudança radical dos gostos, lugares de </a:t>
            </a:r>
            <a:r>
              <a:rPr lang="pt-BR" sz="2200" dirty="0" smtClean="0"/>
              <a:t>apresentação, mercados </a:t>
            </a:r>
            <a:r>
              <a:rPr lang="pt-BR" sz="2200" dirty="0"/>
              <a:t>no mundo da arte, </a:t>
            </a:r>
            <a:r>
              <a:rPr lang="pt-BR" sz="2200" dirty="0" smtClean="0"/>
              <a:t>e também pelo </a:t>
            </a:r>
            <a:r>
              <a:rPr lang="pt-BR" sz="2200" dirty="0"/>
              <a:t>aumento dos intercâmbios artísticos em todo o mundo. Do ponto de vista das práticas artísticas contemporâneas, o mundo avança em direção a formas generalizadas de abertura para o exterior e já não está estruturado sobre o modelo centro/periferia</a:t>
            </a:r>
            <a:r>
              <a:rPr lang="pt-BR" sz="2200" dirty="0" smtClean="0"/>
              <a:t>.</a:t>
            </a:r>
          </a:p>
          <a:p>
            <a:pPr indent="342900" algn="just"/>
            <a:r>
              <a:rPr lang="pt-BR" sz="2200" dirty="0"/>
              <a:t>Essa ampliação das perspectivas e das expressões </a:t>
            </a:r>
            <a:r>
              <a:rPr lang="pt-BR" sz="2200" dirty="0" smtClean="0"/>
              <a:t>artísticas, </a:t>
            </a:r>
            <a:r>
              <a:rPr lang="pt-BR" sz="2200" dirty="0"/>
              <a:t>contribuiu para um intercâmbio </a:t>
            </a:r>
            <a:r>
              <a:rPr lang="pt-BR" sz="2200" dirty="0" smtClean="0"/>
              <a:t>criador </a:t>
            </a:r>
            <a:r>
              <a:rPr lang="pt-BR" sz="2200" dirty="0"/>
              <a:t>de ideias que se </a:t>
            </a:r>
            <a:r>
              <a:rPr lang="pt-BR" sz="2200" dirty="0" smtClean="0"/>
              <a:t>refletem </a:t>
            </a:r>
            <a:r>
              <a:rPr lang="pt-BR" sz="2200" dirty="0"/>
              <a:t>em todas as modalidades de criação </a:t>
            </a:r>
            <a:r>
              <a:rPr lang="pt-BR" sz="2200" dirty="0" smtClean="0"/>
              <a:t>artística.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xmlns="" val="14710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artesanato e o turismo internacional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2592924" y="1506829"/>
            <a:ext cx="9281397" cy="4945486"/>
          </a:xfrm>
        </p:spPr>
        <p:txBody>
          <a:bodyPr>
            <a:normAutofit/>
          </a:bodyPr>
          <a:lstStyle/>
          <a:p>
            <a:pPr indent="342900" algn="just"/>
            <a:r>
              <a:rPr lang="pt-BR" sz="2200" dirty="0"/>
              <a:t>O consumo cultural hoje atinge um público cada </a:t>
            </a:r>
            <a:r>
              <a:rPr lang="pt-BR" sz="2200" dirty="0" smtClean="0"/>
              <a:t>vez mais </a:t>
            </a:r>
            <a:r>
              <a:rPr lang="pt-BR" sz="2200" dirty="0"/>
              <a:t>numeroso e abrange expressões e </a:t>
            </a:r>
            <a:r>
              <a:rPr lang="pt-BR" sz="2200" dirty="0" smtClean="0"/>
              <a:t>experiências culturais </a:t>
            </a:r>
            <a:r>
              <a:rPr lang="pt-BR" sz="2200" dirty="0"/>
              <a:t>cada vez mais vastas. O artesanato e </a:t>
            </a:r>
            <a:r>
              <a:rPr lang="pt-BR" sz="2200" dirty="0" smtClean="0"/>
              <a:t>o turismo </a:t>
            </a:r>
            <a:r>
              <a:rPr lang="pt-BR" sz="2200" dirty="0"/>
              <a:t>– o primeiro dando uma forma artística </a:t>
            </a:r>
            <a:r>
              <a:rPr lang="pt-BR" sz="2200" dirty="0" smtClean="0"/>
              <a:t>aos objetos </a:t>
            </a:r>
            <a:r>
              <a:rPr lang="pt-BR" sz="2200" dirty="0"/>
              <a:t>decorativos ou domésticos, e o </a:t>
            </a:r>
            <a:r>
              <a:rPr lang="pt-BR" sz="2200" dirty="0" smtClean="0"/>
              <a:t>segundo permitindo </a:t>
            </a:r>
            <a:r>
              <a:rPr lang="pt-BR" sz="2200" dirty="0"/>
              <a:t>acesso à diversidade das culturas no </a:t>
            </a:r>
            <a:r>
              <a:rPr lang="pt-BR" sz="2200" dirty="0" smtClean="0"/>
              <a:t>seu contexto </a:t>
            </a:r>
            <a:r>
              <a:rPr lang="pt-BR" sz="2200" dirty="0"/>
              <a:t>natural – ilustram a tensão existente </a:t>
            </a:r>
            <a:r>
              <a:rPr lang="pt-BR" sz="2200" dirty="0" smtClean="0"/>
              <a:t>entre autenticidade </a:t>
            </a:r>
            <a:r>
              <a:rPr lang="pt-BR" sz="2200" dirty="0"/>
              <a:t>e comercialização, um elemento </a:t>
            </a:r>
            <a:r>
              <a:rPr lang="pt-BR" sz="2200" dirty="0" smtClean="0"/>
              <a:t>central da </a:t>
            </a:r>
            <a:r>
              <a:rPr lang="pt-BR" sz="2200" dirty="0"/>
              <a:t>preservação e da promoção da diversidade. </a:t>
            </a:r>
            <a:endParaRPr lang="pt-BR" sz="2200" dirty="0" smtClean="0"/>
          </a:p>
          <a:p>
            <a:pPr indent="342900" algn="just"/>
            <a:r>
              <a:rPr lang="pt-BR" sz="2200" dirty="0"/>
              <a:t>A produção de objetos artesanais é uma forma importante de expressão cultural e, cada vez mais, uma fonte de receitas e de emprego em muitas regiões do mundo. </a:t>
            </a:r>
            <a:endParaRPr lang="pt-BR" sz="2200" dirty="0" smtClean="0"/>
          </a:p>
          <a:p>
            <a:pPr indent="342900" algn="just"/>
            <a:r>
              <a:rPr lang="pt-BR" sz="2200" dirty="0" smtClean="0"/>
              <a:t>O </a:t>
            </a:r>
            <a:r>
              <a:rPr lang="pt-BR" sz="2200" dirty="0"/>
              <a:t>turismo contribui muito para associar iniciativas lucrativas e promoção do diálogo intercultural.</a:t>
            </a:r>
          </a:p>
        </p:txBody>
      </p:sp>
    </p:spTree>
    <p:extLst>
      <p:ext uri="{BB962C8B-B14F-4D97-AF65-F5344CB8AC3E}">
        <p14:creationId xmlns:p14="http://schemas.microsoft.com/office/powerpoint/2010/main" xmlns="" val="230845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6075" y="546836"/>
            <a:ext cx="11045780" cy="1280890"/>
          </a:xfrm>
        </p:spPr>
        <p:txBody>
          <a:bodyPr>
            <a:normAutofit/>
          </a:bodyPr>
          <a:lstStyle/>
          <a:p>
            <a:r>
              <a:rPr lang="pt-BR" sz="3400" dirty="0"/>
              <a:t>A diversidade cultural e o mundo dos negócios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2592924" y="1506829"/>
            <a:ext cx="9281397" cy="4945486"/>
          </a:xfrm>
        </p:spPr>
        <p:txBody>
          <a:bodyPr>
            <a:normAutofit lnSpcReduction="10000"/>
          </a:bodyPr>
          <a:lstStyle/>
          <a:p>
            <a:pPr indent="342900" algn="just"/>
            <a:r>
              <a:rPr lang="pt-BR" sz="2200" dirty="0"/>
              <a:t>No contexto da internacionalização dos mercados, a capacidade das empresas enfrentar os desafios da diversidade cultural, aproveitando os recursos que ela oferece, tem-se convertido em fator-chave do êxito econômico. Quer se trate da concepção dos produtos, da criação da sua imagem de marca ou da elaboração de estratégias de comercialização, a diversidade cultural tornou-se fator essencial que se deve levar em consideração nas operações comerciais em nível mundial.</a:t>
            </a:r>
          </a:p>
          <a:p>
            <a:pPr indent="342900" algn="just"/>
            <a:r>
              <a:rPr lang="pt-BR" sz="2200" dirty="0"/>
              <a:t>Num mundo empresarial amplamente globalizado, culturas muito diferentes se veem obrigadas a contatos profissionais entre si por meio de parcerias multinacionais, de fusões e de deslocalizações. Hoje em dia, os gestores de empresas estão cada vez mais conscientes da necessidade de levar em consideração os fatores culturais para otimizar o rendimento das suas empresas.</a:t>
            </a:r>
          </a:p>
        </p:txBody>
      </p:sp>
    </p:spTree>
    <p:extLst>
      <p:ext uri="{BB962C8B-B14F-4D97-AF65-F5344CB8AC3E}">
        <p14:creationId xmlns:p14="http://schemas.microsoft.com/office/powerpoint/2010/main" xmlns="" val="35591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</TotalTime>
  <Words>506</Words>
  <Application>Microsoft Office PowerPoint</Application>
  <PresentationFormat>Personalizar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Cacho</vt:lpstr>
      <vt:lpstr>Plano da Secretaria da Economia Criativa                </vt:lpstr>
      <vt:lpstr>Introdução</vt:lpstr>
      <vt:lpstr>A criação artística e a economia criativa</vt:lpstr>
      <vt:lpstr>O artesanato e o turismo internacional</vt:lpstr>
      <vt:lpstr>A diversidade cultural e o mundo dos negócios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da Secretaria da Economia Criativa</dc:title>
  <dc:creator>Magico '-'</dc:creator>
  <cp:lastModifiedBy>HP</cp:lastModifiedBy>
  <cp:revision>9</cp:revision>
  <dcterms:created xsi:type="dcterms:W3CDTF">2014-10-01T01:23:22Z</dcterms:created>
  <dcterms:modified xsi:type="dcterms:W3CDTF">2014-11-06T18:02:12Z</dcterms:modified>
</cp:coreProperties>
</file>