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-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30567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119850" y="239700"/>
            <a:ext cx="8338200" cy="2745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4800"/>
              <a:t>Os Princípios Norteadores</a:t>
            </a:r>
          </a:p>
          <a:p>
            <a:pPr algn="ctr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>
                <a:solidFill>
                  <a:schemeClr val="lt1"/>
                </a:solidFill>
              </a:rPr>
              <a:t>Júlia Lodi 2L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915375" y="610250"/>
            <a:ext cx="6211499" cy="431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 txBox="1"/>
          <p:nvPr/>
        </p:nvSpPr>
        <p:spPr>
          <a:xfrm>
            <a:off x="261525" y="261525"/>
            <a:ext cx="8510699" cy="4435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just"/>
            <a:r>
              <a:rPr lang="pt-BR" sz="2400" dirty="0"/>
              <a:t>Uma população que não tem acesso ao </a:t>
            </a:r>
            <a:r>
              <a:rPr lang="pt-BR" sz="2400" dirty="0" smtClean="0"/>
              <a:t>consumo </a:t>
            </a:r>
            <a:r>
              <a:rPr lang="pt-BR" sz="2400" dirty="0"/>
              <a:t>e fruição cultural é amputada na </a:t>
            </a:r>
            <a:r>
              <a:rPr lang="pt-BR" sz="2400" dirty="0" smtClean="0"/>
              <a:t>sua </a:t>
            </a:r>
            <a:r>
              <a:rPr lang="pt-BR" sz="2400" dirty="0"/>
              <a:t>dimensão simbólica. Nesse </a:t>
            </a:r>
            <a:r>
              <a:rPr lang="pt-BR" sz="2400" dirty="0" smtClean="0"/>
              <a:t>sentido Inclusão </a:t>
            </a:r>
            <a:r>
              <a:rPr lang="pt-BR" sz="2400" dirty="0"/>
              <a:t>social significa preponderantemente,  direito de escolha e direito de acesso aos bens e serviços criativos brasileiros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/>
            <a:r>
              <a:rPr lang="pt-BR" sz="2400" dirty="0"/>
              <a:t> </a:t>
            </a:r>
            <a:r>
              <a:rPr lang="pt-BR" sz="2400" dirty="0" smtClean="0"/>
              <a:t>Entendido </a:t>
            </a:r>
            <a:r>
              <a:rPr lang="pt-BR" sz="2400" dirty="0"/>
              <a:t>como um processo de reflexão de cenário,  potencia de desenvolvimento da SEC( Secretaria de economia Criativa), entre outros, o processo de planejamento </a:t>
            </a:r>
            <a:r>
              <a:rPr lang="pt-BR" sz="2400" dirty="0" smtClean="0"/>
              <a:t>estratégico </a:t>
            </a:r>
            <a:r>
              <a:rPr lang="pt-BR" sz="2400" dirty="0"/>
              <a:t>gerou a necessidade de ultrapassarmos conceitos e definições dos setores criativos brasileiros para estabelecermos princípios norteadores e balizadores da politica </a:t>
            </a:r>
            <a:r>
              <a:rPr lang="pt-BR" sz="2400" dirty="0" smtClean="0"/>
              <a:t>pública </a:t>
            </a:r>
            <a:r>
              <a:rPr lang="pt-BR" sz="2400" dirty="0"/>
              <a:t>de cultura a serem compostos e realizados pela SEC.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endParaRPr lang="pt-BR" sz="2400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Shape 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6475" y="217950"/>
            <a:ext cx="5631575" cy="481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Diversidade Cultural</a:t>
            </a:r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69550" y="1558574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t-BR" sz="2400"/>
              <a:t>“A diversidade cultural cria um mundo rico e variável que aumenta a gama de possibilidades e nutre as capacidades de valores humanos, constituindo, assim, um dos principais motores do desenvolvimento sustentável da comunidades, povos e nações”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23528" y="4420123"/>
            <a:ext cx="84249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Compreensão reforçada na convecção sobre a Proteção e Promoção da diversidade das expressões cultural na Unesco(2007).</a:t>
            </a:r>
            <a:endParaRPr lang="pt-BR" sz="1100"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Sustentabilidade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pt-BR" sz="2400" dirty="0"/>
              <a:t>A proliferação de uma cultura de consumo global massificou mercados com a oferta de produtos de baixo valor agregado, destituídos de elementos originais e identificadores de culturas locais.  Desta forma, </a:t>
            </a:r>
          </a:p>
          <a:p>
            <a:pPr lvl="0" algn="just" rtl="0">
              <a:spcBef>
                <a:spcPts val="0"/>
              </a:spcBef>
              <a:buNone/>
            </a:pPr>
            <a:r>
              <a:rPr lang="pt-BR" sz="2400" dirty="0"/>
              <a:t>aqueles que têm maior capacidade produtiva passam a dominar um mercado que se torna compulsivo e pouco critico.</a:t>
            </a:r>
          </a:p>
          <a:p>
            <a:pPr lvl="0" algn="just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1" dirty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490375" y="566650"/>
            <a:ext cx="8249100" cy="378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Em função dessas considerações, é importante definir qual tipo de desenvolvimento se deseja, quais as bases desse desenvolvimento  e como ele pode ser construído  de modo a garantir uma sustentabilidade social, cultural, ambiental e econômica em condições semelhantes de escolha para as gerações futuras.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Inovação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t-BR"/>
              <a:t> </a:t>
            </a:r>
            <a:r>
              <a:rPr lang="pt-BR" sz="2400"/>
              <a:t>Inovação está essencialmente imbricado ao conceito de economia criativa, pois o processo de inovar envolve elementos importantes para o seu desenvolvimento. A inovação exige conhecimento, a identificação e reconhecimento de oportunidades, a escolha por melhores opções, a capacidade de empreender e assumir riscos, um olhar crítico e um pensamento estratégico que permitam a realização de objetivos e propósitos. </a:t>
            </a:r>
            <a:r>
              <a:rPr lang="pt-BR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/>
        </p:nvSpPr>
        <p:spPr>
          <a:xfrm>
            <a:off x="632050" y="435900"/>
            <a:ext cx="7878599" cy="3988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/>
              <a:t>Assumir a economia criativa como vetor de desenvolvimento, como processo cultural gerador de inovação, é assumi-la em sua dimensão dialógica, ou seja, de um lado, como resposta a demandas de mercado, de outro, como rompimento às mesmas.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Inclusão social 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t-BR" sz="2400"/>
              <a:t>A efetividade dessas políticas passa pela implementação de projetos que criem ambientes favoráveis ao desenvolvimento desta economia e que promovam a inclusão</a:t>
            </a:r>
            <a:r>
              <a:rPr lang="pt-BR"/>
              <a:t> </a:t>
            </a:r>
            <a:r>
              <a:rPr lang="pt-BR" sz="2400"/>
              <a:t>produtiva da população, priorizando aqueles que se encontram em situação de vulnerabilidade social, por meio da formação  e qualificação profissional e da geração de oportunidades de trabalho e renda.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375</Words>
  <Application>Microsoft Office PowerPoint</Application>
  <PresentationFormat>Apresentação na tela (16:9)</PresentationFormat>
  <Paragraphs>16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modern</vt:lpstr>
      <vt:lpstr>Os Princípios Norteadores </vt:lpstr>
      <vt:lpstr>Apresentação do PowerPoint</vt:lpstr>
      <vt:lpstr>Apresentação do PowerPoint</vt:lpstr>
      <vt:lpstr>Diversidade Cultural</vt:lpstr>
      <vt:lpstr>Sustentabilidade</vt:lpstr>
      <vt:lpstr>Apresentação do PowerPoint</vt:lpstr>
      <vt:lpstr>Inovação</vt:lpstr>
      <vt:lpstr>Apresentação do PowerPoint</vt:lpstr>
      <vt:lpstr>Inclusão social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Princípios Norteadores </dc:title>
  <cp:lastModifiedBy>Nicole</cp:lastModifiedBy>
  <cp:revision>4</cp:revision>
  <dcterms:modified xsi:type="dcterms:W3CDTF">2014-10-09T14:47:47Z</dcterms:modified>
</cp:coreProperties>
</file>