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7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73E4-795C-4D5C-B8B6-9537FAE78FCE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DCAD35E-E513-4724-947A-371B6D026C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73E4-795C-4D5C-B8B6-9537FAE78FCE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D35E-E513-4724-947A-371B6D026C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73E4-795C-4D5C-B8B6-9537FAE78FCE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D35E-E513-4724-947A-371B6D026C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73E4-795C-4D5C-B8B6-9537FAE78FCE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D35E-E513-4724-947A-371B6D026C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73E4-795C-4D5C-B8B6-9537FAE78FCE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DCAD35E-E513-4724-947A-371B6D026C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73E4-795C-4D5C-B8B6-9537FAE78FCE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D35E-E513-4724-947A-371B6D026C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73E4-795C-4D5C-B8B6-9537FAE78FCE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D35E-E513-4724-947A-371B6D026C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73E4-795C-4D5C-B8B6-9537FAE78FCE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D35E-E513-4724-947A-371B6D026C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73E4-795C-4D5C-B8B6-9537FAE78FCE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D35E-E513-4724-947A-371B6D026C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73E4-795C-4D5C-B8B6-9537FAE78FCE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D35E-E513-4724-947A-371B6D026C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73E4-795C-4D5C-B8B6-9537FAE78FCE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DCAD35E-E513-4724-947A-371B6D026C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F7873E4-795C-4D5C-B8B6-9537FAE78FCE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DCAD35E-E513-4724-947A-371B6D026C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Karine</a:t>
            </a:r>
          </a:p>
          <a:p>
            <a:r>
              <a:rPr lang="pt-BR" dirty="0" smtClean="0"/>
              <a:t>2L</a:t>
            </a:r>
          </a:p>
          <a:p>
            <a:r>
              <a:rPr lang="pt-BR" dirty="0" smtClean="0"/>
              <a:t>Plano da secretaria da </a:t>
            </a:r>
            <a:r>
              <a:rPr lang="pt-BR" dirty="0"/>
              <a:t>economia criativa</a:t>
            </a:r>
            <a:r>
              <a:rPr lang="pt-BR" dirty="0" smtClean="0"/>
              <a:t>: Políticas</a:t>
            </a:r>
            <a:r>
              <a:rPr lang="pt-BR" dirty="0"/>
              <a:t>, diretrizes e ações</a:t>
            </a:r>
          </a:p>
          <a:p>
            <a:r>
              <a:rPr lang="pt-BR" dirty="0"/>
              <a:t>2011 a </a:t>
            </a:r>
            <a:r>
              <a:rPr lang="pt-BR" dirty="0" smtClean="0"/>
              <a:t>2014</a:t>
            </a:r>
          </a:p>
          <a:p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Capítulo 4: Os desafios da economia </a:t>
            </a:r>
            <a:br>
              <a:rPr lang="pt-BR" dirty="0" smtClean="0"/>
            </a:br>
            <a:r>
              <a:rPr lang="pt-BR" dirty="0" smtClean="0"/>
              <a:t>criativa brasileira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61303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i="1" dirty="0"/>
              <a:t>São muitos os desafios que precisam ser enfrentados para que a economia criativa seja assumida como política de desenvolvimento no Brasil. Dentre estes, cinco de destacam e foram eleitos como fundamentais para a elaboração e implementação de políticas públicas concretas e efetivas.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513374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640960" cy="508918"/>
          </a:xfrm>
        </p:spPr>
        <p:txBody>
          <a:bodyPr>
            <a:normAutofit fontScale="90000"/>
          </a:bodyPr>
          <a:lstStyle/>
          <a:p>
            <a:r>
              <a:rPr lang="pt-BR" dirty="0"/>
              <a:t>1º Desafio – Levantamento de </a:t>
            </a:r>
            <a:r>
              <a:rPr lang="pt-BR" dirty="0" smtClean="0"/>
              <a:t>informações </a:t>
            </a:r>
            <a:r>
              <a:rPr lang="pt-BR" dirty="0"/>
              <a:t>e dados da Economia Criativa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i="1" dirty="0" smtClean="0"/>
              <a:t> O </a:t>
            </a:r>
            <a:r>
              <a:rPr lang="pt-BR" i="1" dirty="0"/>
              <a:t>levantamento de informações e dados da economia criativa que atualmente no Brasil é insuficiente no sentido de permitir uma compreensão ampla das suas características e potenciais</a:t>
            </a:r>
            <a:r>
              <a:rPr lang="pt-BR" i="1" dirty="0" smtClean="0"/>
              <a:t>. </a:t>
            </a:r>
          </a:p>
          <a:p>
            <a:r>
              <a:rPr lang="pt-BR" i="1" dirty="0" smtClean="0"/>
              <a:t>A maior parte de pesquisas existentes é pontual e localizada, impedindo o desenvolvimento de análises aprofundadas quanto á natureza e ao impacto dos setores criativos na economia brasileira.</a:t>
            </a:r>
          </a:p>
          <a:p>
            <a:r>
              <a:rPr lang="pt-BR" i="1" dirty="0" smtClean="0"/>
              <a:t>Outro problema, se refere ao fato de estes estudos partirem, por vezes, de dados secundários, ou mesmo de corresponderem a estimativa que nem sempre coincidem com a realidade.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71034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2º Desafio – Articulação e estímulo ao </a:t>
            </a:r>
            <a:br>
              <a:rPr lang="pt-BR" dirty="0"/>
            </a:br>
            <a:r>
              <a:rPr lang="pt-BR" dirty="0"/>
              <a:t>fomento de empreendimentos criativos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i="1" dirty="0"/>
              <a:t>Assim como os empreendimentos </a:t>
            </a:r>
            <a:r>
              <a:rPr lang="pt-BR" i="1" dirty="0" smtClean="0"/>
              <a:t>tradicionais</a:t>
            </a:r>
            <a:r>
              <a:rPr lang="pt-BR" i="1" dirty="0"/>
              <a:t>, </a:t>
            </a:r>
            <a:r>
              <a:rPr lang="pt-BR" i="1" dirty="0" smtClean="0"/>
              <a:t>o </a:t>
            </a:r>
            <a:r>
              <a:rPr lang="pt-BR" i="1" dirty="0"/>
              <a:t>segundo é o fundamento da articulação e o estímulo ao fomento de empreendimentos criativos que necessitam da disponibilização e do acesso a recursos financeiros para a consecução dos seus objetivos. </a:t>
            </a:r>
            <a:endParaRPr lang="pt-BR" dirty="0"/>
          </a:p>
          <a:p>
            <a:r>
              <a:rPr lang="pt-BR" dirty="0"/>
              <a:t>As carteiras de empréstimos, </a:t>
            </a:r>
            <a:r>
              <a:rPr lang="pt-BR" dirty="0" smtClean="0"/>
              <a:t>concedidos pelas agências de desenvolvimento e fomento e pelos bancos públicos e privados do país, se constituem basicamente por tomadores de crédito atuantes em setores tradicionais.</a:t>
            </a:r>
          </a:p>
          <a:p>
            <a:r>
              <a:rPr lang="pt-BR" dirty="0" smtClean="0"/>
              <a:t>Além do fomento financeiro, o fomento ao reconhecimento, ao desenvolvimento e á replicação de tecnologias sociais também surge como estruturante para a criação e o desenvolvimento desses empreendimentos constituídos em sua maioria por profissionais </a:t>
            </a:r>
            <a:r>
              <a:rPr lang="pt-BR" dirty="0" err="1" smtClean="0"/>
              <a:t>eutônomos</a:t>
            </a:r>
            <a:r>
              <a:rPr lang="pt-BR" dirty="0" smtClean="0"/>
              <a:t> e micro e pequenos empreendimentos, formais e informais.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76296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3</a:t>
            </a:r>
            <a:r>
              <a:rPr lang="pt-BR" dirty="0"/>
              <a:t>º</a:t>
            </a:r>
            <a:r>
              <a:rPr lang="pt-BR" dirty="0" smtClean="0"/>
              <a:t> desafio- </a:t>
            </a:r>
            <a:r>
              <a:rPr lang="pt-BR" i="1" dirty="0"/>
              <a:t>A</a:t>
            </a:r>
            <a:r>
              <a:rPr lang="pt-BR" i="1" dirty="0" smtClean="0"/>
              <a:t> </a:t>
            </a:r>
            <a:r>
              <a:rPr lang="pt-BR" i="1" dirty="0"/>
              <a:t>educação </a:t>
            </a:r>
            <a:r>
              <a:rPr lang="pt-BR" i="1" dirty="0" smtClean="0"/>
              <a:t>para competências </a:t>
            </a:r>
            <a:r>
              <a:rPr lang="pt-BR" i="1" dirty="0"/>
              <a:t>criativas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construção de competências vai muito além da construção e difusão de conteúdos de natureza técnica, mas envolve um olhar múltiplo e transdisciplinar que integra sensibilidade e técnica, atitudes e posturas empreendedoras, habilidades sociais e de comunicação, compreensão de dinâmicas socioculturais e de mercado, análise política e capacidade de articulação.</a:t>
            </a:r>
          </a:p>
          <a:p>
            <a:r>
              <a:rPr lang="pt-BR" dirty="0" smtClean="0"/>
              <a:t>Profissionais com este tipo de formação, ainda é pouco encontrado em nosso país. Há uma grande déficit de ofertas e possibilidades de qualificação nesse sentido.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01683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-459432"/>
            <a:ext cx="9036496" cy="1877070"/>
          </a:xfrm>
        </p:spPr>
        <p:txBody>
          <a:bodyPr>
            <a:normAutofit/>
          </a:bodyPr>
          <a:lstStyle/>
          <a:p>
            <a:r>
              <a:rPr lang="pt-BR" sz="2400" b="1" i="1" dirty="0"/>
              <a:t>4º Desafio – Infraestrutura de criação, </a:t>
            </a:r>
            <a:r>
              <a:rPr lang="pt-BR" sz="2400" b="1" i="1" dirty="0" smtClean="0"/>
              <a:t> produção</a:t>
            </a:r>
            <a:r>
              <a:rPr lang="pt-BR" sz="2400" b="1" i="1" dirty="0"/>
              <a:t>, </a:t>
            </a:r>
            <a:r>
              <a:rPr lang="pt-BR" sz="2400" b="1" i="1" dirty="0" smtClean="0"/>
              <a:t> </a:t>
            </a:r>
            <a:r>
              <a:rPr lang="pt-BR" sz="2400" b="1" i="1" dirty="0" err="1" smtClean="0"/>
              <a:t>istribuição</a:t>
            </a:r>
            <a:r>
              <a:rPr lang="pt-BR" sz="2400" b="1" i="1" dirty="0" smtClean="0"/>
              <a:t>/circulação </a:t>
            </a:r>
            <a:r>
              <a:rPr lang="pt-BR" sz="2400" b="1" i="1" dirty="0"/>
              <a:t>e </a:t>
            </a:r>
            <a:r>
              <a:rPr lang="pt-BR" sz="2400" b="1" i="1" dirty="0" smtClean="0"/>
              <a:t> consumo/fruição </a:t>
            </a:r>
            <a:r>
              <a:rPr lang="pt-BR" sz="2400" b="1" i="1" dirty="0"/>
              <a:t>de bens e serviços </a:t>
            </a:r>
            <a:br>
              <a:rPr lang="pt-BR" sz="2400" b="1" i="1" dirty="0"/>
            </a:br>
            <a:r>
              <a:rPr lang="pt-BR" sz="2400" b="1" i="1" dirty="0"/>
              <a:t>criativos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i="1" dirty="0"/>
              <a:t>O</a:t>
            </a:r>
            <a:r>
              <a:rPr lang="pt-BR" i="1" dirty="0" smtClean="0"/>
              <a:t> </a:t>
            </a:r>
            <a:r>
              <a:rPr lang="pt-BR" i="1" dirty="0"/>
              <a:t>desafio de infraestrutura de criação, produção, distribuição/circulação e consumo/fruição de bens e serviços criativos onde são analisadas as etapas do ciclo de criação, produção, distribuição/circulação e consumo/fruição dos diversos setores para percebermos diferentes contextos e níveis de desenvolvimento</a:t>
            </a:r>
            <a:r>
              <a:rPr lang="pt-BR" i="1" dirty="0" smtClean="0"/>
              <a:t>.</a:t>
            </a:r>
          </a:p>
          <a:p>
            <a:r>
              <a:rPr lang="pt-BR" i="1" dirty="0" smtClean="0"/>
              <a:t>Se para o mercado artesão a infraestrutura </a:t>
            </a:r>
            <a:r>
              <a:rPr lang="pt-BR" i="1" dirty="0" err="1" smtClean="0"/>
              <a:t>necesssária</a:t>
            </a:r>
            <a:r>
              <a:rPr lang="pt-BR" i="1" dirty="0" smtClean="0"/>
              <a:t> para a distribuição de produtos está diretamente relacionada á logística de transporte para a participação em feiras; para o mercado de desenvolvedores de jogos eletrônicos, a velocidade de conexão de banda larga impacta diretamente na agilidade e na eficiência do serviço e na rapidez no processo de distribuição de produtos online. Assim, torna-se um desafio a construção de políticas que se adequem a essas diferentes realidades e necessidades.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87300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>5º Desafio – Criação/adequação de </a:t>
            </a:r>
            <a:br>
              <a:rPr lang="pt-BR" dirty="0"/>
            </a:br>
            <a:r>
              <a:rPr lang="pt-BR" dirty="0"/>
              <a:t>Marcos Legais para os setores criativos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i="1" dirty="0" smtClean="0"/>
              <a:t>É evidente a ausência de marcos legais tributários, previdenciários, trabalhistas e de propriedade intelectual que trata </a:t>
            </a:r>
            <a:r>
              <a:rPr lang="pt-BR" i="1" dirty="0"/>
              <a:t>a criação/adequação de Marcos Legais para os setores criativos que atende as especificidades dos empreendimentos e profissionais criativos brasileiros</a:t>
            </a:r>
            <a:r>
              <a:rPr lang="pt-BR" i="1" dirty="0" smtClean="0"/>
              <a:t>.</a:t>
            </a:r>
          </a:p>
          <a:p>
            <a:pPr marL="0" indent="0">
              <a:buNone/>
            </a:pPr>
            <a:endParaRPr lang="pt-BR" i="1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718980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 Próprio">
  <a:themeElements>
    <a:clrScheme name="Capital Própri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l Própri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l Própri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509</TotalTime>
  <Words>573</Words>
  <Application>Microsoft Office PowerPoint</Application>
  <PresentationFormat>Apresentação na tela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Capital Próprio</vt:lpstr>
      <vt:lpstr>Capítulo 4: Os desafios da economia  criativa brasileira</vt:lpstr>
      <vt:lpstr>Definição</vt:lpstr>
      <vt:lpstr>1º Desafio – Levantamento de informações e dados da Economia Criativa </vt:lpstr>
      <vt:lpstr>2º Desafio – Articulação e estímulo ao  fomento de empreendimentos criativos</vt:lpstr>
      <vt:lpstr>3º desafio- A educação para competências criativas</vt:lpstr>
      <vt:lpstr>4º Desafio – Infraestrutura de criação,  produção,  istribuição/circulação e  consumo/fruição de bens e serviços  criativos </vt:lpstr>
      <vt:lpstr>5º Desafio – Criação/adequação de  Marcos Legais para os setores criativos</vt:lpstr>
    </vt:vector>
  </TitlesOfParts>
  <Company>Servtech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IF Sul-rio-grandense</cp:lastModifiedBy>
  <cp:revision>6</cp:revision>
  <dcterms:created xsi:type="dcterms:W3CDTF">2014-09-29T14:48:21Z</dcterms:created>
  <dcterms:modified xsi:type="dcterms:W3CDTF">2014-10-09T17:58:24Z</dcterms:modified>
</cp:coreProperties>
</file>