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99" r:id="rId2"/>
    <p:sldId id="258" r:id="rId3"/>
    <p:sldId id="260" r:id="rId4"/>
    <p:sldId id="300" r:id="rId5"/>
    <p:sldId id="256" r:id="rId6"/>
    <p:sldId id="297" r:id="rId7"/>
    <p:sldId id="302" r:id="rId8"/>
    <p:sldId id="303" r:id="rId9"/>
    <p:sldId id="305" r:id="rId10"/>
    <p:sldId id="304" r:id="rId11"/>
    <p:sldId id="306" r:id="rId12"/>
    <p:sldId id="307" r:id="rId13"/>
    <p:sldId id="308" r:id="rId14"/>
    <p:sldId id="309" r:id="rId15"/>
    <p:sldId id="301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3250" autoAdjust="0"/>
  </p:normalViewPr>
  <p:slideViewPr>
    <p:cSldViewPr>
      <p:cViewPr>
        <p:scale>
          <a:sx n="66" d="100"/>
          <a:sy n="66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Pasta_de_Trabalho_do_Microsoft_Office_Excel_2007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asta_de_Trabalho_do_Microsoft_Office_Excel_2007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asta_de_Trabalho_do_Microsoft_Office_Excel_2007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asta_de_Trabalho_do_Microsoft_Office_Excel_2007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asta_de_Trabalho_do_Microsoft_Office_Excel_2007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/>
          <a:lstStyle/>
          <a:p>
            <a:pPr>
              <a:defRPr/>
            </a:pPr>
            <a:r>
              <a:rPr lang="pt-BR" sz="2400" i="1" u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1º Desafio: Levantamento de informações e dados da economia criativa</a:t>
            </a: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9438575752996376E-2"/>
          <c:y val="0.1943113152522602"/>
          <c:w val="0.92079501109688089"/>
          <c:h val="0.79691440653251688"/>
        </c:manualLayout>
      </c:layout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1º Desafio: Levantamento de informações e dados da economia criativa</c:v>
                </c:pt>
              </c:strCache>
            </c:strRef>
          </c:tx>
          <c:dLbls>
            <c:dLbl>
              <c:idx val="0"/>
              <c:layout>
                <c:manualLayout>
                  <c:x val="-1.3877247116947278E-3"/>
                  <c:y val="-0.10000000000000002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0.23730092569979841"/>
                  <c:y val="-0.10685214348206476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pt-BR" dirty="0"/>
                      <a:t>Preservação de </a:t>
                    </a:r>
                    <a:r>
                      <a:rPr lang="pt-BR" dirty="0" smtClean="0"/>
                      <a:t>arquivos, </a:t>
                    </a:r>
                    <a:r>
                      <a:rPr lang="pt-BR" dirty="0"/>
                      <a:t>a criação de um banco de dados e/ou a disponiblização de arquivos para a população.
15%</a:t>
                    </a:r>
                  </a:p>
                </c:rich>
              </c:tx>
              <c:spPr>
                <a:ln w="6350"/>
              </c:spPr>
              <c:showCatName val="1"/>
              <c:showPercent val="1"/>
            </c:dLbl>
            <c:dLbl>
              <c:idx val="2"/>
              <c:layout>
                <c:manualLayout>
                  <c:x val="-0.1077710289191996"/>
                  <c:y val="-2.6414843977836111E-2"/>
                </c:manualLayout>
              </c:layout>
              <c:tx>
                <c:rich>
                  <a:bodyPr/>
                  <a:lstStyle/>
                  <a:p>
                    <a:r>
                      <a:rPr lang="en-US" sz="1800" i="1" dirty="0" err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rPr>
                      <a:t>Realização</a:t>
                    </a:r>
                    <a:r>
                      <a:rPr lang="en-US" sz="18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de </a:t>
                    </a:r>
                    <a:r>
                      <a:rPr lang="en-US" sz="1800" i="1" dirty="0" err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rPr>
                      <a:t>pesquisas</a:t>
                    </a:r>
                    <a:r>
                      <a:rPr lang="en-US" sz="1800" i="1" baseline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rPr>
                      <a:t>/ </a:t>
                    </a:r>
                    <a:r>
                      <a:rPr lang="en-US" sz="1800" i="1" baseline="0" dirty="0" err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rPr>
                      <a:t>estudos</a:t>
                    </a:r>
                    <a:r>
                      <a:rPr lang="en-US" sz="18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rPr>
                      <a:t>
15%</a:t>
                    </a:r>
                  </a:p>
                </c:rich>
              </c:tx>
              <c:showCatName val="1"/>
              <c:showPercent val="1"/>
            </c:dLbl>
            <c:dLbl>
              <c:idx val="3"/>
              <c:layout>
                <c:manualLayout>
                  <c:x val="0.14016019588116752"/>
                  <c:y val="-0.10937095363079613"/>
                </c:manualLayout>
              </c:layout>
              <c:tx>
                <c:rich>
                  <a:bodyPr/>
                  <a:lstStyle/>
                  <a:p>
                    <a:r>
                      <a:rPr lang="pt-BR" sz="18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rPr>
                      <a:t>Levantamento de dados e/ou indicadores.
20%</a:t>
                    </a:r>
                  </a:p>
                </c:rich>
              </c:tx>
              <c:showCatName val="1"/>
              <c:showPercent val="1"/>
            </c:dLbl>
            <c:dLbl>
              <c:idx val="4"/>
              <c:layout>
                <c:manualLayout>
                  <c:x val="-0.15144818907934965"/>
                  <c:y val="8.5777340332458485E-2"/>
                </c:manualLayout>
              </c:layout>
              <c:tx>
                <c:rich>
                  <a:bodyPr/>
                  <a:lstStyle/>
                  <a:p>
                    <a:r>
                      <a:rPr lang="pt-BR" sz="1800" b="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rPr>
                      <a:t>Não apresenta qualquer alternativa para o cumprimento do desafio.
15%</a:t>
                    </a:r>
                  </a:p>
                </c:rich>
              </c:tx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Plan1!$A$2:$A$6</c:f>
              <c:strCache>
                <c:ptCount val="5"/>
                <c:pt idx="0">
                  <c:v>Mapeamento e/ou inventário das informações.</c:v>
                </c:pt>
                <c:pt idx="1">
                  <c:v>Preservação de arquivos e/ou a criação de um banco de dados e/ou a disponiblização de arquivos para a população.</c:v>
                </c:pt>
                <c:pt idx="3">
                  <c:v>Levantamento de dados e/ou indicadores.</c:v>
                </c:pt>
                <c:pt idx="4">
                  <c:v>Não apresenta qualquer alternativa para o cumprimento do desafio.</c:v>
                </c:pt>
              </c:strCache>
            </c:strRef>
          </c:cat>
          <c:val>
            <c:numRef>
              <c:f>Plan1!$B$2:$B$6</c:f>
              <c:numCache>
                <c:formatCode>General</c:formatCode>
                <c:ptCount val="5"/>
                <c:pt idx="0">
                  <c:v>7</c:v>
                </c:pt>
                <c:pt idx="1">
                  <c:v>3</c:v>
                </c:pt>
                <c:pt idx="2">
                  <c:v>3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  <c:dispBlanksAs val="zero"/>
  </c:chart>
  <c:txPr>
    <a:bodyPr/>
    <a:lstStyle/>
    <a:p>
      <a:pPr>
        <a:defRPr sz="1800"/>
      </a:pPr>
      <a:endParaRPr lang="pt-BR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/>
          <a:lstStyle/>
          <a:p>
            <a:pPr>
              <a:defRPr/>
            </a:pPr>
            <a:r>
              <a:rPr lang="pt-B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2° Desafio: Articulação e estímulo ao fomento de empreendimentos criativos </a:t>
            </a: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5277777777777779"/>
          <c:y val="0.37361679790026259"/>
          <c:w val="0.67777777777777792"/>
          <c:h val="0.59289603382910472"/>
        </c:manualLayout>
      </c:layout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2° Desafio: Articulação e estímulo ao fomento de empreendimentos criativos 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pt-BR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Criação de Mecanismos, editais e/ou projetos 
50%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pt-BR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Criação de linhas de crédito e </a:t>
                    </a:r>
                    <a:r>
                      <a:rPr lang="pt-BR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financiamentos </a:t>
                    </a:r>
                    <a:r>
                      <a:rPr lang="pt-BR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
32%</a:t>
                    </a:r>
                  </a:p>
                </c:rich>
              </c:tx>
              <c:showCatName val="1"/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pt-BR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Criação e acesso de fundos de </a:t>
                    </a:r>
                    <a:r>
                      <a:rPr lang="pt-BR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auxílio </a:t>
                    </a:r>
                    <a:r>
                      <a:rPr lang="pt-BR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
9%</a:t>
                    </a:r>
                  </a:p>
                </c:rich>
              </c:tx>
              <c:showCatName val="1"/>
              <c:showPercent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pt-BR" i="1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Estimular a </a:t>
                    </a:r>
                    <a:r>
                      <a:rPr lang="pt-BR" i="1" u="none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implantação </a:t>
                    </a:r>
                    <a:r>
                      <a:rPr lang="pt-BR" i="1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e desenvolvimento de </a:t>
                    </a:r>
                    <a:r>
                      <a:rPr lang="pt-BR" i="1" u="none" dirty="0" err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Apl's</a:t>
                    </a:r>
                    <a:r>
                      <a:rPr lang="pt-BR" i="1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
4%</a:t>
                    </a:r>
                  </a:p>
                </c:rich>
              </c:tx>
              <c:showCatName val="1"/>
              <c:showPercent val="1"/>
            </c:dLbl>
            <c:dLbl>
              <c:idx val="4"/>
              <c:layout>
                <c:manualLayout>
                  <c:x val="0.25968394575678039"/>
                  <c:y val="-5.624817731116942E-3"/>
                </c:manualLayout>
              </c:layout>
              <c:tx>
                <c:rich>
                  <a:bodyPr/>
                  <a:lstStyle/>
                  <a:p>
                    <a:r>
                      <a:rPr lang="pt-BR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Não apresenta qualquer alternativa para o cumprimento do desafio
5%</a:t>
                    </a:r>
                  </a:p>
                </c:rich>
              </c:tx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Plan1!$A$2:$A$6</c:f>
              <c:strCache>
                <c:ptCount val="5"/>
                <c:pt idx="0">
                  <c:v>Criação de Mecanismos, editais e/ou projetos </c:v>
                </c:pt>
                <c:pt idx="1">
                  <c:v>Criação de linhas de crédito e finaciamentos </c:v>
                </c:pt>
                <c:pt idx="2">
                  <c:v>Criação e acesso de fundos de auxílo </c:v>
                </c:pt>
                <c:pt idx="3">
                  <c:v>Estimular a implntação e desenvolvimento de Apl's </c:v>
                </c:pt>
                <c:pt idx="4">
                  <c:v>Não apresenta qualquer alternativa para o cumprimento do desafio</c:v>
                </c:pt>
              </c:strCache>
            </c:strRef>
          </c:cat>
          <c:val>
            <c:numRef>
              <c:f>Plan1!$B$2:$B$6</c:f>
              <c:numCache>
                <c:formatCode>General</c:formatCode>
                <c:ptCount val="5"/>
                <c:pt idx="0">
                  <c:v>11</c:v>
                </c:pt>
                <c:pt idx="1">
                  <c:v>7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  <c:dispBlanksAs val="zero"/>
  </c:chart>
  <c:txPr>
    <a:bodyPr/>
    <a:lstStyle/>
    <a:p>
      <a:pPr>
        <a:defRPr sz="1800"/>
      </a:pPr>
      <a:endParaRPr lang="pt-B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/>
          <a:lstStyle/>
          <a:p>
            <a:pPr>
              <a:defRPr/>
            </a:pPr>
            <a:r>
              <a:rPr lang="pt-B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3º Desafio: Educação para competências criativas</a:t>
            </a: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2166666666666667"/>
          <c:y val="0.19531539807524062"/>
          <c:w val="0.72916666666666652"/>
          <c:h val="0.67202668416447964"/>
        </c:manualLayout>
      </c:layout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3º Desafio: Educação para competências criativas</c:v>
                </c:pt>
              </c:strCache>
            </c:strRef>
          </c:tx>
          <c:dLbls>
            <c:dLbl>
              <c:idx val="0"/>
              <c:layout>
                <c:manualLayout>
                  <c:x val="-6.7899059492563432E-2"/>
                  <c:y val="-0.38259259259259265"/>
                </c:manualLayout>
              </c:layout>
              <c:tx>
                <c:rich>
                  <a:bodyPr/>
                  <a:lstStyle/>
                  <a:p>
                    <a:r>
                      <a:rPr lang="pt-BR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Criar, ampliar ou desenvolver programas de formação de profissionais da área
72%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-0.28770199037620298"/>
                  <c:y val="0.16475080198308542"/>
                </c:manualLayout>
              </c:layout>
              <c:tx>
                <c:rich>
                  <a:bodyPr/>
                  <a:lstStyle/>
                  <a:p>
                    <a:r>
                      <a:rPr lang="pt-BR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Não apresentam qualquer alternativa para a resolução do desafio
28%</a:t>
                    </a:r>
                  </a:p>
                </c:rich>
              </c:tx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Plan1!$A$2:$A$3</c:f>
              <c:strCache>
                <c:ptCount val="2"/>
                <c:pt idx="0">
                  <c:v>Criar, ampliar ou desenvolver programas de formação de profissionais da área</c:v>
                </c:pt>
                <c:pt idx="1">
                  <c:v>Não apresentam qualquer alternativa para a resolução do desafio</c:v>
                </c:pt>
              </c:strCache>
            </c:strRef>
          </c:cat>
          <c:val>
            <c:numRef>
              <c:f>Plan1!$B$2:$B$3</c:f>
              <c:numCache>
                <c:formatCode>General</c:formatCode>
                <c:ptCount val="2"/>
                <c:pt idx="0">
                  <c:v>18</c:v>
                </c:pt>
                <c:pt idx="1">
                  <c:v>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  <c:dispBlanksAs val="zero"/>
  </c:chart>
  <c:txPr>
    <a:bodyPr/>
    <a:lstStyle/>
    <a:p>
      <a:pPr>
        <a:defRPr sz="1800"/>
      </a:pPr>
      <a:endParaRPr lang="pt-B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/>
          <a:lstStyle/>
          <a:p>
            <a:pPr>
              <a:defRPr/>
            </a:pPr>
            <a:r>
              <a:rPr lang="pt-B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4º Desafio: Produção, circulação/distribuição e consumo/fruição de bens e serviços criativos</a:t>
            </a:r>
          </a:p>
        </c:rich>
      </c:tx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27222222222222225"/>
          <c:y val="0.37732050160396635"/>
          <c:w val="0.68611111111111112"/>
          <c:h val="0.60030344123651214"/>
        </c:manualLayout>
      </c:layout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4º Desafio: Produção, circulação/distribuição e consumo/fruição de bens e serviços criativos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pt-BR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Ampliação </a:t>
                    </a:r>
                    <a:r>
                      <a:rPr lang="pt-BR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da área de atuação  
55%</a:t>
                    </a:r>
                  </a:p>
                </c:rich>
              </c:tx>
              <c:showCatName val="1"/>
              <c:showPercent val="1"/>
            </c:dLbl>
            <c:dLbl>
              <c:idx val="1"/>
              <c:tx>
                <c:rich>
                  <a:bodyPr/>
                  <a:lstStyle/>
                  <a:p>
                    <a:r>
                      <a:rPr lang="pt-BR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Aumento da difusão do setor
20%</a:t>
                    </a:r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-6.5811132983377069E-2"/>
                  <c:y val="-1.5506999125109359E-2"/>
                </c:manualLayout>
              </c:layout>
              <c:tx>
                <c:rich>
                  <a:bodyPr/>
                  <a:lstStyle/>
                  <a:p>
                    <a:r>
                      <a:rPr lang="pt-BR" i="1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Aumentar o entendimento do setor 
15%</a:t>
                    </a:r>
                  </a:p>
                </c:rich>
              </c:tx>
              <c:showCatName val="1"/>
              <c:showPercent val="1"/>
            </c:dLbl>
            <c:dLbl>
              <c:idx val="3"/>
              <c:layout>
                <c:manualLayout>
                  <c:x val="6.9779965004374458E-2"/>
                  <c:y val="-3.8438757655293095E-2"/>
                </c:manualLayout>
              </c:layout>
              <c:tx>
                <c:rich>
                  <a:bodyPr/>
                  <a:lstStyle/>
                  <a:p>
                    <a:r>
                      <a:rPr lang="pt-BR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Não apresentam qualquer alternativa para o cumprimento do desafio
10%</a:t>
                    </a:r>
                  </a:p>
                </c:rich>
              </c:tx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Plan1!$A$2:$A$5</c:f>
              <c:strCache>
                <c:ptCount val="4"/>
                <c:pt idx="0">
                  <c:v>Ampliamento da área de atuação  </c:v>
                </c:pt>
                <c:pt idx="1">
                  <c:v>Aumento da difusão do setor</c:v>
                </c:pt>
                <c:pt idx="2">
                  <c:v>Aumentar o entendimento do setor </c:v>
                </c:pt>
                <c:pt idx="3">
                  <c:v>Não apresentam qualquer alternativa para o cumprimento do desafio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11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  <c:dispBlanksAs val="zero"/>
  </c:chart>
  <c:txPr>
    <a:bodyPr/>
    <a:lstStyle/>
    <a:p>
      <a:pPr>
        <a:defRPr sz="1800"/>
      </a:pPr>
      <a:endParaRPr lang="pt-B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/>
          <a:lstStyle/>
          <a:p>
            <a:pPr>
              <a:defRPr/>
            </a:pPr>
            <a:r>
              <a:rPr lang="pt-B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5° Desafio: Criação/ Adequação de marcos legais para os setores criativos</a:t>
            </a:r>
          </a:p>
        </c:rich>
      </c:tx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2777777777777779"/>
          <c:y val="0.11250568678915136"/>
          <c:w val="0.72083333333333344"/>
          <c:h val="0.63178492271799369"/>
        </c:manualLayout>
      </c:layout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5° Desafio: Criação/ Adequação de marcos legais para os setores criativos</c:v>
                </c:pt>
              </c:strCache>
            </c:strRef>
          </c:tx>
          <c:dLbls>
            <c:dLbl>
              <c:idx val="0"/>
              <c:layout>
                <c:manualLayout>
                  <c:x val="-0.14075000000000001"/>
                  <c:y val="-7.4540974044911085E-2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5.7138451443569563E-2"/>
                  <c:y val="1.8148148148148149E-2"/>
                </c:manualLayout>
              </c:layout>
              <c:tx>
                <c:rich>
                  <a:bodyPr/>
                  <a:lstStyle/>
                  <a:p>
                    <a:r>
                      <a:rPr lang="pt-BR" dirty="0" smtClean="0"/>
                      <a:t>Criação </a:t>
                    </a:r>
                    <a:r>
                      <a:rPr lang="pt-BR" dirty="0"/>
                      <a:t>de projetos e/ou a iserção do setor em projetos de </a:t>
                    </a:r>
                    <a:r>
                      <a:rPr lang="pt-BR" dirty="0" smtClean="0"/>
                      <a:t>auxílio ou</a:t>
                    </a:r>
                    <a:r>
                      <a:rPr lang="pt-BR" baseline="0" dirty="0" smtClean="0"/>
                      <a:t> f</a:t>
                    </a:r>
                    <a:r>
                      <a:rPr lang="pt-BR" dirty="0" smtClean="0"/>
                      <a:t>inanciamentos </a:t>
                    </a:r>
                    <a:r>
                      <a:rPr lang="pt-BR" dirty="0"/>
                      <a:t>governamentais 
15%</a:t>
                    </a:r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-6.4542104111985993E-2"/>
                  <c:y val="0.17547535724701083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-0.18824234470691173"/>
                  <c:y val="0.14182983377077868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Plan1!$A$2:$A$5</c:f>
              <c:strCache>
                <c:ptCount val="4"/>
                <c:pt idx="0">
                  <c:v>Regulamentarização/Ampliação e/ou criação de leis e marcos legais expecíficos para o setor</c:v>
                </c:pt>
                <c:pt idx="1">
                  <c:v>Criação de projetos e/ou a iserção do setor em projetos de auxílio/Financiamentos governamentais já existentes</c:v>
                </c:pt>
                <c:pt idx="2">
                  <c:v>Garantir a continuidade de marcos legais já existentes</c:v>
                </c:pt>
                <c:pt idx="3">
                  <c:v>Não apresentam qualquer alternativa para o cumprimento do desafio 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10</c:v>
                </c:pt>
                <c:pt idx="1">
                  <c:v>3</c:v>
                </c:pt>
                <c:pt idx="2">
                  <c:v>2</c:v>
                </c:pt>
                <c:pt idx="3">
                  <c:v>5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  <c:dispBlanksAs val="zero"/>
  </c:chart>
  <c:txPr>
    <a:bodyPr/>
    <a:lstStyle/>
    <a:p>
      <a:pPr>
        <a:defRPr sz="1800"/>
      </a:pPr>
      <a:endParaRPr lang="pt-BR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3B644E-4230-49AE-92F6-F9334F54952D}" type="doc">
      <dgm:prSet loTypeId="urn:microsoft.com/office/officeart/2005/8/layout/vList2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pt-BR"/>
        </a:p>
      </dgm:t>
    </dgm:pt>
    <dgm:pt modelId="{3CB5F5EF-E203-4419-8657-6E8BD2338BEA}">
      <dgm:prSet phldrT="[Texto]" custT="1"/>
      <dgm:spPr>
        <a:ln>
          <a:noFill/>
        </a:ln>
      </dgm:spPr>
      <dgm:t>
        <a:bodyPr/>
        <a:lstStyle/>
        <a:p>
          <a:r>
            <a:rPr lang="pt-BR" sz="1800" i="1" dirty="0" smtClean="0">
              <a:effectLst/>
            </a:rPr>
            <a:t> “</a:t>
          </a:r>
          <a:r>
            <a:rPr lang="pt-BR" sz="2000" b="0" i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Preservação de arquivos e/ou a criação de um banco de dados e/ou a disponibilização de arquivos para a população”:</a:t>
          </a:r>
          <a:r>
            <a:rPr lang="pt-BR" sz="1800" i="1" dirty="0" smtClean="0">
              <a:effectLst/>
            </a:rPr>
            <a:t> Patrimônio (Arquivos e Museus), Expressões Culturais (Culturas Indígenas) – 15% </a:t>
          </a:r>
          <a:endParaRPr lang="pt-BR" sz="1800" i="1" dirty="0">
            <a:effectLst/>
          </a:endParaRPr>
        </a:p>
      </dgm:t>
    </dgm:pt>
    <dgm:pt modelId="{76A15B2E-D0E8-43B0-B11E-320D55CD724B}" type="parTrans" cxnId="{9EB3E5EF-C372-4F92-961C-25092748598F}">
      <dgm:prSet/>
      <dgm:spPr/>
      <dgm:t>
        <a:bodyPr/>
        <a:lstStyle/>
        <a:p>
          <a:endParaRPr lang="pt-BR"/>
        </a:p>
      </dgm:t>
    </dgm:pt>
    <dgm:pt modelId="{9169F2A3-9F01-4958-8E82-84710F6BD252}" type="sibTrans" cxnId="{9EB3E5EF-C372-4F92-961C-25092748598F}">
      <dgm:prSet/>
      <dgm:spPr/>
      <dgm:t>
        <a:bodyPr/>
        <a:lstStyle/>
        <a:p>
          <a:endParaRPr lang="pt-BR"/>
        </a:p>
      </dgm:t>
    </dgm:pt>
    <dgm:pt modelId="{7D8B41D2-8755-4AD2-958A-AC08AC747912}">
      <dgm:prSet phldrT="[Texto]" custT="1"/>
      <dgm:spPr>
        <a:ln>
          <a:noFill/>
        </a:ln>
      </dgm:spPr>
      <dgm:t>
        <a:bodyPr/>
        <a:lstStyle/>
        <a:p>
          <a:r>
            <a:rPr lang="pt-BR" sz="2000" b="0" i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“Pesquisas e Estudos”: </a:t>
          </a:r>
          <a:r>
            <a:rPr lang="pt-BR" sz="1900" dirty="0" smtClean="0"/>
            <a:t>Audiovisual (Cinema/Vídeo), Publicações e mídias impressas (Livro, Leitura e Literatura), Criações Funcionais (Moda) – 15%</a:t>
          </a:r>
          <a:endParaRPr lang="pt-BR" sz="1900" dirty="0"/>
        </a:p>
      </dgm:t>
    </dgm:pt>
    <dgm:pt modelId="{E88B18E0-7C8A-43AB-A929-370957FA6268}" type="parTrans" cxnId="{88C51225-5298-4567-96B5-B8D9E437E9AC}">
      <dgm:prSet/>
      <dgm:spPr/>
      <dgm:t>
        <a:bodyPr/>
        <a:lstStyle/>
        <a:p>
          <a:endParaRPr lang="pt-BR"/>
        </a:p>
      </dgm:t>
    </dgm:pt>
    <dgm:pt modelId="{5E5EE6DE-285E-4201-BA66-2CD82F454B23}" type="sibTrans" cxnId="{88C51225-5298-4567-96B5-B8D9E437E9AC}">
      <dgm:prSet/>
      <dgm:spPr/>
      <dgm:t>
        <a:bodyPr/>
        <a:lstStyle/>
        <a:p>
          <a:endParaRPr lang="pt-BR"/>
        </a:p>
      </dgm:t>
    </dgm:pt>
    <dgm:pt modelId="{4FEA26B2-0207-40FC-A3E9-F70B4BA074FC}">
      <dgm:prSet phldrT="[Texto]" custT="1"/>
      <dgm:spPr>
        <a:ln>
          <a:noFill/>
        </a:ln>
      </dgm:spPr>
      <dgm:t>
        <a:bodyPr/>
        <a:lstStyle/>
        <a:p>
          <a:r>
            <a:rPr lang="pt-BR" sz="2000" b="0" i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“Mapeamento, Inventário”</a:t>
          </a:r>
          <a:r>
            <a:rPr lang="pt-BR" sz="1900" i="1" dirty="0" smtClean="0">
              <a:effectLst/>
            </a:rPr>
            <a:t> : Patrimônio (Patrimônio Material), Expressões culturais (Artesanato e Culturas populares), Artes de espetáculo (Circo), Artes visuais (Artes visuais), Criações funcionais (Design e Gestão/Produção Cultural) – 35 %</a:t>
          </a:r>
          <a:endParaRPr lang="pt-BR" sz="1900" dirty="0"/>
        </a:p>
      </dgm:t>
    </dgm:pt>
    <dgm:pt modelId="{5BD000C1-ABAD-4149-9329-10D490AE56CA}" type="sibTrans" cxnId="{AABF6DBF-CF60-47BB-AE6D-4D36778C68B2}">
      <dgm:prSet/>
      <dgm:spPr/>
      <dgm:t>
        <a:bodyPr/>
        <a:lstStyle/>
        <a:p>
          <a:endParaRPr lang="pt-BR"/>
        </a:p>
      </dgm:t>
    </dgm:pt>
    <dgm:pt modelId="{4408B022-916D-4D9F-AAAE-25DC6F51C751}" type="parTrans" cxnId="{AABF6DBF-CF60-47BB-AE6D-4D36778C68B2}">
      <dgm:prSet/>
      <dgm:spPr/>
      <dgm:t>
        <a:bodyPr/>
        <a:lstStyle/>
        <a:p>
          <a:endParaRPr lang="pt-BR"/>
        </a:p>
      </dgm:t>
    </dgm:pt>
    <dgm:pt modelId="{76E8E97D-F432-4AA5-A83B-4EAC323F792A}">
      <dgm:prSet phldrT="[Texto]" custT="1"/>
      <dgm:spPr>
        <a:ln>
          <a:noFill/>
        </a:ln>
      </dgm:spPr>
      <dgm:t>
        <a:bodyPr/>
        <a:lstStyle/>
        <a:p>
          <a:pPr rtl="0"/>
          <a:r>
            <a:rPr lang="pt-BR" sz="2000" b="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“Não apresenta qualquer alternativa para o cumprimento do desafio”: </a:t>
          </a:r>
          <a:r>
            <a:rPr lang="pt-BR" sz="1800" b="0" i="0" dirty="0" smtClean="0">
              <a:effectLst/>
              <a:latin typeface="Arial" panose="020B0604020202020204" pitchFamily="34" charset="0"/>
              <a:cs typeface="Arial" panose="020B0604020202020204" pitchFamily="34" charset="0"/>
            </a:rPr>
            <a:t>Patrimônio (Patrimônio Imaterial), Expressões Culturais (Culturas afro-brasileiras), Criações Funcionais (Arquitetura) -  15%</a:t>
          </a:r>
          <a:endParaRPr lang="pt-BR" sz="2000" dirty="0"/>
        </a:p>
      </dgm:t>
    </dgm:pt>
    <dgm:pt modelId="{A2ECCF93-3CA4-4A17-9B14-0019FFB9AB3A}" type="sibTrans" cxnId="{0C571249-E3EE-43F0-BFC3-2ED170809084}">
      <dgm:prSet/>
      <dgm:spPr/>
      <dgm:t>
        <a:bodyPr/>
        <a:lstStyle/>
        <a:p>
          <a:endParaRPr lang="pt-BR"/>
        </a:p>
      </dgm:t>
    </dgm:pt>
    <dgm:pt modelId="{001F2D93-61C8-49AE-B810-8298283A591E}" type="parTrans" cxnId="{0C571249-E3EE-43F0-BFC3-2ED170809084}">
      <dgm:prSet/>
      <dgm:spPr/>
      <dgm:t>
        <a:bodyPr/>
        <a:lstStyle/>
        <a:p>
          <a:endParaRPr lang="pt-BR"/>
        </a:p>
      </dgm:t>
    </dgm:pt>
    <dgm:pt modelId="{6B5E8A3B-5CD3-430D-9B47-1CB4972F84F5}">
      <dgm:prSet phldrT="[Texto]" custT="1"/>
      <dgm:spPr>
        <a:ln>
          <a:noFill/>
        </a:ln>
      </dgm:spPr>
      <dgm:t>
        <a:bodyPr/>
        <a:lstStyle/>
        <a:p>
          <a:r>
            <a:rPr lang="pt-BR" sz="2000" b="0" i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“ Levantamento de Dados e/ou indicadores</a:t>
          </a:r>
          <a:r>
            <a:rPr lang="pt-BR" sz="1900" dirty="0" smtClean="0"/>
            <a:t>”: Artes de Espetáculo (Dança, Teatro e Música), Criações Funcionais (Arte Digital) -  20 %</a:t>
          </a:r>
          <a:endParaRPr lang="pt-BR" sz="1900" dirty="0"/>
        </a:p>
      </dgm:t>
    </dgm:pt>
    <dgm:pt modelId="{614F0553-207D-438D-BBC9-8C36E0E715C7}" type="sibTrans" cxnId="{A8983367-3F99-4A87-93D4-C134DA68C12D}">
      <dgm:prSet/>
      <dgm:spPr/>
      <dgm:t>
        <a:bodyPr/>
        <a:lstStyle/>
        <a:p>
          <a:endParaRPr lang="pt-BR"/>
        </a:p>
      </dgm:t>
    </dgm:pt>
    <dgm:pt modelId="{28FCF3C3-A276-4FB7-B67A-E2C8068775F5}" type="parTrans" cxnId="{A8983367-3F99-4A87-93D4-C134DA68C12D}">
      <dgm:prSet/>
      <dgm:spPr/>
      <dgm:t>
        <a:bodyPr/>
        <a:lstStyle/>
        <a:p>
          <a:endParaRPr lang="pt-BR"/>
        </a:p>
      </dgm:t>
    </dgm:pt>
    <dgm:pt modelId="{EE12DAF7-8289-43A6-964C-54FD39DB41F8}" type="pres">
      <dgm:prSet presAssocID="{633B644E-4230-49AE-92F6-F9334F54952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A8D1D0C-5833-47D9-AA3D-23C287B344BE}" type="pres">
      <dgm:prSet presAssocID="{3CB5F5EF-E203-4419-8657-6E8BD2338BEA}" presName="parentText" presStyleLbl="node1" presStyleIdx="0" presStyleCnt="5" custLinFactY="293918" custLinFactNeighborY="30000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2927A51-96DE-4A3F-A396-71254488ABFB}" type="pres">
      <dgm:prSet presAssocID="{9169F2A3-9F01-4958-8E82-84710F6BD252}" presName="spacer" presStyleCnt="0"/>
      <dgm:spPr/>
    </dgm:pt>
    <dgm:pt modelId="{0304143A-0DB5-49C4-8846-6290EF60B623}" type="pres">
      <dgm:prSet presAssocID="{7D8B41D2-8755-4AD2-958A-AC08AC747912}" presName="parentText" presStyleLbl="node1" presStyleIdx="1" presStyleCnt="5" custLinFactY="100000" custLinFactNeighborX="2751" custLinFactNeighborY="110789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07D1A39-78C6-44DD-870A-8A8873926826}" type="pres">
      <dgm:prSet presAssocID="{5E5EE6DE-285E-4201-BA66-2CD82F454B23}" presName="spacer" presStyleCnt="0"/>
      <dgm:spPr/>
    </dgm:pt>
    <dgm:pt modelId="{19DEA334-0D12-4417-8F2C-3619765A6AF1}" type="pres">
      <dgm:prSet presAssocID="{6B5E8A3B-5CD3-430D-9B47-1CB4972F84F5}" presName="parentText" presStyleLbl="node1" presStyleIdx="2" presStyleCnt="5" custLinFactY="-92734" custLinFactNeighborX="275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9AC5801-B27C-44ED-BE65-5B935B158644}" type="pres">
      <dgm:prSet presAssocID="{614F0553-207D-438D-BBC9-8C36E0E715C7}" presName="spacer" presStyleCnt="0"/>
      <dgm:spPr/>
    </dgm:pt>
    <dgm:pt modelId="{D1C52996-F53A-4F8A-8EFC-49506B348FE8}" type="pres">
      <dgm:prSet presAssocID="{76E8E97D-F432-4AA5-A83B-4EAC323F792A}" presName="parentText" presStyleLbl="node1" presStyleIdx="3" presStyleCnt="5" custLinFactY="8724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56B26F1-4A93-4148-A557-5F84C34C01C8}" type="pres">
      <dgm:prSet presAssocID="{A2ECCF93-3CA4-4A17-9B14-0019FFB9AB3A}" presName="spacer" presStyleCnt="0"/>
      <dgm:spPr/>
    </dgm:pt>
    <dgm:pt modelId="{59E1D053-8966-4C1A-B45D-43056BDCB1C7}" type="pres">
      <dgm:prSet presAssocID="{4FEA26B2-0207-40FC-A3E9-F70B4BA074FC}" presName="parentText" presStyleLbl="node1" presStyleIdx="4" presStyleCnt="5" custLinFactY="-386061" custLinFactNeighborX="2751" custLinFactNeighborY="-40000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16268EF9-3505-4A2F-9495-80717E4A34B8}" type="presOf" srcId="{6B5E8A3B-5CD3-430D-9B47-1CB4972F84F5}" destId="{19DEA334-0D12-4417-8F2C-3619765A6AF1}" srcOrd="0" destOrd="0" presId="urn:microsoft.com/office/officeart/2005/8/layout/vList2"/>
    <dgm:cxn modelId="{6431BE40-F46E-4AAE-A5CC-D7226426A7C0}" type="presOf" srcId="{4FEA26B2-0207-40FC-A3E9-F70B4BA074FC}" destId="{59E1D053-8966-4C1A-B45D-43056BDCB1C7}" srcOrd="0" destOrd="0" presId="urn:microsoft.com/office/officeart/2005/8/layout/vList2"/>
    <dgm:cxn modelId="{3A6302EC-8BD3-4A8F-84BB-21F991B39655}" type="presOf" srcId="{633B644E-4230-49AE-92F6-F9334F54952D}" destId="{EE12DAF7-8289-43A6-964C-54FD39DB41F8}" srcOrd="0" destOrd="0" presId="urn:microsoft.com/office/officeart/2005/8/layout/vList2"/>
    <dgm:cxn modelId="{DA54D193-6066-4811-BFD9-F98399F403E8}" type="presOf" srcId="{7D8B41D2-8755-4AD2-958A-AC08AC747912}" destId="{0304143A-0DB5-49C4-8846-6290EF60B623}" srcOrd="0" destOrd="0" presId="urn:microsoft.com/office/officeart/2005/8/layout/vList2"/>
    <dgm:cxn modelId="{433DE490-EB69-4306-AAF3-DEE45A94045E}" type="presOf" srcId="{76E8E97D-F432-4AA5-A83B-4EAC323F792A}" destId="{D1C52996-F53A-4F8A-8EFC-49506B348FE8}" srcOrd="0" destOrd="0" presId="urn:microsoft.com/office/officeart/2005/8/layout/vList2"/>
    <dgm:cxn modelId="{0C571249-E3EE-43F0-BFC3-2ED170809084}" srcId="{633B644E-4230-49AE-92F6-F9334F54952D}" destId="{76E8E97D-F432-4AA5-A83B-4EAC323F792A}" srcOrd="3" destOrd="0" parTransId="{001F2D93-61C8-49AE-B810-8298283A591E}" sibTransId="{A2ECCF93-3CA4-4A17-9B14-0019FFB9AB3A}"/>
    <dgm:cxn modelId="{88C51225-5298-4567-96B5-B8D9E437E9AC}" srcId="{633B644E-4230-49AE-92F6-F9334F54952D}" destId="{7D8B41D2-8755-4AD2-958A-AC08AC747912}" srcOrd="1" destOrd="0" parTransId="{E88B18E0-7C8A-43AB-A929-370957FA6268}" sibTransId="{5E5EE6DE-285E-4201-BA66-2CD82F454B23}"/>
    <dgm:cxn modelId="{9EB3E5EF-C372-4F92-961C-25092748598F}" srcId="{633B644E-4230-49AE-92F6-F9334F54952D}" destId="{3CB5F5EF-E203-4419-8657-6E8BD2338BEA}" srcOrd="0" destOrd="0" parTransId="{76A15B2E-D0E8-43B0-B11E-320D55CD724B}" sibTransId="{9169F2A3-9F01-4958-8E82-84710F6BD252}"/>
    <dgm:cxn modelId="{AABF6DBF-CF60-47BB-AE6D-4D36778C68B2}" srcId="{633B644E-4230-49AE-92F6-F9334F54952D}" destId="{4FEA26B2-0207-40FC-A3E9-F70B4BA074FC}" srcOrd="4" destOrd="0" parTransId="{4408B022-916D-4D9F-AAAE-25DC6F51C751}" sibTransId="{5BD000C1-ABAD-4149-9329-10D490AE56CA}"/>
    <dgm:cxn modelId="{A8983367-3F99-4A87-93D4-C134DA68C12D}" srcId="{633B644E-4230-49AE-92F6-F9334F54952D}" destId="{6B5E8A3B-5CD3-430D-9B47-1CB4972F84F5}" srcOrd="2" destOrd="0" parTransId="{28FCF3C3-A276-4FB7-B67A-E2C8068775F5}" sibTransId="{614F0553-207D-438D-BBC9-8C36E0E715C7}"/>
    <dgm:cxn modelId="{7B302A04-0DF1-46B0-A8CB-718096923207}" type="presOf" srcId="{3CB5F5EF-E203-4419-8657-6E8BD2338BEA}" destId="{3A8D1D0C-5833-47D9-AA3D-23C287B344BE}" srcOrd="0" destOrd="0" presId="urn:microsoft.com/office/officeart/2005/8/layout/vList2"/>
    <dgm:cxn modelId="{0A63D3A8-C977-46AA-95D4-4357FC0A8081}" type="presParOf" srcId="{EE12DAF7-8289-43A6-964C-54FD39DB41F8}" destId="{3A8D1D0C-5833-47D9-AA3D-23C287B344BE}" srcOrd="0" destOrd="0" presId="urn:microsoft.com/office/officeart/2005/8/layout/vList2"/>
    <dgm:cxn modelId="{C86B1B4C-0305-458D-A8E1-EF9CFE5D603F}" type="presParOf" srcId="{EE12DAF7-8289-43A6-964C-54FD39DB41F8}" destId="{62927A51-96DE-4A3F-A396-71254488ABFB}" srcOrd="1" destOrd="0" presId="urn:microsoft.com/office/officeart/2005/8/layout/vList2"/>
    <dgm:cxn modelId="{FABA7993-A30E-405E-82F9-C0F910B5805B}" type="presParOf" srcId="{EE12DAF7-8289-43A6-964C-54FD39DB41F8}" destId="{0304143A-0DB5-49C4-8846-6290EF60B623}" srcOrd="2" destOrd="0" presId="urn:microsoft.com/office/officeart/2005/8/layout/vList2"/>
    <dgm:cxn modelId="{D597D475-0652-4C1E-BD12-ADF88D768015}" type="presParOf" srcId="{EE12DAF7-8289-43A6-964C-54FD39DB41F8}" destId="{A07D1A39-78C6-44DD-870A-8A8873926826}" srcOrd="3" destOrd="0" presId="urn:microsoft.com/office/officeart/2005/8/layout/vList2"/>
    <dgm:cxn modelId="{E62AF9B8-7A31-4247-A9F0-77120CED6578}" type="presParOf" srcId="{EE12DAF7-8289-43A6-964C-54FD39DB41F8}" destId="{19DEA334-0D12-4417-8F2C-3619765A6AF1}" srcOrd="4" destOrd="0" presId="urn:microsoft.com/office/officeart/2005/8/layout/vList2"/>
    <dgm:cxn modelId="{906E523C-04B5-4191-A3D0-E4A75477F28D}" type="presParOf" srcId="{EE12DAF7-8289-43A6-964C-54FD39DB41F8}" destId="{A9AC5801-B27C-44ED-BE65-5B935B158644}" srcOrd="5" destOrd="0" presId="urn:microsoft.com/office/officeart/2005/8/layout/vList2"/>
    <dgm:cxn modelId="{A8DD51B2-5036-494D-90EB-59B5AF16B3B8}" type="presParOf" srcId="{EE12DAF7-8289-43A6-964C-54FD39DB41F8}" destId="{D1C52996-F53A-4F8A-8EFC-49506B348FE8}" srcOrd="6" destOrd="0" presId="urn:microsoft.com/office/officeart/2005/8/layout/vList2"/>
    <dgm:cxn modelId="{985EDC49-49E0-43B5-BAF9-7FC6F97F3D85}" type="presParOf" srcId="{EE12DAF7-8289-43A6-964C-54FD39DB41F8}" destId="{E56B26F1-4A93-4148-A557-5F84C34C01C8}" srcOrd="7" destOrd="0" presId="urn:microsoft.com/office/officeart/2005/8/layout/vList2"/>
    <dgm:cxn modelId="{D880BA24-471C-426F-B2F1-36D068AE9A01}" type="presParOf" srcId="{EE12DAF7-8289-43A6-964C-54FD39DB41F8}" destId="{59E1D053-8966-4C1A-B45D-43056BDCB1C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A8D1D0C-5833-47D9-AA3D-23C287B344BE}">
      <dsp:nvSpPr>
        <dsp:cNvPr id="0" name=""/>
        <dsp:cNvSpPr/>
      </dsp:nvSpPr>
      <dsp:spPr>
        <a:xfrm>
          <a:off x="0" y="4071715"/>
          <a:ext cx="9144000" cy="131917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i="1" kern="1200" dirty="0" smtClean="0">
              <a:effectLst/>
            </a:rPr>
            <a:t> “</a:t>
          </a:r>
          <a:r>
            <a:rPr lang="pt-BR" sz="2000" b="0" i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Preservação de arquivos e/ou a criação de um banco de dados e/ou a disponibilização de arquivos para a população”:</a:t>
          </a:r>
          <a:r>
            <a:rPr lang="pt-BR" sz="1800" i="1" kern="1200" dirty="0" smtClean="0">
              <a:effectLst/>
            </a:rPr>
            <a:t> Patrimônio (Arquivos e Museus), Expressões Culturais (Culturas Indígenas) – 15% </a:t>
          </a:r>
          <a:endParaRPr lang="pt-BR" sz="1800" i="1" kern="1200" dirty="0">
            <a:effectLst/>
          </a:endParaRPr>
        </a:p>
      </dsp:txBody>
      <dsp:txXfrm>
        <a:off x="0" y="4071715"/>
        <a:ext cx="9144000" cy="1319175"/>
      </dsp:txXfrm>
    </dsp:sp>
    <dsp:sp modelId="{0304143A-0DB5-49C4-8846-6290EF60B623}">
      <dsp:nvSpPr>
        <dsp:cNvPr id="0" name=""/>
        <dsp:cNvSpPr/>
      </dsp:nvSpPr>
      <dsp:spPr>
        <a:xfrm>
          <a:off x="0" y="2776248"/>
          <a:ext cx="9144000" cy="131917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0" i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“Pesquisas e Estudos”: </a:t>
          </a:r>
          <a:r>
            <a:rPr lang="pt-BR" sz="1900" kern="1200" dirty="0" smtClean="0"/>
            <a:t>Audiovisual (Cinema/Vídeo), Publicações e mídias impressas (Livro, Leitura e Literatura), Criações Funcionais (Moda) – 15%</a:t>
          </a:r>
          <a:endParaRPr lang="pt-BR" sz="1900" kern="1200" dirty="0"/>
        </a:p>
      </dsp:txBody>
      <dsp:txXfrm>
        <a:off x="0" y="2776248"/>
        <a:ext cx="9144000" cy="1319175"/>
      </dsp:txXfrm>
    </dsp:sp>
    <dsp:sp modelId="{19DEA334-0D12-4417-8F2C-3619765A6AF1}">
      <dsp:nvSpPr>
        <dsp:cNvPr id="0" name=""/>
        <dsp:cNvSpPr/>
      </dsp:nvSpPr>
      <dsp:spPr>
        <a:xfrm>
          <a:off x="0" y="1482728"/>
          <a:ext cx="9144000" cy="131917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0" i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“ Levantamento de Dados e/ou indicadores</a:t>
          </a:r>
          <a:r>
            <a:rPr lang="pt-BR" sz="1900" kern="1200" dirty="0" smtClean="0"/>
            <a:t>”: Artes de Espetáculo (Dança, Teatro e Música), Criações Funcionais (Arte Digital) -  20 %</a:t>
          </a:r>
          <a:endParaRPr lang="pt-BR" sz="1900" kern="1200" dirty="0"/>
        </a:p>
      </dsp:txBody>
      <dsp:txXfrm>
        <a:off x="0" y="1482728"/>
        <a:ext cx="9144000" cy="1319175"/>
      </dsp:txXfrm>
    </dsp:sp>
    <dsp:sp modelId="{D1C52996-F53A-4F8A-8EFC-49506B348FE8}">
      <dsp:nvSpPr>
        <dsp:cNvPr id="0" name=""/>
        <dsp:cNvSpPr/>
      </dsp:nvSpPr>
      <dsp:spPr>
        <a:xfrm>
          <a:off x="0" y="5366221"/>
          <a:ext cx="9144000" cy="131917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0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“Não apresenta qualquer alternativa para o cumprimento do desafio”: </a:t>
          </a:r>
          <a:r>
            <a:rPr lang="pt-BR" sz="1800" b="0" i="0" kern="1200" dirty="0" smtClean="0">
              <a:effectLst/>
              <a:latin typeface="Arial" panose="020B0604020202020204" pitchFamily="34" charset="0"/>
              <a:cs typeface="Arial" panose="020B0604020202020204" pitchFamily="34" charset="0"/>
            </a:rPr>
            <a:t>Patrimônio (Patrimônio Imaterial), Expressões Culturais (Culturas afro-brasileiras), Criações Funcionais (Arquitetura) -  15%</a:t>
          </a:r>
          <a:endParaRPr lang="pt-BR" sz="2000" kern="1200" dirty="0"/>
        </a:p>
      </dsp:txBody>
      <dsp:txXfrm>
        <a:off x="0" y="5366221"/>
        <a:ext cx="9144000" cy="1319175"/>
      </dsp:txXfrm>
    </dsp:sp>
    <dsp:sp modelId="{59E1D053-8966-4C1A-B45D-43056BDCB1C7}">
      <dsp:nvSpPr>
        <dsp:cNvPr id="0" name=""/>
        <dsp:cNvSpPr/>
      </dsp:nvSpPr>
      <dsp:spPr>
        <a:xfrm>
          <a:off x="0" y="188222"/>
          <a:ext cx="9144000" cy="131917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0" i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“Mapeamento, Inventário”</a:t>
          </a:r>
          <a:r>
            <a:rPr lang="pt-BR" sz="1900" i="1" kern="1200" dirty="0" smtClean="0">
              <a:effectLst/>
            </a:rPr>
            <a:t> : Patrimônio (Patrimônio Material), Expressões culturais (Artesanato e Culturas populares), Artes de espetáculo (Circo), Artes visuais (Artes visuais), Criações funcionais (Design e Gestão/Produção Cultural) – 35 %</a:t>
          </a:r>
          <a:endParaRPr lang="pt-BR" sz="1900" kern="1200" dirty="0"/>
        </a:p>
      </dsp:txBody>
      <dsp:txXfrm>
        <a:off x="0" y="188222"/>
        <a:ext cx="9144000" cy="13191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0.18485</cdr:x>
      <cdr:y>0.521</cdr:y>
    </cdr:from>
    <cdr:to>
      <cdr:x>0.28477</cdr:x>
      <cdr:y>0.65433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1691680" y="3573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t-BR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B6E08-5149-4F36-A802-904A6D093684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9A8367-B325-44A9-9B6E-1D15546ABC8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561160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DDDDB654-7121-43B7-9202-045C4F74EE2C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BB6959CF-DF7D-4F6D-AE57-FB7A7482C9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DDDDB654-7121-43B7-9202-045C4F74EE2C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BB6959CF-DF7D-4F6D-AE57-FB7A7482C9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DDDDB654-7121-43B7-9202-045C4F74EE2C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B6959CF-DF7D-4F6D-AE57-FB7A7482C9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DDDDB654-7121-43B7-9202-045C4F74EE2C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BB6959CF-DF7D-4F6D-AE57-FB7A7482C9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DDDDB654-7121-43B7-9202-045C4F74EE2C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BB6959CF-DF7D-4F6D-AE57-FB7A7482C9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DDDDB654-7121-43B7-9202-045C4F74EE2C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BB6959CF-DF7D-4F6D-AE57-FB7A7482C9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DDDDB654-7121-43B7-9202-045C4F74EE2C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B6959CF-DF7D-4F6D-AE57-FB7A7482C9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DDDDB654-7121-43B7-9202-045C4F74EE2C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BB6959CF-DF7D-4F6D-AE57-FB7A7482C9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DDDDB654-7121-43B7-9202-045C4F74EE2C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BB6959CF-DF7D-4F6D-AE57-FB7A7482C9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DDDDB654-7121-43B7-9202-045C4F74EE2C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BB6959CF-DF7D-4F6D-AE57-FB7A7482C9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DDDDB654-7121-43B7-9202-045C4F74EE2C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BB6959CF-DF7D-4F6D-AE57-FB7A7482C9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DDDDB654-7121-43B7-9202-045C4F74EE2C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959CF-DF7D-4F6D-AE57-FB7A7482C9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0014" y="332656"/>
            <a:ext cx="9144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Nome:</a:t>
            </a: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Leonardo </a:t>
            </a:r>
            <a:r>
              <a:rPr lang="pt-B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Hendler</a:t>
            </a: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pt-B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Turma:</a:t>
            </a: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2L</a:t>
            </a:r>
          </a:p>
          <a:p>
            <a:endParaRPr lang="pt-B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Matéria:</a:t>
            </a: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Economia Criativa</a:t>
            </a:r>
          </a:p>
          <a:p>
            <a:endParaRPr lang="pt-BR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Data: </a:t>
            </a: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09/10/2014</a:t>
            </a:r>
          </a:p>
          <a:p>
            <a:endParaRPr lang="pt-B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Turno:</a:t>
            </a: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Tarde</a:t>
            </a:r>
          </a:p>
          <a:p>
            <a:endParaRPr lang="pt-B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Professor:</a:t>
            </a: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Fábio Lemes</a:t>
            </a:r>
          </a:p>
          <a:p>
            <a:endParaRPr lang="pt-B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21251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-24679" y="2677722"/>
            <a:ext cx="9193358" cy="1311679"/>
            <a:chOff x="-49358" y="4077062"/>
            <a:chExt cx="9193358" cy="1311679"/>
          </a:xfrm>
        </p:grpSpPr>
        <p:sp>
          <p:nvSpPr>
            <p:cNvPr id="3" name="Retângulo de cantos arredondados 2"/>
            <p:cNvSpPr/>
            <p:nvPr/>
          </p:nvSpPr>
          <p:spPr>
            <a:xfrm>
              <a:off x="-49358" y="4077062"/>
              <a:ext cx="9193358" cy="1311679"/>
            </a:xfrm>
            <a:prstGeom prst="roundRect">
              <a:avLst/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Retângulo 3"/>
            <p:cNvSpPr/>
            <p:nvPr/>
          </p:nvSpPr>
          <p:spPr>
            <a:xfrm>
              <a:off x="64031" y="4141094"/>
              <a:ext cx="9015938" cy="11836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800" i="1" kern="1200" dirty="0" smtClean="0">
                  <a:effectLst/>
                </a:rPr>
                <a:t> </a:t>
              </a:r>
              <a:endParaRPr lang="pt-BR" sz="1800" i="1" kern="1200" dirty="0">
                <a:effectLst/>
              </a:endParaRPr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0" y="180871"/>
            <a:ext cx="9144000" cy="2456041"/>
            <a:chOff x="0" y="188635"/>
            <a:chExt cx="9144000" cy="1311679"/>
          </a:xfrm>
        </p:grpSpPr>
        <p:sp>
          <p:nvSpPr>
            <p:cNvPr id="15" name="Retângulo de cantos arredondados 14"/>
            <p:cNvSpPr/>
            <p:nvPr/>
          </p:nvSpPr>
          <p:spPr>
            <a:xfrm>
              <a:off x="0" y="188635"/>
              <a:ext cx="9144000" cy="1311679"/>
            </a:xfrm>
            <a:prstGeom prst="roundRect">
              <a:avLst/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etângulo 15"/>
            <p:cNvSpPr/>
            <p:nvPr/>
          </p:nvSpPr>
          <p:spPr>
            <a:xfrm>
              <a:off x="64031" y="252666"/>
              <a:ext cx="9015938" cy="11836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900" kern="1200" dirty="0"/>
            </a:p>
          </p:txBody>
        </p:sp>
      </p:grpSp>
      <p:sp>
        <p:nvSpPr>
          <p:cNvPr id="17" name="Retângulo 16"/>
          <p:cNvSpPr/>
          <p:nvPr/>
        </p:nvSpPr>
        <p:spPr>
          <a:xfrm>
            <a:off x="103223" y="244902"/>
            <a:ext cx="842493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“Criar</a:t>
            </a:r>
            <a:r>
              <a:rPr lang="pt-BR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ampliar ou desenvolver programas de formação de profissionais da </a:t>
            </a:r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área”: </a:t>
            </a:r>
            <a:r>
              <a:rPr lang="pt-B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Patrimônio (Patrimônio Material, Patrimônio Imaterial e Museus), Expressões Culturais (Artesanato, Culturas populares e Culturas Indígenas), Artes de Espetáculo (Circo, Dança, Teatro e Música), Audiovisual (Cinema/Vídeo) Artes Visuais, Publicações e mídias impressas (Livro, Leitura e Literatura), Criações Funcionais (Arte Digital,  Arquitetura, Design e Moda e Gestão/Produção Cultural)  </a:t>
            </a:r>
            <a:endParaRPr lang="pt-BR" dirty="0"/>
          </a:p>
        </p:txBody>
      </p:sp>
      <p:sp>
        <p:nvSpPr>
          <p:cNvPr id="19" name="Retângulo 18"/>
          <p:cNvSpPr/>
          <p:nvPr/>
        </p:nvSpPr>
        <p:spPr>
          <a:xfrm>
            <a:off x="146273" y="2700944"/>
            <a:ext cx="893369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“Não </a:t>
            </a:r>
            <a:r>
              <a:rPr lang="pt-BR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apresentam qualquer alternativa para a resolução do </a:t>
            </a:r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desafio”:</a:t>
            </a:r>
            <a:r>
              <a:rPr lang="pt-BR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Patrimônio (Arquivos), Expressões  Culturais (Culturas Populares)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0984794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xmlns="" val="3859529597"/>
              </p:ext>
            </p:extLst>
          </p:nvPr>
        </p:nvGraphicFramePr>
        <p:xfrm>
          <a:off x="0" y="-21885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580005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-26640" y="1636629"/>
            <a:ext cx="9193358" cy="1648418"/>
            <a:chOff x="-49358" y="4077062"/>
            <a:chExt cx="9193358" cy="1311679"/>
          </a:xfrm>
        </p:grpSpPr>
        <p:sp>
          <p:nvSpPr>
            <p:cNvPr id="3" name="Retângulo de cantos arredondados 2"/>
            <p:cNvSpPr/>
            <p:nvPr/>
          </p:nvSpPr>
          <p:spPr>
            <a:xfrm>
              <a:off x="-49358" y="4077062"/>
              <a:ext cx="9193358" cy="1311679"/>
            </a:xfrm>
            <a:prstGeom prst="roundRect">
              <a:avLst/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Retângulo 3"/>
            <p:cNvSpPr/>
            <p:nvPr/>
          </p:nvSpPr>
          <p:spPr>
            <a:xfrm>
              <a:off x="64031" y="4141094"/>
              <a:ext cx="9015938" cy="11836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800" i="1" kern="1200" dirty="0" smtClean="0">
                  <a:effectLst/>
                </a:rPr>
                <a:t> </a:t>
              </a:r>
              <a:endParaRPr lang="pt-BR" sz="1800" i="1" kern="1200" dirty="0">
                <a:effectLst/>
              </a:endParaRPr>
            </a:p>
          </p:txBody>
        </p:sp>
      </p:grpSp>
      <p:grpSp>
        <p:nvGrpSpPr>
          <p:cNvPr id="5" name="Grupo 4"/>
          <p:cNvGrpSpPr/>
          <p:nvPr/>
        </p:nvGrpSpPr>
        <p:grpSpPr>
          <a:xfrm>
            <a:off x="-9872" y="3285047"/>
            <a:ext cx="9144000" cy="1788199"/>
            <a:chOff x="0" y="2780928"/>
            <a:chExt cx="9144000" cy="1311679"/>
          </a:xfrm>
        </p:grpSpPr>
        <p:sp>
          <p:nvSpPr>
            <p:cNvPr id="6" name="Retângulo de cantos arredondados 5"/>
            <p:cNvSpPr/>
            <p:nvPr/>
          </p:nvSpPr>
          <p:spPr>
            <a:xfrm>
              <a:off x="0" y="2780928"/>
              <a:ext cx="9144000" cy="1311679"/>
            </a:xfrm>
            <a:prstGeom prst="roundRect">
              <a:avLst/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tângulo 6"/>
            <p:cNvSpPr/>
            <p:nvPr/>
          </p:nvSpPr>
          <p:spPr>
            <a:xfrm>
              <a:off x="64031" y="2844959"/>
              <a:ext cx="9015938" cy="11836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900" kern="1200" dirty="0"/>
            </a:p>
          </p:txBody>
        </p:sp>
      </p:grpSp>
      <p:grpSp>
        <p:nvGrpSpPr>
          <p:cNvPr id="8" name="Grupo 7"/>
          <p:cNvGrpSpPr/>
          <p:nvPr/>
        </p:nvGrpSpPr>
        <p:grpSpPr>
          <a:xfrm>
            <a:off x="-59230" y="5055668"/>
            <a:ext cx="9193358" cy="1818650"/>
            <a:chOff x="-10439621" y="1454744"/>
            <a:chExt cx="19736817" cy="1311679"/>
          </a:xfrm>
        </p:grpSpPr>
        <p:sp>
          <p:nvSpPr>
            <p:cNvPr id="9" name="Retângulo de cantos arredondados 8"/>
            <p:cNvSpPr/>
            <p:nvPr/>
          </p:nvSpPr>
          <p:spPr>
            <a:xfrm>
              <a:off x="-10439621" y="1454744"/>
              <a:ext cx="19736817" cy="1311679"/>
            </a:xfrm>
            <a:prstGeom prst="roundRect">
              <a:avLst/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tângulo 9"/>
            <p:cNvSpPr/>
            <p:nvPr/>
          </p:nvSpPr>
          <p:spPr>
            <a:xfrm>
              <a:off x="64031" y="1548818"/>
              <a:ext cx="9015938" cy="11836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900" kern="1200" dirty="0"/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0" y="70044"/>
            <a:ext cx="9144000" cy="1536229"/>
            <a:chOff x="0" y="188635"/>
            <a:chExt cx="9144000" cy="1311679"/>
          </a:xfrm>
        </p:grpSpPr>
        <p:sp>
          <p:nvSpPr>
            <p:cNvPr id="15" name="Retângulo de cantos arredondados 14"/>
            <p:cNvSpPr/>
            <p:nvPr/>
          </p:nvSpPr>
          <p:spPr>
            <a:xfrm>
              <a:off x="0" y="188635"/>
              <a:ext cx="9144000" cy="1311679"/>
            </a:xfrm>
            <a:prstGeom prst="roundRect">
              <a:avLst/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etângulo 15"/>
            <p:cNvSpPr/>
            <p:nvPr/>
          </p:nvSpPr>
          <p:spPr>
            <a:xfrm>
              <a:off x="64031" y="252666"/>
              <a:ext cx="9015938" cy="11836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900" kern="1200" dirty="0"/>
            </a:p>
          </p:txBody>
        </p:sp>
      </p:grpSp>
      <p:sp>
        <p:nvSpPr>
          <p:cNvPr id="18" name="Retângulo 17"/>
          <p:cNvSpPr/>
          <p:nvPr/>
        </p:nvSpPr>
        <p:spPr>
          <a:xfrm>
            <a:off x="91820" y="145037"/>
            <a:ext cx="894112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1800" b="0" i="0" u="none" strike="noStrike" kern="1200" baseline="0">
                <a:solidFill>
                  <a:prstClr val="white"/>
                </a:solidFill>
                <a:latin typeface="+mn-lt"/>
                <a:ea typeface="+mn-ea"/>
                <a:cs typeface="+mn-cs"/>
              </a:defRPr>
            </a:pPr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“Ampliação </a:t>
            </a:r>
            <a:r>
              <a:rPr lang="pt-BR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área de </a:t>
            </a:r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atuação”</a:t>
            </a:r>
            <a:r>
              <a:rPr lang="pt-B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Patrimônio (Patrimônio Imaterial e Museus), Expressões Culturais (Artesanato) Artes de Espetáculo (Circo, Dança, Teatro e Música), Audiovisual (Cinema), Publicações e mídias impressas (Livro, Leitura e Literatura), Criações Funcionais (Arquitetura e Design) – 55%	</a:t>
            </a:r>
            <a:endParaRPr lang="pt-B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64031" y="1717100"/>
            <a:ext cx="89689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“Aumento </a:t>
            </a:r>
            <a:r>
              <a:rPr lang="pt-BR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difusão do </a:t>
            </a:r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setor”:</a:t>
            </a:r>
            <a:r>
              <a:rPr lang="pt-BR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Expressões Culturais  (Culturas Indígenas e Culturas afro-brasileiras), Criações Funcionais (Moda e Gestão/Produção Cultural) – 20% </a:t>
            </a:r>
            <a:endParaRPr lang="pt-BR" dirty="0"/>
          </a:p>
        </p:txBody>
      </p:sp>
      <p:sp>
        <p:nvSpPr>
          <p:cNvPr id="20" name="Retângulo 19"/>
          <p:cNvSpPr/>
          <p:nvPr/>
        </p:nvSpPr>
        <p:spPr>
          <a:xfrm>
            <a:off x="54159" y="3391673"/>
            <a:ext cx="897878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“Aumentar </a:t>
            </a:r>
            <a:r>
              <a:rPr lang="pt-BR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entendimento do setor </a:t>
            </a:r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“:</a:t>
            </a:r>
            <a:r>
              <a:rPr lang="pt-B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Patrimônio (Arquivos), Artes Visuais, Criações Funcionais (Arte Digital) – 15%</a:t>
            </a:r>
            <a:endParaRPr lang="pt-BR" dirty="0"/>
          </a:p>
        </p:txBody>
      </p:sp>
      <p:sp>
        <p:nvSpPr>
          <p:cNvPr id="21" name="Retângulo 20"/>
          <p:cNvSpPr/>
          <p:nvPr/>
        </p:nvSpPr>
        <p:spPr>
          <a:xfrm>
            <a:off x="99144" y="5186102"/>
            <a:ext cx="893379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“Não </a:t>
            </a:r>
            <a:r>
              <a:rPr lang="pt-BR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apresentam qualquer alternativa para o cumprimento do </a:t>
            </a:r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desafio”: </a:t>
            </a:r>
            <a:r>
              <a:rPr lang="pt-B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Patrimônio (Patrimônio Material), Expressões Culturais (Culturas Populares) – 10%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4422389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xmlns="" val="2208773749"/>
              </p:ext>
            </p:extLst>
          </p:nvPr>
        </p:nvGraphicFramePr>
        <p:xfrm>
          <a:off x="2547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7429788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0" y="1716887"/>
            <a:ext cx="9193358" cy="1208888"/>
            <a:chOff x="-49358" y="4077062"/>
            <a:chExt cx="9193358" cy="1311679"/>
          </a:xfrm>
        </p:grpSpPr>
        <p:sp>
          <p:nvSpPr>
            <p:cNvPr id="3" name="Retângulo de cantos arredondados 2"/>
            <p:cNvSpPr/>
            <p:nvPr/>
          </p:nvSpPr>
          <p:spPr>
            <a:xfrm>
              <a:off x="-49358" y="4077062"/>
              <a:ext cx="9193358" cy="1311679"/>
            </a:xfrm>
            <a:prstGeom prst="roundRect">
              <a:avLst/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Retângulo 3"/>
            <p:cNvSpPr/>
            <p:nvPr/>
          </p:nvSpPr>
          <p:spPr>
            <a:xfrm>
              <a:off x="64031" y="4141094"/>
              <a:ext cx="9015938" cy="11836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800" i="1" kern="1200" dirty="0" smtClean="0">
                  <a:effectLst/>
                </a:rPr>
                <a:t> </a:t>
              </a:r>
              <a:endParaRPr lang="pt-BR" sz="1800" i="1" kern="1200" dirty="0">
                <a:effectLst/>
              </a:endParaRPr>
            </a:p>
          </p:txBody>
        </p:sp>
      </p:grpSp>
      <p:grpSp>
        <p:nvGrpSpPr>
          <p:cNvPr id="5" name="Grupo 4"/>
          <p:cNvGrpSpPr/>
          <p:nvPr/>
        </p:nvGrpSpPr>
        <p:grpSpPr>
          <a:xfrm>
            <a:off x="24679" y="2925775"/>
            <a:ext cx="9144000" cy="1026435"/>
            <a:chOff x="0" y="2780928"/>
            <a:chExt cx="9144000" cy="1311679"/>
          </a:xfrm>
        </p:grpSpPr>
        <p:sp>
          <p:nvSpPr>
            <p:cNvPr id="6" name="Retângulo de cantos arredondados 5"/>
            <p:cNvSpPr/>
            <p:nvPr/>
          </p:nvSpPr>
          <p:spPr>
            <a:xfrm>
              <a:off x="0" y="2780928"/>
              <a:ext cx="9144000" cy="1311679"/>
            </a:xfrm>
            <a:prstGeom prst="roundRect">
              <a:avLst/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tângulo 6"/>
            <p:cNvSpPr/>
            <p:nvPr/>
          </p:nvSpPr>
          <p:spPr>
            <a:xfrm>
              <a:off x="64031" y="2844959"/>
              <a:ext cx="9015938" cy="11836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900" kern="1200" dirty="0"/>
            </a:p>
          </p:txBody>
        </p:sp>
      </p:grpSp>
      <p:grpSp>
        <p:nvGrpSpPr>
          <p:cNvPr id="8" name="Grupo 7"/>
          <p:cNvGrpSpPr/>
          <p:nvPr/>
        </p:nvGrpSpPr>
        <p:grpSpPr>
          <a:xfrm>
            <a:off x="-1651" y="3935690"/>
            <a:ext cx="9193358" cy="1311679"/>
            <a:chOff x="-10439621" y="1454744"/>
            <a:chExt cx="19736817" cy="1311679"/>
          </a:xfrm>
        </p:grpSpPr>
        <p:sp>
          <p:nvSpPr>
            <p:cNvPr id="9" name="Retângulo de cantos arredondados 8"/>
            <p:cNvSpPr/>
            <p:nvPr/>
          </p:nvSpPr>
          <p:spPr>
            <a:xfrm>
              <a:off x="-10439621" y="1454744"/>
              <a:ext cx="19736817" cy="1311679"/>
            </a:xfrm>
            <a:prstGeom prst="roundRect">
              <a:avLst/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tângulo 9"/>
            <p:cNvSpPr/>
            <p:nvPr/>
          </p:nvSpPr>
          <p:spPr>
            <a:xfrm>
              <a:off x="64031" y="1548818"/>
              <a:ext cx="9015938" cy="11836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900" kern="1200" dirty="0"/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-20792" y="0"/>
            <a:ext cx="9144000" cy="1695193"/>
            <a:chOff x="0" y="188635"/>
            <a:chExt cx="9144000" cy="1311679"/>
          </a:xfrm>
        </p:grpSpPr>
        <p:sp>
          <p:nvSpPr>
            <p:cNvPr id="15" name="Retângulo de cantos arredondados 14"/>
            <p:cNvSpPr/>
            <p:nvPr/>
          </p:nvSpPr>
          <p:spPr>
            <a:xfrm>
              <a:off x="0" y="188635"/>
              <a:ext cx="9144000" cy="1311679"/>
            </a:xfrm>
            <a:prstGeom prst="roundRect">
              <a:avLst/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etângulo 15"/>
            <p:cNvSpPr/>
            <p:nvPr/>
          </p:nvSpPr>
          <p:spPr>
            <a:xfrm>
              <a:off x="64031" y="252666"/>
              <a:ext cx="9015938" cy="11836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900" kern="1200" dirty="0"/>
            </a:p>
          </p:txBody>
        </p:sp>
      </p:grpSp>
      <p:sp>
        <p:nvSpPr>
          <p:cNvPr id="17" name="Retângulo 16"/>
          <p:cNvSpPr/>
          <p:nvPr/>
        </p:nvSpPr>
        <p:spPr>
          <a:xfrm>
            <a:off x="90107" y="2898644"/>
            <a:ext cx="893833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“Garantir </a:t>
            </a:r>
            <a:r>
              <a:rPr lang="pt-BR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continuidade de marcos legais já </a:t>
            </a:r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existentes”:  </a:t>
            </a:r>
            <a:r>
              <a:rPr lang="pt-B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Patrimônio (Museus), Expressões Culturais  (Culturas afro-brasileiras) – 10%</a:t>
            </a:r>
            <a:endParaRPr lang="pt-B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60007" y="65499"/>
            <a:ext cx="8944122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pt-BR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Regulamentarização</a:t>
            </a:r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/Ampliação </a:t>
            </a:r>
            <a:r>
              <a:rPr lang="pt-BR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e/ou criação de leis e marcos legais </a:t>
            </a:r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específicos </a:t>
            </a:r>
            <a:r>
              <a:rPr lang="pt-BR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o </a:t>
            </a:r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setor”: </a:t>
            </a:r>
            <a:r>
              <a:rPr lang="pt-B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Patrimônio (Patrimônio Material e Patrimônio Imaterial), Expressões Culturais (Artesanato, Culturas populares e Culturas Indígenas) , Artes de Espetáculo (Circo, Dança, Teatro e Música) e Artes Visuais  - 50% </a:t>
            </a:r>
            <a:endParaRPr lang="pt-B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90361" y="1684739"/>
            <a:ext cx="893833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“Criação </a:t>
            </a:r>
            <a:r>
              <a:rPr lang="pt-BR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projetos e/ou a </a:t>
            </a:r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inserção </a:t>
            </a:r>
            <a:r>
              <a:rPr lang="pt-BR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setor em projetos de auxílio ou financiamentos </a:t>
            </a:r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governamentais” :</a:t>
            </a:r>
            <a:r>
              <a:rPr lang="pt-B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Publicações e </a:t>
            </a:r>
            <a:r>
              <a:rPr lang="pt-B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pt-B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ídias impressas (Livro, Leitura e Literatura), Criações Funcionais (Design e Moda)  - 15% </a:t>
            </a:r>
            <a:endParaRPr lang="pt-B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90360" y="3938602"/>
            <a:ext cx="8921697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1800" b="0" i="0" u="none" strike="noStrike" kern="1200" baseline="0">
                <a:solidFill>
                  <a:prstClr val="white"/>
                </a:solidFill>
                <a:latin typeface="+mn-lt"/>
                <a:ea typeface="+mn-ea"/>
                <a:cs typeface="+mn-cs"/>
              </a:defRPr>
            </a:pPr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“Não </a:t>
            </a:r>
            <a:r>
              <a:rPr lang="pt-BR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apresentam qualquer alternativa para o cumprimento do </a:t>
            </a:r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desafio”: </a:t>
            </a:r>
            <a:r>
              <a:rPr lang="pt-B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Patrimônio (Arquivos), Audiovisual (Cinema) , Criações Funcionais (Arte Digital, Arquitetura e Gestão/Produção  Cultural) – 25%</a:t>
            </a:r>
            <a:r>
              <a:rPr lang="pt-B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
</a:t>
            </a:r>
          </a:p>
        </p:txBody>
      </p:sp>
    </p:spTree>
    <p:extLst>
      <p:ext uri="{BB962C8B-B14F-4D97-AF65-F5344CB8AC3E}">
        <p14:creationId xmlns:p14="http://schemas.microsoft.com/office/powerpoint/2010/main" xmlns="" val="2533776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2420888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Obrigado!</a:t>
            </a:r>
            <a:endParaRPr lang="pt-BR" sz="8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64424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8458" y="2276872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Plano da Secretaria da Economia Criativa</a:t>
            </a:r>
            <a:endParaRPr lang="pt-BR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5223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98" y="2132856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APÊNDICE I: Matriz estratégica – Setores criativos X Desafios da economia criativa </a:t>
            </a:r>
            <a:endParaRPr lang="pt-BR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21460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0" y="2132856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Introdução: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Neste trabalho será apresentado por meio de gráficos os métodos que os Setores </a:t>
            </a:r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riativos utilizam para cumprirem os 5 desafios da Economia Criativa. </a:t>
            </a:r>
            <a:endParaRPr lang="pt-B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2448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xmlns="" val="3150655720"/>
              </p:ext>
            </p:extLst>
          </p:nvPr>
        </p:nvGraphicFramePr>
        <p:xfrm>
          <a:off x="-24920" y="0"/>
          <a:ext cx="9151671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8655838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xmlns="" val="339171942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617117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xmlns="" val="2838143217"/>
              </p:ext>
            </p:extLst>
          </p:nvPr>
        </p:nvGraphicFramePr>
        <p:xfrm>
          <a:off x="-25783" y="21658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1710555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>
          <a:xfrm>
            <a:off x="-26640" y="1492550"/>
            <a:ext cx="9193358" cy="1311679"/>
            <a:chOff x="-49358" y="4077062"/>
            <a:chExt cx="9193358" cy="1311679"/>
          </a:xfrm>
        </p:grpSpPr>
        <p:sp>
          <p:nvSpPr>
            <p:cNvPr id="18" name="Retângulo de cantos arredondados 17"/>
            <p:cNvSpPr/>
            <p:nvPr/>
          </p:nvSpPr>
          <p:spPr>
            <a:xfrm>
              <a:off x="-49358" y="4077062"/>
              <a:ext cx="9193358" cy="1311679"/>
            </a:xfrm>
            <a:prstGeom prst="roundRect">
              <a:avLst/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etângulo 18"/>
            <p:cNvSpPr/>
            <p:nvPr/>
          </p:nvSpPr>
          <p:spPr>
            <a:xfrm>
              <a:off x="64031" y="4141094"/>
              <a:ext cx="9015938" cy="11836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800" i="1" kern="1200" dirty="0" smtClean="0">
                  <a:effectLst/>
                </a:rPr>
                <a:t> </a:t>
              </a:r>
              <a:endParaRPr lang="pt-BR" sz="1800" i="1" kern="1200" dirty="0">
                <a:effectLst/>
              </a:endParaRPr>
            </a:p>
          </p:txBody>
        </p:sp>
      </p:grpSp>
      <p:grpSp>
        <p:nvGrpSpPr>
          <p:cNvPr id="6" name="Grupo 5"/>
          <p:cNvGrpSpPr/>
          <p:nvPr/>
        </p:nvGrpSpPr>
        <p:grpSpPr>
          <a:xfrm>
            <a:off x="0" y="2773164"/>
            <a:ext cx="9144000" cy="1311679"/>
            <a:chOff x="0" y="2780928"/>
            <a:chExt cx="9144000" cy="1311679"/>
          </a:xfrm>
        </p:grpSpPr>
        <p:sp>
          <p:nvSpPr>
            <p:cNvPr id="16" name="Retângulo de cantos arredondados 15"/>
            <p:cNvSpPr/>
            <p:nvPr/>
          </p:nvSpPr>
          <p:spPr>
            <a:xfrm>
              <a:off x="0" y="2780928"/>
              <a:ext cx="9144000" cy="1311679"/>
            </a:xfrm>
            <a:prstGeom prst="roundRect">
              <a:avLst/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tângulo 16"/>
            <p:cNvSpPr/>
            <p:nvPr/>
          </p:nvSpPr>
          <p:spPr>
            <a:xfrm>
              <a:off x="64031" y="2844959"/>
              <a:ext cx="9015938" cy="11836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900" kern="1200" dirty="0"/>
            </a:p>
          </p:txBody>
        </p:sp>
      </p:grpSp>
      <p:grpSp>
        <p:nvGrpSpPr>
          <p:cNvPr id="7" name="Grupo 6"/>
          <p:cNvGrpSpPr/>
          <p:nvPr/>
        </p:nvGrpSpPr>
        <p:grpSpPr>
          <a:xfrm>
            <a:off x="-26640" y="5328119"/>
            <a:ext cx="9193358" cy="1311679"/>
            <a:chOff x="-10439621" y="1454744"/>
            <a:chExt cx="19736817" cy="1311679"/>
          </a:xfrm>
        </p:grpSpPr>
        <p:sp>
          <p:nvSpPr>
            <p:cNvPr id="14" name="Retângulo de cantos arredondados 13"/>
            <p:cNvSpPr/>
            <p:nvPr/>
          </p:nvSpPr>
          <p:spPr>
            <a:xfrm>
              <a:off x="-10439621" y="1454744"/>
              <a:ext cx="19736817" cy="1311679"/>
            </a:xfrm>
            <a:prstGeom prst="roundRect">
              <a:avLst/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etângulo 14"/>
            <p:cNvSpPr/>
            <p:nvPr/>
          </p:nvSpPr>
          <p:spPr>
            <a:xfrm>
              <a:off x="64031" y="1548818"/>
              <a:ext cx="9015938" cy="11836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900" kern="1200" dirty="0"/>
            </a:p>
          </p:txBody>
        </p:sp>
      </p:grpSp>
      <p:grpSp>
        <p:nvGrpSpPr>
          <p:cNvPr id="8" name="Grupo 7"/>
          <p:cNvGrpSpPr/>
          <p:nvPr/>
        </p:nvGrpSpPr>
        <p:grpSpPr>
          <a:xfrm>
            <a:off x="22718" y="4094326"/>
            <a:ext cx="9144000" cy="1311679"/>
            <a:chOff x="0" y="5373214"/>
            <a:chExt cx="9144000" cy="1311679"/>
          </a:xfrm>
        </p:grpSpPr>
        <p:sp>
          <p:nvSpPr>
            <p:cNvPr id="12" name="Retângulo de cantos arredondados 11"/>
            <p:cNvSpPr/>
            <p:nvPr/>
          </p:nvSpPr>
          <p:spPr>
            <a:xfrm>
              <a:off x="0" y="5373214"/>
              <a:ext cx="9144000" cy="1311679"/>
            </a:xfrm>
            <a:prstGeom prst="roundRect">
              <a:avLst/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tângulo 12"/>
            <p:cNvSpPr/>
            <p:nvPr/>
          </p:nvSpPr>
          <p:spPr>
            <a:xfrm>
              <a:off x="64031" y="5437245"/>
              <a:ext cx="9015938" cy="11836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2000" kern="1200" dirty="0"/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0" y="180871"/>
            <a:ext cx="9144000" cy="1311679"/>
            <a:chOff x="0" y="188635"/>
            <a:chExt cx="9144000" cy="1311679"/>
          </a:xfrm>
        </p:grpSpPr>
        <p:sp>
          <p:nvSpPr>
            <p:cNvPr id="10" name="Retângulo de cantos arredondados 9"/>
            <p:cNvSpPr/>
            <p:nvPr/>
          </p:nvSpPr>
          <p:spPr>
            <a:xfrm>
              <a:off x="0" y="188635"/>
              <a:ext cx="9144000" cy="1311679"/>
            </a:xfrm>
            <a:prstGeom prst="roundRect">
              <a:avLst/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tângulo 10"/>
            <p:cNvSpPr/>
            <p:nvPr/>
          </p:nvSpPr>
          <p:spPr>
            <a:xfrm>
              <a:off x="64031" y="252666"/>
              <a:ext cx="9015938" cy="11836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900" kern="1200" dirty="0"/>
            </a:p>
          </p:txBody>
        </p:sp>
      </p:grpSp>
      <p:sp>
        <p:nvSpPr>
          <p:cNvPr id="20" name="Retângulo 19"/>
          <p:cNvSpPr/>
          <p:nvPr/>
        </p:nvSpPr>
        <p:spPr>
          <a:xfrm>
            <a:off x="93374" y="5443044"/>
            <a:ext cx="879910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“Não apresenta qualquer alternativa para o cumprimento do desafio</a:t>
            </a:r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”:</a:t>
            </a:r>
          </a:p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Criações Funcionais (Arquitetura) </a:t>
            </a:r>
            <a:endParaRPr lang="pt-BR" sz="2000" dirty="0"/>
          </a:p>
        </p:txBody>
      </p:sp>
      <p:sp>
        <p:nvSpPr>
          <p:cNvPr id="21" name="Retângulo 20"/>
          <p:cNvSpPr/>
          <p:nvPr/>
        </p:nvSpPr>
        <p:spPr>
          <a:xfrm>
            <a:off x="93374" y="216320"/>
            <a:ext cx="879910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1800" b="0" i="0" u="none" strike="noStrike" kern="1200" baseline="0">
                <a:solidFill>
                  <a:prstClr val="white"/>
                </a:solidFill>
                <a:latin typeface="+mn-lt"/>
                <a:ea typeface="+mn-ea"/>
                <a:cs typeface="+mn-cs"/>
              </a:defRPr>
            </a:pPr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“Criação </a:t>
            </a:r>
            <a:r>
              <a:rPr lang="pt-BR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Mecanismos, editais e/ou </a:t>
            </a:r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projetos”: </a:t>
            </a:r>
            <a:r>
              <a:rPr lang="pt-B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Patrimônio</a:t>
            </a: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(Patrimônio Imaterial e Patrimônio material), Expressões culturais (Artesanato e Culturas afro-brasileiras) Artes de espetáculo (Teatro), Artes visuais, Criações funcionais (Arte Digital, moda e Gestão/Produção Cultural) – 50%  </a:t>
            </a:r>
            <a:r>
              <a:rPr lang="pt-BR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
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93373" y="1481367"/>
            <a:ext cx="879910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pt-BR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Criação de linhas de crédito e financiamentos</a:t>
            </a:r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”:  </a:t>
            </a:r>
            <a:r>
              <a:rPr lang="pt-B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Patrimônio (Arquivos ), Expressões Culturais (Culturas populares) Artes de espetáculo  (Música), Publicações e mídias impressas  (Livro, leitura e literatura) Criações funcionais (Design e Gestão/Produções Cultural ) -  35%  </a:t>
            </a:r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pt-BR" sz="2000" dirty="0"/>
          </a:p>
        </p:txBody>
      </p:sp>
      <p:sp>
        <p:nvSpPr>
          <p:cNvPr id="24" name="Retângulo 23"/>
          <p:cNvSpPr/>
          <p:nvPr/>
        </p:nvSpPr>
        <p:spPr>
          <a:xfrm>
            <a:off x="86321" y="2875002"/>
            <a:ext cx="897921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“Criação </a:t>
            </a:r>
            <a:r>
              <a:rPr lang="pt-BR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acesso de fundos de </a:t>
            </a:r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auxílio”: </a:t>
            </a:r>
            <a:r>
              <a:rPr lang="pt-B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Expressões Culturais (Culturas Indígenas) Artes de Espetáculo (Dança) – 9%   </a:t>
            </a:r>
            <a:endParaRPr lang="pt-BR" dirty="0"/>
          </a:p>
        </p:txBody>
      </p:sp>
      <p:sp>
        <p:nvSpPr>
          <p:cNvPr id="25" name="Retângulo 24"/>
          <p:cNvSpPr/>
          <p:nvPr/>
        </p:nvSpPr>
        <p:spPr>
          <a:xfrm>
            <a:off x="93374" y="4114459"/>
            <a:ext cx="87991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“Criação de Mecanismos, editais e/ou projetos</a:t>
            </a:r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”: </a:t>
            </a:r>
            <a:r>
              <a:rPr lang="pt-BR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Audiovisual (Cinema/vídeo)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39478095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xmlns="" val="327080328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1997943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TC101859865[[fn=Bom estado]]</Template>
  <TotalTime>2642</TotalTime>
  <Words>964</Words>
  <Application>Microsoft Office PowerPoint</Application>
  <PresentationFormat>Apresentação na tela (4:3)</PresentationFormat>
  <Paragraphs>62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Kilter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leo hendler</dc:creator>
  <cp:lastModifiedBy>HP</cp:lastModifiedBy>
  <cp:revision>78</cp:revision>
  <dcterms:created xsi:type="dcterms:W3CDTF">2014-09-30T19:22:26Z</dcterms:created>
  <dcterms:modified xsi:type="dcterms:W3CDTF">2014-11-06T17:51:08Z</dcterms:modified>
</cp:coreProperties>
</file>