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0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84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15" autoAdjust="0"/>
  </p:normalViewPr>
  <p:slideViewPr>
    <p:cSldViewPr>
      <p:cViewPr>
        <p:scale>
          <a:sx n="119" d="100"/>
          <a:sy n="119" d="100"/>
        </p:scale>
        <p:origin x="-1410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rgbClr val="EA8470">
            <a:alpha val="9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EFB7-859B-42CE-96D4-E4C1A52B5383}" type="datetimeFigureOut">
              <a:rPr lang="pt-BR" smtClean="0"/>
              <a:t>9/10/2014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AAA13-F94B-4F6B-B6EF-168CEF0C09D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EFB7-859B-42CE-96D4-E4C1A52B5383}" type="datetimeFigureOut">
              <a:rPr lang="pt-BR" smtClean="0"/>
              <a:t>9/10/2014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AAA13-F94B-4F6B-B6EF-168CEF0C09D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EFB7-859B-42CE-96D4-E4C1A52B5383}" type="datetimeFigureOut">
              <a:rPr lang="pt-BR" smtClean="0"/>
              <a:t>9/10/2014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AAA13-F94B-4F6B-B6EF-168CEF0C09D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EFB7-859B-42CE-96D4-E4C1A52B5383}" type="datetimeFigureOut">
              <a:rPr lang="pt-BR" smtClean="0"/>
              <a:t>9/10/2014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AAA13-F94B-4F6B-B6EF-168CEF0C09D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EFB7-859B-42CE-96D4-E4C1A52B5383}" type="datetimeFigureOut">
              <a:rPr lang="pt-BR" smtClean="0"/>
              <a:t>9/10/2014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AAA13-F94B-4F6B-B6EF-168CEF0C09D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EFB7-859B-42CE-96D4-E4C1A52B5383}" type="datetimeFigureOut">
              <a:rPr lang="pt-BR" smtClean="0"/>
              <a:t>9/10/2014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AAA13-F94B-4F6B-B6EF-168CEF0C09D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EFB7-859B-42CE-96D4-E4C1A52B5383}" type="datetimeFigureOut">
              <a:rPr lang="pt-BR" smtClean="0"/>
              <a:t>9/10/2014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AAA13-F94B-4F6B-B6EF-168CEF0C09D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EFB7-859B-42CE-96D4-E4C1A52B5383}" type="datetimeFigureOut">
              <a:rPr lang="pt-BR" smtClean="0"/>
              <a:t>9/10/2014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AAA13-F94B-4F6B-B6EF-168CEF0C09D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EFB7-859B-42CE-96D4-E4C1A52B5383}" type="datetimeFigureOut">
              <a:rPr lang="pt-BR" smtClean="0"/>
              <a:t>9/10/2014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AAA13-F94B-4F6B-B6EF-168CEF0C09D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EFB7-859B-42CE-96D4-E4C1A52B5383}" type="datetimeFigureOut">
              <a:rPr lang="pt-BR" smtClean="0"/>
              <a:t>9/10/2014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AAA13-F94B-4F6B-B6EF-168CEF0C09D9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EFB7-859B-42CE-96D4-E4C1A52B5383}" type="datetimeFigureOut">
              <a:rPr lang="pt-BR" smtClean="0"/>
              <a:t>9/10/2014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0AAA13-F94B-4F6B-B6EF-168CEF0C09D9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8470">
            <a:alpha val="6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956376" y="0"/>
            <a:ext cx="1187624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70AAA13-F94B-4F6B-B6EF-168CEF0C09D9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404EFB7-859B-42CE-96D4-E4C1A52B5383}" type="datetimeFigureOut">
              <a:rPr lang="pt-BR" smtClean="0"/>
              <a:t>9/10/2014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4800" dirty="0"/>
              <a:t>TRANSFORMANDO A CRIATIVIDADE BRASILEIRA EM RECURSO ECONÔMICO</a:t>
            </a:r>
            <a:r>
              <a:rPr lang="pt-BR" sz="4400" dirty="0"/>
              <a:t/>
            </a:r>
            <a:br>
              <a:rPr lang="pt-BR" sz="4400" dirty="0"/>
            </a:br>
            <a:r>
              <a:rPr lang="pt-BR" sz="2800" dirty="0" smtClean="0"/>
              <a:t>Lidiane Martins</a:t>
            </a:r>
            <a:br>
              <a:rPr lang="pt-BR" sz="2800" dirty="0" smtClean="0"/>
            </a:br>
            <a:r>
              <a:rPr lang="pt-BR" sz="2800" dirty="0" smtClean="0"/>
              <a:t>Leonardo Portal</a:t>
            </a:r>
            <a:endParaRPr lang="pt-BR" sz="2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360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just">
              <a:buNone/>
            </a:pPr>
            <a:r>
              <a:rPr lang="pt-BR" dirty="0"/>
              <a:t>	</a:t>
            </a:r>
            <a:r>
              <a:rPr lang="pt-BR" dirty="0" smtClean="0"/>
              <a:t>O </a:t>
            </a:r>
            <a:r>
              <a:rPr lang="pt-BR" dirty="0"/>
              <a:t>Brasil costuma ser reconhecido pelos turistas que o visitam como um local de beleza natural privilegiada, de enorme diversidade cultural e de inúmeros outros atributos louváveis. Entretanto, dentre todos os aspectos positivos, o que se destaca absoluto é o povo brasileiro: sua forma de se relacionar com o mundo, de reagir diante dos problemas, de buscar soluções alternativas, que originou a campanha “O melhor do Brasil é o brasileiro</a:t>
            </a:r>
            <a:r>
              <a:rPr lang="pt-BR" dirty="0" smtClean="0"/>
              <a:t>”.</a:t>
            </a:r>
          </a:p>
          <a:p>
            <a:pPr marL="114300" indent="0" algn="just">
              <a:buNone/>
            </a:pPr>
            <a:r>
              <a:rPr lang="pt-BR" dirty="0"/>
              <a:t>	</a:t>
            </a:r>
            <a:r>
              <a:rPr lang="pt-BR" dirty="0" smtClean="0"/>
              <a:t>Essa </a:t>
            </a:r>
            <a:r>
              <a:rPr lang="pt-BR" dirty="0"/>
              <a:t>percepção externa gera eco no que se cunha chamar de “jeitinho” brasileiro: a convicção de que para toda dificuldade há solução, desencadeando um constante frescor de raciocínios alternativos.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526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2060848"/>
            <a:ext cx="7620000" cy="4483968"/>
          </a:xfrm>
        </p:spPr>
        <p:txBody>
          <a:bodyPr/>
          <a:lstStyle/>
          <a:p>
            <a:pPr marL="114300" indent="0" algn="just">
              <a:buNone/>
            </a:pPr>
            <a:r>
              <a:rPr lang="pt-PT" dirty="0" smtClean="0"/>
              <a:t>“</a:t>
            </a:r>
            <a:r>
              <a:rPr lang="pt-PT" dirty="0"/>
              <a:t>Estamos conscientes de que a maior garantia das vantagens mútuas que possamos ter advém da natureza da matéria-prima que está em jogo: a criatividade das pessoas, comunidades e povos do mundo, a essência do nosso patrimônio imaterial, expressando-se a partir do precioso lastro da nossa diversidade cultural.”</a:t>
            </a:r>
            <a:endParaRPr lang="pt-BR" dirty="0"/>
          </a:p>
          <a:p>
            <a:pPr marL="114300" indent="0" algn="r">
              <a:buNone/>
            </a:pPr>
            <a:r>
              <a:rPr lang="pt-BR" i="1" dirty="0" smtClean="0"/>
              <a:t>Gilberto Gil.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441856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620000" cy="1143000"/>
          </a:xfrm>
        </p:spPr>
        <p:txBody>
          <a:bodyPr/>
          <a:lstStyle/>
          <a:p>
            <a:r>
              <a:rPr lang="pt-BR" dirty="0" smtClean="0"/>
              <a:t>Os catalizadores da       economia criativa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2204864"/>
            <a:ext cx="7620000" cy="4800600"/>
          </a:xfrm>
        </p:spPr>
        <p:txBody>
          <a:bodyPr/>
          <a:lstStyle/>
          <a:p>
            <a:pPr algn="just"/>
            <a:r>
              <a:rPr lang="pt-PT" dirty="0" smtClean="0"/>
              <a:t>Permitem </a:t>
            </a:r>
            <a:r>
              <a:rPr lang="pt-PT" dirty="0"/>
              <a:t>a criação de novos modelos de negócios, dentre os quais os colaborativos e em open business (negócios abertos).</a:t>
            </a:r>
            <a:endParaRPr lang="pt-BR" dirty="0"/>
          </a:p>
          <a:p>
            <a:pPr algn="just"/>
            <a:r>
              <a:rPr lang="pt-PT" dirty="0" smtClean="0"/>
              <a:t>Ampliam </a:t>
            </a:r>
            <a:r>
              <a:rPr lang="pt-PT" dirty="0"/>
              <a:t>as possibilidades de produção, distribuição e acesso aos bense serviços criativos.</a:t>
            </a:r>
            <a:endParaRPr lang="pt-BR" dirty="0"/>
          </a:p>
          <a:p>
            <a:pPr algn="just"/>
            <a:r>
              <a:rPr lang="pt-PT" dirty="0" smtClean="0"/>
              <a:t>Promovem </a:t>
            </a:r>
            <a:r>
              <a:rPr lang="pt-PT" dirty="0"/>
              <a:t>a alfabetização do usuário </a:t>
            </a:r>
            <a:r>
              <a:rPr lang="pt-PT" dirty="0" smtClean="0"/>
              <a:t>tecnológico.</a:t>
            </a:r>
            <a:endParaRPr lang="pt-BR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5265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Cidades criativas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t-PT" dirty="0" smtClean="0"/>
              <a:t>	Cidades </a:t>
            </a:r>
            <a:r>
              <a:rPr lang="pt-PT" dirty="0"/>
              <a:t>criativas são cidades capazes de encontrar dentro de si a solução para seus problemas. São cidades que transformam o tecido socioeconômico urbano com base no que têm de mais singular, criativo e específi co e em um profundo entendimento de sua identidade cultural. Uma cidade criativa é capaz de atrair empreendedores, investimentos e um </a:t>
            </a:r>
            <a:r>
              <a:rPr lang="pt-PT" dirty="0" smtClean="0"/>
              <a:t>perfil </a:t>
            </a:r>
            <a:r>
              <a:rPr lang="pt-PT" dirty="0"/>
              <a:t>de turista que respeita e aprecia a cultura local, entendendo a cidade como sua </a:t>
            </a:r>
            <a:r>
              <a:rPr lang="pt-PT" dirty="0" smtClean="0"/>
              <a:t>anfitriã</a:t>
            </a:r>
            <a:r>
              <a:rPr lang="pt-PT" dirty="0"/>
              <a:t>.</a:t>
            </a:r>
            <a:endParaRPr lang="pt-BR" dirty="0"/>
          </a:p>
          <a:p>
            <a:pPr algn="just"/>
            <a:endParaRPr lang="pt-PT" dirty="0" smtClean="0"/>
          </a:p>
          <a:p>
            <a:pPr algn="just"/>
            <a:r>
              <a:rPr lang="pt-PT" dirty="0" smtClean="0"/>
              <a:t>Paraty </a:t>
            </a:r>
            <a:r>
              <a:rPr lang="pt-PT" dirty="0"/>
              <a:t>(RJ) – População: 32.838 habitantes</a:t>
            </a:r>
            <a:endParaRPr lang="pt-BR" dirty="0"/>
          </a:p>
          <a:p>
            <a:pPr algn="just"/>
            <a:r>
              <a:rPr lang="pt-PT" dirty="0"/>
              <a:t>Guaramiranga (CE) – População: 4.307 habitantes</a:t>
            </a:r>
            <a:endParaRPr lang="pt-BR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35775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/>
              <a:t/>
            </a:r>
            <a:br>
              <a:rPr lang="pt-BR" sz="4800" dirty="0"/>
            </a:br>
            <a:r>
              <a:rPr lang="pt-BR" sz="4800" dirty="0" smtClean="0"/>
              <a:t>Traços </a:t>
            </a:r>
            <a:r>
              <a:rPr lang="pt-BR" sz="4800" dirty="0"/>
              <a:t>comuns às cidades criativas.</a:t>
            </a:r>
            <a:br>
              <a:rPr lang="pt-BR" sz="4800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2060848"/>
            <a:ext cx="7620000" cy="455597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t-PT" dirty="0" smtClean="0"/>
              <a:t>O </a:t>
            </a:r>
            <a:r>
              <a:rPr lang="pt-PT" dirty="0"/>
              <a:t>reconhecimento da necessidade de uma transformação profunda, </a:t>
            </a:r>
            <a:r>
              <a:rPr lang="pt-PT" dirty="0" smtClean="0"/>
              <a:t>motivada por </a:t>
            </a:r>
            <a:r>
              <a:rPr lang="pt-PT" dirty="0"/>
              <a:t>uma situação de crise econômica e social (estagnação econômica, violência, desesperança, baixa auto-estima), em cumplicidade com uma determinação inequívoca de sobrepujar obstáculos</a:t>
            </a:r>
            <a:r>
              <a:rPr lang="pt-PT" dirty="0" smtClean="0"/>
              <a:t>;</a:t>
            </a:r>
          </a:p>
          <a:p>
            <a:pPr algn="just"/>
            <a:endParaRPr lang="pt-BR" dirty="0"/>
          </a:p>
          <a:p>
            <a:pPr algn="just"/>
            <a:r>
              <a:rPr lang="pt-PT" dirty="0" smtClean="0"/>
              <a:t>A </a:t>
            </a:r>
            <a:r>
              <a:rPr lang="pt-PT" dirty="0"/>
              <a:t>apropriação do programa pela comunidade, ainda que inicialmente não seja ela a protagonista</a:t>
            </a:r>
            <a:r>
              <a:rPr lang="pt-PT" dirty="0" smtClean="0"/>
              <a:t>;</a:t>
            </a:r>
          </a:p>
          <a:p>
            <a:pPr algn="just"/>
            <a:endParaRPr lang="pt-BR" dirty="0"/>
          </a:p>
          <a:p>
            <a:pPr algn="just"/>
            <a:r>
              <a:rPr lang="pt-PT" dirty="0" smtClean="0"/>
              <a:t>A </a:t>
            </a:r>
            <a:r>
              <a:rPr lang="pt-PT" dirty="0"/>
              <a:t>identificação de traços distintivos (ainda que latentes) da cultura local, cuja originalidade é percebida e apreciada pelo olhar de quem é de fora. Com isso, quebra-se a falsa dicotomia entre preservação da cultura local e abertura para o turismo e se garante  a continuidade do turismo mesmo fora dos períodos de realização do projeto</a:t>
            </a:r>
            <a:r>
              <a:rPr lang="pt-PT" dirty="0" smtClean="0"/>
              <a:t>;</a:t>
            </a:r>
          </a:p>
          <a:p>
            <a:pPr algn="just"/>
            <a:endParaRPr lang="pt-BR" dirty="0"/>
          </a:p>
          <a:p>
            <a:pPr algn="just"/>
            <a:r>
              <a:rPr lang="pt-PT" dirty="0" smtClean="0"/>
              <a:t>A </a:t>
            </a:r>
            <a:r>
              <a:rPr lang="pt-PT" dirty="0"/>
              <a:t>aliança entre as instituições públicas, privadas e do terceiro setor, com governança claramente </a:t>
            </a:r>
            <a:r>
              <a:rPr lang="pt-PT" dirty="0" smtClean="0"/>
              <a:t>definida</a:t>
            </a:r>
            <a:r>
              <a:rPr lang="pt-PT" dirty="0"/>
              <a:t>, não importando qual dos três tenha se destacado </a:t>
            </a:r>
            <a:r>
              <a:rPr lang="pt-PT" dirty="0" smtClean="0"/>
              <a:t>no início </a:t>
            </a:r>
            <a:r>
              <a:rPr lang="pt-PT" dirty="0"/>
              <a:t>desse processo de transformação</a:t>
            </a:r>
            <a:r>
              <a:rPr lang="pt-PT" dirty="0" smtClean="0"/>
              <a:t>;</a:t>
            </a:r>
          </a:p>
          <a:p>
            <a:pPr algn="just"/>
            <a:endParaRPr lang="pt-BR" dirty="0"/>
          </a:p>
          <a:p>
            <a:pPr algn="just"/>
            <a:r>
              <a:rPr lang="pt-PT" dirty="0"/>
              <a:t>5.O investimento na </a:t>
            </a:r>
            <a:r>
              <a:rPr lang="pt-PT" dirty="0" smtClean="0"/>
              <a:t>qualificação </a:t>
            </a:r>
            <a:r>
              <a:rPr lang="pt-PT" dirty="0"/>
              <a:t>dos recursos locais, na capacitação de crianças e jovens e na organização de atividades de conscientização e expansão da capacidade de raciocínio da comunidade;.</a:t>
            </a:r>
            <a:endParaRPr lang="pt-BR" dirty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48469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620000" cy="1143000"/>
          </a:xfrm>
        </p:spPr>
        <p:txBody>
          <a:bodyPr/>
          <a:lstStyle/>
          <a:p>
            <a:pPr algn="ctr"/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t-PT" dirty="0" smtClean="0"/>
              <a:t>	A </a:t>
            </a:r>
            <a:r>
              <a:rPr lang="pt-PT" dirty="0"/>
              <a:t>economia criativa, como conceito e por suas características próprias, apresenta um enorme potencial de transformação e inclusão socioeconômica para o Brasil, se o país souber entender e se inserir nas novas dinâmicas e arranjos institucionais que se formam nessa economia.</a:t>
            </a:r>
            <a:endParaRPr lang="pt-BR" dirty="0"/>
          </a:p>
          <a:p>
            <a:pPr marL="114300" indent="0" algn="just">
              <a:buNone/>
            </a:pPr>
            <a:r>
              <a:rPr lang="pt-PT" dirty="0" smtClean="0"/>
              <a:t>	É </a:t>
            </a:r>
            <a:r>
              <a:rPr lang="pt-PT" dirty="0"/>
              <a:t>preciso reconhecer que a criatividade é recurso necessário, mas não suficiente, para que a economia criativa se desenvolva. Governança, infra-estrutura onipresente de tecnologia e comunicações e educação com um perfil diferenciado são elos fundamentais para sustentar um processo de desenvolvimento ancorado na economia criativa.</a:t>
            </a:r>
            <a:endParaRPr lang="pt-BR" dirty="0"/>
          </a:p>
          <a:p>
            <a:pPr marL="11430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2263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Referências bibliográficas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dirty="0" smtClean="0"/>
              <a:t>Livro; </a:t>
            </a:r>
            <a:r>
              <a:rPr lang="pt-BR" sz="2000" dirty="0"/>
              <a:t>Economia Criativa como estratégia </a:t>
            </a:r>
            <a:r>
              <a:rPr lang="pt-BR" sz="2000"/>
              <a:t>de </a:t>
            </a:r>
            <a:r>
              <a:rPr lang="pt-BR" sz="2000" smtClean="0"/>
              <a:t>desenvolvimento.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65433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olhagem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335</TotalTime>
  <Words>305</Words>
  <Application>Microsoft Office PowerPoint</Application>
  <PresentationFormat>Apresentação na tela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Adjacência</vt:lpstr>
      <vt:lpstr>TRANSFORMANDO A CRIATIVIDADE BRASILEIRA EM RECURSO ECONÔMICO Lidiane Martins Leonardo Portal</vt:lpstr>
      <vt:lpstr>Introdução</vt:lpstr>
      <vt:lpstr>Apresentação do PowerPoint</vt:lpstr>
      <vt:lpstr>Os catalizadores da       economia criativa</vt:lpstr>
      <vt:lpstr>Cidades criativas </vt:lpstr>
      <vt:lpstr>  Traços comuns às cidades criativas. </vt:lpstr>
      <vt:lpstr>Conclusão</vt:lpstr>
      <vt:lpstr>Referências bibliográficas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leonardo Portal</dc:creator>
  <cp:lastModifiedBy>IFSul</cp:lastModifiedBy>
  <cp:revision>9</cp:revision>
  <dcterms:created xsi:type="dcterms:W3CDTF">2014-09-29T17:45:06Z</dcterms:created>
  <dcterms:modified xsi:type="dcterms:W3CDTF">2014-10-09T15:59:23Z</dcterms:modified>
</cp:coreProperties>
</file>