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FEA1C79A-4813-474D-A467-CF99E3F8FA1E}" type="datetimeFigureOut">
              <a:rPr lang="pt-BR" smtClean="0"/>
              <a:t>29/09/2014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2541982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EA1C79A-4813-474D-A467-CF99E3F8FA1E}" type="datetimeFigureOut">
              <a:rPr lang="pt-BR" smtClean="0"/>
              <a:t>29/09/2014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1721972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EA1C79A-4813-474D-A467-CF99E3F8FA1E}" type="datetimeFigureOut">
              <a:rPr lang="pt-BR" smtClean="0"/>
              <a:t>29/09/2014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325351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FEA1C79A-4813-474D-A467-CF99E3F8FA1E}" type="datetimeFigureOut">
              <a:rPr lang="pt-BR" smtClean="0"/>
              <a:t>29/09/2014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56420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FEA1C79A-4813-474D-A467-CF99E3F8FA1E}" type="datetimeFigureOut">
              <a:rPr lang="pt-BR" smtClean="0"/>
              <a:t>29/09/2014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1239351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FEA1C79A-4813-474D-A467-CF99E3F8FA1E}" type="datetimeFigureOut">
              <a:rPr lang="pt-BR" smtClean="0"/>
              <a:t>29/09/2014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3892471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FEA1C79A-4813-474D-A467-CF99E3F8FA1E}" type="datetimeFigureOut">
              <a:rPr lang="pt-BR" smtClean="0"/>
              <a:t>29/09/2014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224556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FEA1C79A-4813-474D-A467-CF99E3F8FA1E}" type="datetimeFigureOut">
              <a:rPr lang="pt-BR" smtClean="0"/>
              <a:t>29/09/2014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2274401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1C79A-4813-474D-A467-CF99E3F8FA1E}" type="datetimeFigureOut">
              <a:rPr lang="pt-BR" smtClean="0"/>
              <a:t>29/09/2014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989338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FEA1C79A-4813-474D-A467-CF99E3F8FA1E}" type="datetimeFigureOut">
              <a:rPr lang="pt-BR" smtClean="0"/>
              <a:t>29/09/2014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370299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FEA1C79A-4813-474D-A467-CF99E3F8FA1E}" type="datetimeFigureOut">
              <a:rPr lang="pt-BR" smtClean="0"/>
              <a:t>29/09/2014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429DA8A-ED78-46D0-BF2E-E99CFF0AF0AE}" type="slidenum">
              <a:rPr lang="pt-BR" smtClean="0"/>
              <a:t>‹nº›</a:t>
            </a:fld>
            <a:endParaRPr lang="pt-BR"/>
          </a:p>
        </p:txBody>
      </p:sp>
    </p:spTree>
    <p:extLst>
      <p:ext uri="{BB962C8B-B14F-4D97-AF65-F5344CB8AC3E}">
        <p14:creationId xmlns:p14="http://schemas.microsoft.com/office/powerpoint/2010/main" val="150481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alpha val="8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1C79A-4813-474D-A467-CF99E3F8FA1E}" type="datetimeFigureOut">
              <a:rPr lang="pt-BR" smtClean="0"/>
              <a:t>29/09/2014</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29DA8A-ED78-46D0-BF2E-E99CFF0AF0AE}" type="slidenum">
              <a:rPr lang="pt-BR" smtClean="0"/>
              <a:t>‹nº›</a:t>
            </a:fld>
            <a:endParaRPr lang="pt-BR"/>
          </a:p>
        </p:txBody>
      </p:sp>
    </p:spTree>
    <p:extLst>
      <p:ext uri="{BB962C8B-B14F-4D97-AF65-F5344CB8AC3E}">
        <p14:creationId xmlns:p14="http://schemas.microsoft.com/office/powerpoint/2010/main" val="620136695"/>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pt-BR" sz="4400" dirty="0" smtClean="0">
                <a:latin typeface="Arial" panose="020B0604020202020204" pitchFamily="34" charset="0"/>
                <a:cs typeface="Arial" panose="020B0604020202020204" pitchFamily="34" charset="0"/>
              </a:rPr>
              <a:t>A Economia Criativa: Uma Opção de Desenvolvimento Viável? </a:t>
            </a:r>
            <a:endParaRPr lang="pt-BR" sz="44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p:txBody>
          <a:bodyPr>
            <a:normAutofit fontScale="70000" lnSpcReduction="20000"/>
          </a:bodyPr>
          <a:lstStyle/>
          <a:p>
            <a:r>
              <a:rPr lang="pt-BR" sz="4000" dirty="0" smtClean="0">
                <a:latin typeface="Arial" panose="020B0604020202020204" pitchFamily="34" charset="0"/>
                <a:cs typeface="Arial" panose="020B0604020202020204" pitchFamily="34" charset="0"/>
              </a:rPr>
              <a:t>Economia </a:t>
            </a:r>
            <a:r>
              <a:rPr lang="pt-BR" sz="4000" dirty="0">
                <a:latin typeface="Arial" panose="020B0604020202020204" pitchFamily="34" charset="0"/>
                <a:cs typeface="Arial" panose="020B0604020202020204" pitchFamily="34" charset="0"/>
              </a:rPr>
              <a:t>Criativa como estratégia de </a:t>
            </a:r>
            <a:r>
              <a:rPr lang="pt-BR" sz="4000" dirty="0" smtClean="0">
                <a:latin typeface="Arial" panose="020B0604020202020204" pitchFamily="34" charset="0"/>
                <a:cs typeface="Arial" panose="020B0604020202020204" pitchFamily="34" charset="0"/>
              </a:rPr>
              <a:t>desenvolvimento</a:t>
            </a:r>
            <a:r>
              <a:rPr lang="pt-BR" sz="4000" dirty="0" smtClean="0"/>
              <a:t>. </a:t>
            </a:r>
          </a:p>
          <a:p>
            <a:endParaRPr lang="pt-BR" sz="4000" dirty="0" smtClean="0"/>
          </a:p>
          <a:p>
            <a:r>
              <a:rPr lang="pt-BR" sz="3400" dirty="0" smtClean="0">
                <a:latin typeface="Arial" panose="020B0604020202020204" pitchFamily="34" charset="0"/>
                <a:cs typeface="Arial" panose="020B0604020202020204" pitchFamily="34" charset="0"/>
              </a:rPr>
              <a:t>Autor: </a:t>
            </a:r>
            <a:r>
              <a:rPr lang="pt-BR" sz="3400" dirty="0" smtClean="0">
                <a:latin typeface="Arial" panose="020B0604020202020204" pitchFamily="34" charset="0"/>
                <a:cs typeface="Arial" panose="020B0604020202020204" pitchFamily="34" charset="0"/>
              </a:rPr>
              <a:t>Edna dos Santos-Duisenberg</a:t>
            </a:r>
            <a:endParaRPr lang="pt-BR" sz="3400" dirty="0" smtClean="0">
              <a:latin typeface="Arial" panose="020B0604020202020204" pitchFamily="34" charset="0"/>
              <a:cs typeface="Arial" panose="020B0604020202020204" pitchFamily="34" charset="0"/>
            </a:endParaRPr>
          </a:p>
          <a:p>
            <a:r>
              <a:rPr lang="pt-BR" sz="3400" dirty="0" smtClean="0">
                <a:latin typeface="Arial" panose="020B0604020202020204" pitchFamily="34" charset="0"/>
                <a:cs typeface="Arial" panose="020B0604020202020204" pitchFamily="34" charset="0"/>
              </a:rPr>
              <a:t>Nome: </a:t>
            </a:r>
            <a:r>
              <a:rPr lang="pt-BR" sz="3400" dirty="0" err="1" smtClean="0">
                <a:latin typeface="Arial" panose="020B0604020202020204" pitchFamily="34" charset="0"/>
                <a:cs typeface="Arial" panose="020B0604020202020204" pitchFamily="34" charset="0"/>
              </a:rPr>
              <a:t>Lithielle</a:t>
            </a:r>
            <a:r>
              <a:rPr lang="pt-BR" sz="3400" dirty="0" smtClean="0">
                <a:latin typeface="Arial" panose="020B0604020202020204" pitchFamily="34" charset="0"/>
                <a:cs typeface="Arial" panose="020B0604020202020204" pitchFamily="34" charset="0"/>
              </a:rPr>
              <a:t> </a:t>
            </a:r>
            <a:r>
              <a:rPr lang="pt-BR" sz="3400" dirty="0" err="1" smtClean="0">
                <a:latin typeface="Arial" panose="020B0604020202020204" pitchFamily="34" charset="0"/>
                <a:cs typeface="Arial" panose="020B0604020202020204" pitchFamily="34" charset="0"/>
              </a:rPr>
              <a:t>Goulardt</a:t>
            </a:r>
            <a:r>
              <a:rPr lang="pt-BR" sz="3400" dirty="0" smtClean="0">
                <a:latin typeface="Arial" panose="020B0604020202020204" pitchFamily="34" charset="0"/>
                <a:cs typeface="Arial" panose="020B0604020202020204" pitchFamily="34" charset="0"/>
              </a:rPr>
              <a:t> da Silva</a:t>
            </a:r>
            <a:endParaRPr lang="pt-BR" sz="3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1321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Arial" panose="020B0604020202020204" pitchFamily="34" charset="0"/>
                <a:cs typeface="Arial" panose="020B0604020202020204" pitchFamily="34" charset="0"/>
              </a:rPr>
              <a:t>Indústrias criativas: um novo setor dinâmico no comércio mundial</a:t>
            </a:r>
            <a:endParaRPr lang="pt-BR" sz="40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lstStyle/>
          <a:p>
            <a:pPr algn="just"/>
            <a:r>
              <a:rPr lang="pt-BR" sz="2400" dirty="0" smtClean="0">
                <a:latin typeface="Arial" panose="020B0604020202020204" pitchFamily="34" charset="0"/>
                <a:cs typeface="Arial" panose="020B0604020202020204" pitchFamily="34" charset="0"/>
              </a:rPr>
              <a:t>O comercio de serviços criativos obteve um crescimento  sem precedentes se comparado aos serviços mais tradicionais e às indústrias manufatureiras. As indústrias criativas abrem oportunidades para que muitos países em desenvolvimentos avancem sua participação de mercado no comércio mundial.</a:t>
            </a:r>
          </a:p>
          <a:p>
            <a:pPr marL="0" indent="0">
              <a:buNone/>
            </a:pPr>
            <a:r>
              <a:rPr lang="pt-BR" dirty="0" smtClean="0"/>
              <a:t>  </a:t>
            </a:r>
            <a:endParaRPr lang="pt-BR" dirty="0"/>
          </a:p>
        </p:txBody>
      </p:sp>
    </p:spTree>
    <p:extLst>
      <p:ext uri="{BB962C8B-B14F-4D97-AF65-F5344CB8AC3E}">
        <p14:creationId xmlns:p14="http://schemas.microsoft.com/office/powerpoint/2010/main" val="36695544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lgn="just"/>
            <a:r>
              <a:rPr lang="pt-BR" dirty="0"/>
              <a:t> </a:t>
            </a:r>
            <a:r>
              <a:rPr lang="pt-BR" sz="2400" dirty="0">
                <a:latin typeface="Arial" panose="020B0604020202020204" pitchFamily="34" charset="0"/>
                <a:cs typeface="Arial" panose="020B0604020202020204" pitchFamily="34" charset="0"/>
              </a:rPr>
              <a:t>Os problemas relacionados à uma distribuição desigual da riqueza é mais aguda em países em desenvolvimento, que reflete em políticas macroeconômicas desorganizadas. Nas economias avançadas a população usufrui de um padrão de vida melhor, através da existência das redes sociais públicas, há um desenvolvimento de condições básicas também para as partes mais destituídas da população. Chegou a hora de ultrapassar a economia e uma abordagem humanística mais ampla que leve em conta as especificidades dos países, reconhecendo as sus diferenças culturais, identidades e necessidades reais.</a:t>
            </a:r>
          </a:p>
          <a:p>
            <a:endParaRPr lang="pt-BR" dirty="0"/>
          </a:p>
        </p:txBody>
      </p:sp>
    </p:spTree>
    <p:extLst>
      <p:ext uri="{BB962C8B-B14F-4D97-AF65-F5344CB8AC3E}">
        <p14:creationId xmlns:p14="http://schemas.microsoft.com/office/powerpoint/2010/main" val="5412779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a:latin typeface="Arial" panose="020B0604020202020204" pitchFamily="34" charset="0"/>
                <a:cs typeface="Arial" panose="020B0604020202020204" pitchFamily="34" charset="0"/>
              </a:rPr>
              <a:t>O Que significa economia criativa?</a:t>
            </a:r>
            <a:br>
              <a:rPr lang="pt-BR" sz="4000" dirty="0">
                <a:latin typeface="Arial" panose="020B0604020202020204" pitchFamily="34" charset="0"/>
                <a:cs typeface="Arial" panose="020B0604020202020204" pitchFamily="34" charset="0"/>
              </a:rPr>
            </a:br>
            <a:endParaRPr lang="pt-BR" sz="40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algn="just"/>
            <a:r>
              <a:rPr lang="pt-BR" sz="2400" dirty="0" smtClean="0">
                <a:latin typeface="Arial" panose="020B0604020202020204" pitchFamily="34" charset="0"/>
                <a:cs typeface="Arial" panose="020B0604020202020204" pitchFamily="34" charset="0"/>
              </a:rPr>
              <a:t>A globalização é uma realidade que provocou grandes </a:t>
            </a:r>
            <a:r>
              <a:rPr lang="pt-BR" sz="2400" dirty="0">
                <a:latin typeface="Arial" panose="020B0604020202020204" pitchFamily="34" charset="0"/>
                <a:cs typeface="Arial" panose="020B0604020202020204" pitchFamily="34" charset="0"/>
              </a:rPr>
              <a:t>alterações na sociedade e mudanças no nosso </a:t>
            </a:r>
            <a:r>
              <a:rPr lang="pt-BR" sz="2400" dirty="0" smtClean="0">
                <a:latin typeface="Arial" panose="020B0604020202020204" pitchFamily="34" charset="0"/>
                <a:cs typeface="Arial" panose="020B0604020202020204" pitchFamily="34" charset="0"/>
              </a:rPr>
              <a:t>comportamento, graças os avanços tecnológicos. Essas novas transformações está mudando o consumo cultural. </a:t>
            </a:r>
            <a:r>
              <a:rPr lang="pt-BR" sz="2400" dirty="0">
                <a:latin typeface="Arial" panose="020B0604020202020204" pitchFamily="34" charset="0"/>
                <a:cs typeface="Arial" panose="020B0604020202020204" pitchFamily="34" charset="0"/>
              </a:rPr>
              <a:t>A noção cientifica de conhecimento de inovação tecnológica da informação está inserida na estrutura conceitual da economia criativa há quem diga que estamos passando por um período de transição do mundo, saindo da era da Sociedade da Informação do século XX onde o foco estava na comunicação liderada pela informação e indo em direção a uma abordagem </a:t>
            </a:r>
            <a:r>
              <a:rPr lang="pt-BR" sz="2400" dirty="0" smtClean="0">
                <a:latin typeface="Arial" panose="020B0604020202020204" pitchFamily="34" charset="0"/>
                <a:cs typeface="Arial" panose="020B0604020202020204" pitchFamily="34" charset="0"/>
              </a:rPr>
              <a:t>da Economia </a:t>
            </a:r>
            <a:r>
              <a:rPr lang="pt-BR" sz="2400" dirty="0">
                <a:latin typeface="Arial" panose="020B0604020202020204" pitchFamily="34" charset="0"/>
                <a:cs typeface="Arial" panose="020B0604020202020204" pitchFamily="34" charset="0"/>
              </a:rPr>
              <a:t>Criativa no século XXI, em que a força matriz é a </a:t>
            </a:r>
            <a:r>
              <a:rPr lang="pt-BR" sz="2400" dirty="0" smtClean="0">
                <a:latin typeface="Arial" panose="020B0604020202020204" pitchFamily="34" charset="0"/>
                <a:cs typeface="Arial" panose="020B0604020202020204" pitchFamily="34" charset="0"/>
              </a:rPr>
              <a:t>criatividade </a:t>
            </a:r>
            <a:r>
              <a:rPr lang="pt-BR" sz="2400" dirty="0">
                <a:latin typeface="Arial" panose="020B0604020202020204" pitchFamily="34" charset="0"/>
                <a:cs typeface="Arial" panose="020B0604020202020204" pitchFamily="34" charset="0"/>
              </a:rPr>
              <a:t>liderada pelo conhecimento e apoiada pela conectividade.</a:t>
            </a:r>
            <a:endParaRPr lang="pt-BR"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58081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lgn="just"/>
            <a:r>
              <a:rPr lang="pt-BR" sz="2400" dirty="0">
                <a:latin typeface="Arial" panose="020B0604020202020204" pitchFamily="34" charset="0"/>
                <a:cs typeface="Arial" panose="020B0604020202020204" pitchFamily="34" charset="0"/>
              </a:rPr>
              <a:t>Hoje, não há consenso </a:t>
            </a:r>
            <a:r>
              <a:rPr lang="pt-BR" sz="2400" dirty="0" smtClean="0">
                <a:latin typeface="Arial" panose="020B0604020202020204" pitchFamily="34" charset="0"/>
                <a:cs typeface="Arial" panose="020B0604020202020204" pitchFamily="34" charset="0"/>
              </a:rPr>
              <a:t>para uma única definição sobre a “</a:t>
            </a:r>
            <a:r>
              <a:rPr lang="pt-BR" sz="2400" dirty="0">
                <a:latin typeface="Arial" panose="020B0604020202020204" pitchFamily="34" charset="0"/>
                <a:cs typeface="Arial" panose="020B0604020202020204" pitchFamily="34" charset="0"/>
              </a:rPr>
              <a:t>economia criativa”. O termo apareceu em 2001, como título do livro de </a:t>
            </a:r>
            <a:r>
              <a:rPr lang="pt-BR" sz="2400" dirty="0" err="1">
                <a:latin typeface="Arial" panose="020B0604020202020204" pitchFamily="34" charset="0"/>
                <a:cs typeface="Arial" panose="020B0604020202020204" pitchFamily="34" charset="0"/>
              </a:rPr>
              <a:t>Howkins</a:t>
            </a:r>
            <a:r>
              <a:rPr lang="pt-BR" sz="2400" dirty="0">
                <a:latin typeface="Arial" panose="020B0604020202020204" pitchFamily="34" charset="0"/>
                <a:cs typeface="Arial" panose="020B0604020202020204" pitchFamily="34" charset="0"/>
              </a:rPr>
              <a:t>, em uma primeira tentativa de estudar o relacionamento entre a criatividade e a economia.</a:t>
            </a:r>
          </a:p>
          <a:p>
            <a:pPr algn="just"/>
            <a:r>
              <a:rPr lang="pt-BR" sz="2400" dirty="0">
                <a:latin typeface="Arial" panose="020B0604020202020204" pitchFamily="34" charset="0"/>
                <a:cs typeface="Arial" panose="020B0604020202020204" pitchFamily="34" charset="0"/>
              </a:rPr>
              <a:t>Em resumo a “economia criativa” é um conceito amplo e em evolução que está ganhando terreno no novo pensamento econômico. A economia criativa aparece como uma mudança das estratégias de desenvolvimento mais convencionais. </a:t>
            </a:r>
          </a:p>
          <a:p>
            <a:pPr algn="just"/>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7318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a:latin typeface="Arial" panose="020B0604020202020204" pitchFamily="34" charset="0"/>
                <a:cs typeface="Arial" panose="020B0604020202020204" pitchFamily="34" charset="0"/>
              </a:rPr>
              <a:t>A Dimensão do </a:t>
            </a:r>
            <a:r>
              <a:rPr lang="pt-BR" sz="4000" dirty="0" smtClean="0">
                <a:latin typeface="Arial" panose="020B0604020202020204" pitchFamily="34" charset="0"/>
                <a:cs typeface="Arial" panose="020B0604020202020204" pitchFamily="34" charset="0"/>
              </a:rPr>
              <a:t>desenvolvimento</a:t>
            </a:r>
            <a:endParaRPr lang="pt-BR" sz="40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algn="just"/>
            <a:r>
              <a:rPr lang="pt-BR" sz="2400" dirty="0">
                <a:latin typeface="Arial" panose="020B0604020202020204" pitchFamily="34" charset="0"/>
                <a:cs typeface="Arial" panose="020B0604020202020204" pitchFamily="34" charset="0"/>
              </a:rPr>
              <a:t>A economia criativa se baseia nos ativos criativos, potencialmente geradores de crescimento socioeconômico. De acordo com uma definição adotada pela Conferência das Nações Unidas sobre Comércio e Desenvolvimento a economia criativa tem o potencial de aumentar o crescimento econômico, a criação de empregos e os ganhos de exportação ao mesmo tempo em que promove a inclusão social, a diversidade cultural e o desenvolvimento humano.</a:t>
            </a:r>
          </a:p>
        </p:txBody>
      </p:sp>
    </p:spTree>
    <p:extLst>
      <p:ext uri="{BB962C8B-B14F-4D97-AF65-F5344CB8AC3E}">
        <p14:creationId xmlns:p14="http://schemas.microsoft.com/office/powerpoint/2010/main" val="37053325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latin typeface="Arial" panose="020B0604020202020204" pitchFamily="34" charset="0"/>
                <a:cs typeface="Arial" panose="020B0604020202020204" pitchFamily="34" charset="0"/>
              </a:rPr>
              <a:t>Este gráfico representa uma visão geral dos princípios conceitos que estão dentro da dinâmica da economia criativa </a:t>
            </a:r>
            <a:r>
              <a:rPr lang="pt-BR" dirty="0"/>
              <a:t/>
            </a:r>
            <a:br>
              <a:rPr lang="pt-BR" dirty="0"/>
            </a:br>
            <a:endParaRPr lang="pt-BR" dirty="0"/>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05954" y="1116256"/>
            <a:ext cx="8780091" cy="5741744"/>
          </a:xfrm>
        </p:spPr>
      </p:pic>
    </p:spTree>
    <p:extLst>
      <p:ext uri="{BB962C8B-B14F-4D97-AF65-F5344CB8AC3E}">
        <p14:creationId xmlns:p14="http://schemas.microsoft.com/office/powerpoint/2010/main" val="22229794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Arial" panose="020B0604020202020204" pitchFamily="34" charset="0"/>
                <a:cs typeface="Arial" panose="020B0604020202020204" pitchFamily="34" charset="0"/>
              </a:rPr>
              <a:t>Os Elos entre a economia criativa e as indústrias criativas</a:t>
            </a:r>
            <a:endParaRPr lang="pt-BR" sz="40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algn="just"/>
            <a:r>
              <a:rPr lang="pt-BR" sz="2400" dirty="0" smtClean="0">
                <a:latin typeface="Arial" panose="020B0604020202020204" pitchFamily="34" charset="0"/>
                <a:cs typeface="Arial" panose="020B0604020202020204" pitchFamily="34" charset="0"/>
              </a:rPr>
              <a:t>O termo “indústrias criativas” surgiu recentemente. As indústrias criativas são centradas na arte e na cultura, os produtos podem ser tangíveis ou intangíveis com conteúdo criativo, valor econômico e objetivos de mercado.</a:t>
            </a:r>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2935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r>
              <a:rPr lang="pt-BR" sz="2400" dirty="0" smtClean="0">
                <a:latin typeface="Arial" panose="020B0604020202020204" pitchFamily="34" charset="0"/>
                <a:cs typeface="Arial" panose="020B0604020202020204" pitchFamily="34" charset="0"/>
              </a:rPr>
              <a:t>A classificação de indústrias criativas da Unctad se divide em quatro categorias amplas, a saber: patrimônio cultural, artes, mídia e criações funcionais. Essas categorias estão subdivididas em oito áreas, conforme mostra o quadro abaixo:</a:t>
            </a:r>
            <a:endParaRPr lang="pt-BR" sz="2400" dirty="0">
              <a:latin typeface="Arial" panose="020B0604020202020204" pitchFamily="34" charset="0"/>
              <a:cs typeface="Arial" panose="020B0604020202020204" pitchFamily="34" charset="0"/>
            </a:endParaRP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3611" y="1825625"/>
            <a:ext cx="6404777" cy="4351338"/>
          </a:xfrm>
        </p:spPr>
      </p:pic>
    </p:spTree>
    <p:extLst>
      <p:ext uri="{BB962C8B-B14F-4D97-AF65-F5344CB8AC3E}">
        <p14:creationId xmlns:p14="http://schemas.microsoft.com/office/powerpoint/2010/main" val="15603448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4000" dirty="0" smtClean="0">
                <a:latin typeface="Arial" panose="020B0604020202020204" pitchFamily="34" charset="0"/>
                <a:cs typeface="Arial" panose="020B0604020202020204" pitchFamily="34" charset="0"/>
              </a:rPr>
              <a:t>As Economias criativas estão liderando o crescimento econômico?</a:t>
            </a:r>
            <a:endParaRPr lang="pt-BR" sz="40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p:txBody>
          <a:bodyPr>
            <a:normAutofit/>
          </a:bodyPr>
          <a:lstStyle/>
          <a:p>
            <a:pPr algn="just"/>
            <a:r>
              <a:rPr lang="pt-BR" sz="2400" dirty="0" smtClean="0">
                <a:latin typeface="Arial" panose="020B0604020202020204" pitchFamily="34" charset="0"/>
                <a:cs typeface="Arial" panose="020B0604020202020204" pitchFamily="34" charset="0"/>
              </a:rPr>
              <a:t>Nos países  mais avançados, as indústrias criativas, logo, a economia criativa, estão liderando o crescimento econômico, o emprego e o comércio. A economia criativa do Reino Unido é responsável por um em cada cinco empregos em Londres, contribuindo com 11,4 bilhões para a balança comercial, razão pela qual o governo do país decidiu transformar sua capital no centro criativo do mundo.</a:t>
            </a:r>
            <a:endParaRPr lang="pt-B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004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Azul">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ema do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630</Words>
  <Application>Microsoft Office PowerPoint</Application>
  <PresentationFormat>Widescreen</PresentationFormat>
  <Paragraphs>21</Paragraphs>
  <Slides>10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10</vt:i4>
      </vt:variant>
    </vt:vector>
  </HeadingPairs>
  <TitlesOfParts>
    <vt:vector size="14" baseType="lpstr">
      <vt:lpstr>Arial</vt:lpstr>
      <vt:lpstr>Calibri</vt:lpstr>
      <vt:lpstr>Calibri Light</vt:lpstr>
      <vt:lpstr>Office Theme</vt:lpstr>
      <vt:lpstr>A Economia Criativa: Uma Opção de Desenvolvimento Viável? </vt:lpstr>
      <vt:lpstr>Apresentação do PowerPoint</vt:lpstr>
      <vt:lpstr>O Que significa economia criativa? </vt:lpstr>
      <vt:lpstr>Apresentação do PowerPoint</vt:lpstr>
      <vt:lpstr>A Dimensão do desenvolvimento</vt:lpstr>
      <vt:lpstr>Este gráfico representa uma visão geral dos princípios conceitos que estão dentro da dinâmica da economia criativa  </vt:lpstr>
      <vt:lpstr>Os Elos entre a economia criativa e as indústrias criativas</vt:lpstr>
      <vt:lpstr>A classificação de indústrias criativas da Unctad se divide em quatro categorias amplas, a saber: patrimônio cultural, artes, mídia e criações funcionais. Essas categorias estão subdivididas em oito áreas, conforme mostra o quadro abaixo:</vt:lpstr>
      <vt:lpstr>As Economias criativas estão liderando o crescimento econômico?</vt:lpstr>
      <vt:lpstr>Indústrias criativas: um novo setor dinâmico no comércio mundial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Economia Criativa: Uma Opção de Desenvolvimento Viável?</dc:title>
  <dc:creator>Érick</dc:creator>
  <cp:lastModifiedBy>Érick</cp:lastModifiedBy>
  <cp:revision>8</cp:revision>
  <dcterms:created xsi:type="dcterms:W3CDTF">2014-09-29T18:02:56Z</dcterms:created>
  <dcterms:modified xsi:type="dcterms:W3CDTF">2014-09-29T21:13:53Z</dcterms:modified>
</cp:coreProperties>
</file>