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987" autoAdjust="0"/>
    <p:restoredTop sz="94660"/>
  </p:normalViewPr>
  <p:slideViewPr>
    <p:cSldViewPr snapToGrid="0">
      <p:cViewPr varScale="1">
        <p:scale>
          <a:sx n="85" d="100"/>
          <a:sy n="85" d="100"/>
        </p:scale>
        <p:origin x="-78" y="-16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pt-BR" smtClean="0"/>
              <a:t>Clique para editar o título mestre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xmlns="" val="35265700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Foto Panorâmica com Legend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Date Placeholder 2"/>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1846897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9441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pt-BR" smtClean="0"/>
              <a:t>Clique para editar o título mestre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smtClean="0"/>
              <a:t>Clique para editar o texto mestre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4120055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24254358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pt-BR" smtClean="0"/>
              <a:t>Clique para editar o título mestre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smtClean="0"/>
              <a:t>Clique para editar o texto mestre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17604243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pt-BR" smtClean="0"/>
              <a:t>Clique para editar o título mestre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pt-BR" smtClean="0"/>
              <a:t>Clique para editar o texto mestre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7231219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37896155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3353375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nchor="ct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2833865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pt-BR" smtClean="0"/>
              <a:t>Clique para editar o título mestre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4170046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13985669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2934651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3092061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2461209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pt-BR" smtClean="0"/>
              <a:t>Clique para editar o título mestre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32266533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pt-BR" smtClean="0"/>
              <a:t>Clique para editar o título mestre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66F3C96D-C0D2-4F76-9F94-203167DE213E}" type="datetimeFigureOut">
              <a:rPr lang="pt-BR" smtClean="0"/>
              <a:pPr/>
              <a:t>09/10/2014</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23152864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66F3C96D-C0D2-4F76-9F94-203167DE213E}" type="datetimeFigureOut">
              <a:rPr lang="pt-BR" smtClean="0"/>
              <a:pPr/>
              <a:t>09/10/2014</a:t>
            </a:fld>
            <a:endParaRPr lang="pt-B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pt-B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6E0E2DA4-9690-4846-BCBA-6AA420681B95}" type="slidenum">
              <a:rPr lang="pt-BR" smtClean="0"/>
              <a:pPr/>
              <a:t>‹nº›</a:t>
            </a:fld>
            <a:endParaRPr lang="pt-BR"/>
          </a:p>
        </p:txBody>
      </p:sp>
    </p:spTree>
    <p:extLst>
      <p:ext uri="{BB962C8B-B14F-4D97-AF65-F5344CB8AC3E}">
        <p14:creationId xmlns:p14="http://schemas.microsoft.com/office/powerpoint/2010/main" xmlns="" val="881731436"/>
      </p:ext>
    </p:extLst>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 id="2147483694"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334530" y="790832"/>
            <a:ext cx="7939473" cy="3260004"/>
          </a:xfrm>
        </p:spPr>
        <p:txBody>
          <a:bodyPr>
            <a:noAutofit/>
          </a:bodyPr>
          <a:lstStyle/>
          <a:p>
            <a:r>
              <a:rPr lang="pt-BR" sz="3600" dirty="0"/>
              <a:t>Micro e pequenas empresas no cenário</a:t>
            </a:r>
            <a:br>
              <a:rPr lang="pt-BR" sz="3600" dirty="0"/>
            </a:br>
            <a:r>
              <a:rPr lang="pt-BR" sz="3600" dirty="0"/>
              <a:t>Brasileiro - desafios e oportunidades</a:t>
            </a:r>
            <a:r>
              <a:rPr lang="pt-BR" sz="4400" dirty="0"/>
              <a:t/>
            </a:r>
            <a:br>
              <a:rPr lang="pt-BR" sz="4400" dirty="0"/>
            </a:br>
            <a:endParaRPr lang="pt-BR" sz="4400" dirty="0"/>
          </a:p>
        </p:txBody>
      </p:sp>
      <p:sp>
        <p:nvSpPr>
          <p:cNvPr id="3" name="Subtítulo 2"/>
          <p:cNvSpPr>
            <a:spLocks noGrp="1"/>
          </p:cNvSpPr>
          <p:nvPr>
            <p:ph type="subTitle" idx="1"/>
          </p:nvPr>
        </p:nvSpPr>
        <p:spPr/>
        <p:txBody>
          <a:bodyPr>
            <a:normAutofit/>
          </a:bodyPr>
          <a:lstStyle/>
          <a:p>
            <a:r>
              <a:rPr lang="pt-BR" dirty="0"/>
              <a:t>CIDADES CRIATIVAS</a:t>
            </a:r>
          </a:p>
          <a:p>
            <a:r>
              <a:rPr lang="pt-BR" dirty="0"/>
              <a:t>Ana Carla Fonseca reis</a:t>
            </a:r>
          </a:p>
          <a:p>
            <a:r>
              <a:rPr lang="pt-BR" dirty="0" smtClean="0"/>
              <a:t>TRÍSCIA E VERONICA</a:t>
            </a:r>
          </a:p>
          <a:p>
            <a:r>
              <a:rPr lang="pt-BR" dirty="0" smtClean="0"/>
              <a:t>2L</a:t>
            </a:r>
          </a:p>
        </p:txBody>
      </p:sp>
    </p:spTree>
    <p:extLst>
      <p:ext uri="{BB962C8B-B14F-4D97-AF65-F5344CB8AC3E}">
        <p14:creationId xmlns:p14="http://schemas.microsoft.com/office/powerpoint/2010/main" xmlns="" val="26671559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No brasil</a:t>
            </a:r>
            <a:endParaRPr lang="pt-BR" dirty="0"/>
          </a:p>
        </p:txBody>
      </p:sp>
      <p:sp>
        <p:nvSpPr>
          <p:cNvPr id="3" name="Espaço Reservado para Conteúdo 2"/>
          <p:cNvSpPr>
            <a:spLocks noGrp="1"/>
          </p:cNvSpPr>
          <p:nvPr>
            <p:ph idx="1"/>
          </p:nvPr>
        </p:nvSpPr>
        <p:spPr/>
        <p:txBody>
          <a:bodyPr>
            <a:normAutofit fontScale="92500" lnSpcReduction="10000"/>
          </a:bodyPr>
          <a:lstStyle/>
          <a:p>
            <a:r>
              <a:rPr lang="pt-BR" dirty="0"/>
              <a:t>Desenvolver clusters criativos físicos ou virtuais em nossas cidades, independentemente de sua escala ou situação socioeconômica, pode favorecer a maior interação entre setores, estimular a troca de conhecimento entre as empresas criativas e outros setores e incrementar as sinergias passíveis de serem geradas. Estabelecer redes de nexos entre as MPEs pode ajudá-las a não apenas se beneficiarem umas dos recursos das outras, mas também a unir seus esforços na busca por novos mercados, compartilhar serviços de gestão (como contabilidade, comunicação e advocacia, o que já ocorre nas incubadoras criativas) e incentivar estudos e percepções. Cabe agora que o Brasil também desenhe e percorra uma trilha de estímulo ao que sempre louvamos ser um de nossos maiores ativos: a criatividade brasileira.</a:t>
            </a:r>
          </a:p>
          <a:p>
            <a:endParaRPr lang="pt-BR" dirty="0"/>
          </a:p>
        </p:txBody>
      </p:sp>
    </p:spTree>
    <p:extLst>
      <p:ext uri="{BB962C8B-B14F-4D97-AF65-F5344CB8AC3E}">
        <p14:creationId xmlns:p14="http://schemas.microsoft.com/office/powerpoint/2010/main" xmlns="" val="1841618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O Brasil e a economia </a:t>
            </a:r>
            <a:r>
              <a:rPr lang="pt-BR" b="1" dirty="0" smtClean="0"/>
              <a:t>criativa</a:t>
            </a:r>
            <a:r>
              <a:rPr lang="pt-BR" dirty="0"/>
              <a:t/>
            </a:r>
            <a:br>
              <a:rPr lang="pt-BR" dirty="0"/>
            </a:br>
            <a:endParaRPr lang="pt-BR" dirty="0"/>
          </a:p>
        </p:txBody>
      </p:sp>
      <p:sp>
        <p:nvSpPr>
          <p:cNvPr id="3" name="Espaço Reservado para Conteúdo 2"/>
          <p:cNvSpPr>
            <a:spLocks noGrp="1"/>
          </p:cNvSpPr>
          <p:nvPr>
            <p:ph idx="1"/>
          </p:nvPr>
        </p:nvSpPr>
        <p:spPr/>
        <p:txBody>
          <a:bodyPr/>
          <a:lstStyle/>
          <a:p>
            <a:r>
              <a:rPr lang="pt-BR" dirty="0" smtClean="0"/>
              <a:t>Há </a:t>
            </a:r>
            <a:r>
              <a:rPr lang="pt-BR" dirty="0"/>
              <a:t>várias razões pelas quais o Brasil é visto como uma nação criativa. </a:t>
            </a:r>
          </a:p>
          <a:p>
            <a:r>
              <a:rPr lang="pt-BR" dirty="0"/>
              <a:t>Muitas começam por uma das características mais marcantes da população brasileira: sua diversidade. Mesmo fora do setor criativo formal, há motivos para acreditar que a diversidade brasileira poderia adicionar o impulso criativo que respalda a ciência e a inovação bem-sucedidas. </a:t>
            </a:r>
          </a:p>
          <a:p>
            <a:endParaRPr lang="pt-BR" dirty="0"/>
          </a:p>
        </p:txBody>
      </p:sp>
    </p:spTree>
    <p:extLst>
      <p:ext uri="{BB962C8B-B14F-4D97-AF65-F5344CB8AC3E}">
        <p14:creationId xmlns:p14="http://schemas.microsoft.com/office/powerpoint/2010/main" xmlns="" val="7907170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MPEs na economia </a:t>
            </a:r>
            <a:r>
              <a:rPr lang="pt-BR" b="1" dirty="0" smtClean="0"/>
              <a:t>criativa</a:t>
            </a:r>
            <a:r>
              <a:rPr lang="pt-BR" dirty="0"/>
              <a:t/>
            </a:r>
            <a:br>
              <a:rPr lang="pt-BR" dirty="0"/>
            </a:br>
            <a:endParaRPr lang="pt-BR" dirty="0"/>
          </a:p>
        </p:txBody>
      </p:sp>
      <p:sp>
        <p:nvSpPr>
          <p:cNvPr id="3" name="Espaço Reservado para Conteúdo 2"/>
          <p:cNvSpPr>
            <a:spLocks noGrp="1"/>
          </p:cNvSpPr>
          <p:nvPr>
            <p:ph idx="1"/>
          </p:nvPr>
        </p:nvSpPr>
        <p:spPr/>
        <p:txBody>
          <a:bodyPr/>
          <a:lstStyle/>
          <a:p>
            <a:r>
              <a:rPr lang="pt-BR" dirty="0" smtClean="0"/>
              <a:t>Elas </a:t>
            </a:r>
            <a:r>
              <a:rPr lang="pt-BR" dirty="0"/>
              <a:t>predominam na economia criativa as pequenas e médias empresas. Mais importante, mesmo nos setores nos quais as empresas internacionais são dominantes, as MPEs desempenham um papel fundamental de criatividade e inovação. Elas são tipicamente as que assumem riscos e as primeiras a adotar inovações, além de sinalizar tendências e desenvolver talentos.</a:t>
            </a:r>
          </a:p>
          <a:p>
            <a:endParaRPr lang="pt-BR" dirty="0"/>
          </a:p>
        </p:txBody>
      </p:sp>
    </p:spTree>
    <p:extLst>
      <p:ext uri="{BB962C8B-B14F-4D97-AF65-F5344CB8AC3E}">
        <p14:creationId xmlns:p14="http://schemas.microsoft.com/office/powerpoint/2010/main" xmlns="" val="2380758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Brasil, um país de MPEs – inclusive na economia </a:t>
            </a:r>
            <a:r>
              <a:rPr lang="pt-BR" b="1" dirty="0" smtClean="0"/>
              <a:t>criativa</a:t>
            </a:r>
            <a:r>
              <a:rPr lang="pt-BR" dirty="0"/>
              <a:t/>
            </a:r>
            <a:br>
              <a:rPr lang="pt-BR" dirty="0"/>
            </a:br>
            <a:endParaRPr lang="pt-BR" dirty="0"/>
          </a:p>
        </p:txBody>
      </p:sp>
      <p:sp>
        <p:nvSpPr>
          <p:cNvPr id="3" name="Espaço Reservado para Conteúdo 2"/>
          <p:cNvSpPr>
            <a:spLocks noGrp="1"/>
          </p:cNvSpPr>
          <p:nvPr>
            <p:ph idx="1"/>
          </p:nvPr>
        </p:nvSpPr>
        <p:spPr/>
        <p:txBody>
          <a:bodyPr/>
          <a:lstStyle/>
          <a:p>
            <a:r>
              <a:rPr lang="pt-BR" dirty="0" smtClean="0"/>
              <a:t>Tendo </a:t>
            </a:r>
            <a:r>
              <a:rPr lang="pt-BR" dirty="0"/>
              <a:t>em vista o potencial da economia criativa para o desenvolvimento de nosso país, o interesse de instituições como o Sebrae no melhor entendimento da presença das MPEs na economia criativa, de sua inserção nas cadeias criativas e de seu papel na dinâmica urbana é não só oportuno, como urgente.</a:t>
            </a:r>
          </a:p>
          <a:p>
            <a:pPr marL="0" indent="0">
              <a:buNone/>
            </a:pPr>
            <a:endParaRPr lang="pt-BR" dirty="0"/>
          </a:p>
        </p:txBody>
      </p:sp>
    </p:spTree>
    <p:extLst>
      <p:ext uri="{BB962C8B-B14F-4D97-AF65-F5344CB8AC3E}">
        <p14:creationId xmlns:p14="http://schemas.microsoft.com/office/powerpoint/2010/main" xmlns="" val="187081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Desafios e </a:t>
            </a:r>
            <a:r>
              <a:rPr lang="pt-BR" b="1" dirty="0" smtClean="0"/>
              <a:t>oportunidades</a:t>
            </a:r>
            <a:endParaRPr lang="pt-BR" dirty="0"/>
          </a:p>
        </p:txBody>
      </p:sp>
      <p:sp>
        <p:nvSpPr>
          <p:cNvPr id="3" name="Espaço Reservado para Conteúdo 2"/>
          <p:cNvSpPr>
            <a:spLocks noGrp="1"/>
          </p:cNvSpPr>
          <p:nvPr>
            <p:ph idx="1"/>
          </p:nvPr>
        </p:nvSpPr>
        <p:spPr/>
        <p:txBody>
          <a:bodyPr/>
          <a:lstStyle/>
          <a:p>
            <a:r>
              <a:rPr lang="pt-BR" dirty="0"/>
              <a:t>De modo geral, as empresas criativas florescem e progridem em um contexto que nem sempre lhes é favorável.  De modo mais específico, cabe ressaltar capacidade de gestão, acesso a financiamento, acesso a informação e tendências e formação de redes de clusters criativos.</a:t>
            </a:r>
          </a:p>
          <a:p>
            <a:endParaRPr lang="pt-BR" dirty="0"/>
          </a:p>
        </p:txBody>
      </p:sp>
    </p:spTree>
    <p:extLst>
      <p:ext uri="{BB962C8B-B14F-4D97-AF65-F5344CB8AC3E}">
        <p14:creationId xmlns:p14="http://schemas.microsoft.com/office/powerpoint/2010/main" xmlns="" val="34417344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Capacidade de </a:t>
            </a:r>
            <a:r>
              <a:rPr lang="pt-BR" b="1" dirty="0" smtClean="0"/>
              <a:t>gestão</a:t>
            </a:r>
            <a:endParaRPr lang="pt-BR" dirty="0"/>
          </a:p>
        </p:txBody>
      </p:sp>
      <p:sp>
        <p:nvSpPr>
          <p:cNvPr id="3" name="Espaço Reservado para Conteúdo 2"/>
          <p:cNvSpPr>
            <a:spLocks noGrp="1"/>
          </p:cNvSpPr>
          <p:nvPr>
            <p:ph idx="1"/>
          </p:nvPr>
        </p:nvSpPr>
        <p:spPr/>
        <p:txBody>
          <a:bodyPr/>
          <a:lstStyle/>
          <a:p>
            <a:r>
              <a:rPr lang="pt-BR" dirty="0"/>
              <a:t>O</a:t>
            </a:r>
            <a:r>
              <a:rPr lang="pt-BR" dirty="0" smtClean="0"/>
              <a:t> </a:t>
            </a:r>
            <a:r>
              <a:rPr lang="pt-BR" dirty="0"/>
              <a:t>desafio de gerir ativos intangíveis, em uma linguagem que se diferencia da utilizada nas empresas tradicionais de indústria e serviços; a inadequação do sistema de capacitação a muitas das novas profissões criativas, que ainda não são contempladas pelo sistema educacional vigente; e, pelas próprias características do negócio, uma maior dificuldade dos empreendedores criativos de separar devoção ao conteúdo criativo de sua viabilidade comercial, ao mesmo tempo em que não dispõem de recursos para contratar administradores. </a:t>
            </a:r>
          </a:p>
          <a:p>
            <a:endParaRPr lang="pt-BR" dirty="0"/>
          </a:p>
        </p:txBody>
      </p:sp>
    </p:spTree>
    <p:extLst>
      <p:ext uri="{BB962C8B-B14F-4D97-AF65-F5344CB8AC3E}">
        <p14:creationId xmlns:p14="http://schemas.microsoft.com/office/powerpoint/2010/main" xmlns="" val="2513687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Acesso a </a:t>
            </a:r>
            <a:r>
              <a:rPr lang="pt-BR" b="1" dirty="0" smtClean="0"/>
              <a:t>financiamento</a:t>
            </a:r>
            <a:endParaRPr lang="pt-BR" dirty="0"/>
          </a:p>
        </p:txBody>
      </p:sp>
      <p:sp>
        <p:nvSpPr>
          <p:cNvPr id="3" name="Espaço Reservado para Conteúdo 2"/>
          <p:cNvSpPr>
            <a:spLocks noGrp="1"/>
          </p:cNvSpPr>
          <p:nvPr>
            <p:ph idx="1"/>
          </p:nvPr>
        </p:nvSpPr>
        <p:spPr/>
        <p:txBody>
          <a:bodyPr/>
          <a:lstStyle/>
          <a:p>
            <a:r>
              <a:rPr lang="pt-BR" dirty="0"/>
              <a:t>As empresas criativas no Brasil precisam de um conjunto de medidas para vencer a barreira do acesso a financiamento, em especial as pequenas – ainda que de crescimento promissor. Desconhecimento, despreparo, falta de assessoria financeira são alguns dos pontos que se somam à falta de acesso a mecanismos de financiamento específicos para os setores criativos. Com isso, a simples disponibilização de produtos financeiros tradicionais não necessariamente levaria aos resultados desejados. Estabelecer parcerias entre as instituições financeiras e as de capacitação e desenvolvimento das micro e pequenas empresas é fundamental.</a:t>
            </a:r>
          </a:p>
          <a:p>
            <a:endParaRPr lang="pt-BR" dirty="0"/>
          </a:p>
        </p:txBody>
      </p:sp>
    </p:spTree>
    <p:extLst>
      <p:ext uri="{BB962C8B-B14F-4D97-AF65-F5344CB8AC3E}">
        <p14:creationId xmlns:p14="http://schemas.microsoft.com/office/powerpoint/2010/main" xmlns="" val="3730297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Acesso a informações de tendências e inserção no mercado mundial</a:t>
            </a:r>
            <a:endParaRPr lang="pt-BR" dirty="0"/>
          </a:p>
        </p:txBody>
      </p:sp>
      <p:sp>
        <p:nvSpPr>
          <p:cNvPr id="3" name="Espaço Reservado para Conteúdo 2"/>
          <p:cNvSpPr>
            <a:spLocks noGrp="1"/>
          </p:cNvSpPr>
          <p:nvPr>
            <p:ph idx="1"/>
          </p:nvPr>
        </p:nvSpPr>
        <p:spPr/>
        <p:txBody>
          <a:bodyPr/>
          <a:lstStyle/>
          <a:p>
            <a:r>
              <a:rPr lang="pt-BR" dirty="0"/>
              <a:t>O acesso às tecnologias e a capacidade de identificar, filtrar e analisar as informações disponíveis no mundo digital pode ajudar a transpor o obstáculo do desconhecimento das oportunidades do mercado internacional e de seu ambiente competitivo. Para que de fato incrementemos a participação das MPEs criativas no Brasil, é fundamental dar mais foco à alfabetização digital e às ferramentas digitais à disposição dos negócios.</a:t>
            </a:r>
          </a:p>
        </p:txBody>
      </p:sp>
    </p:spTree>
    <p:extLst>
      <p:ext uri="{BB962C8B-B14F-4D97-AF65-F5344CB8AC3E}">
        <p14:creationId xmlns:p14="http://schemas.microsoft.com/office/powerpoint/2010/main" xmlns="" val="4273919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b="1" dirty="0"/>
              <a:t>De APls a redes de clusters </a:t>
            </a:r>
            <a:r>
              <a:rPr lang="pt-BR" b="1" dirty="0" smtClean="0"/>
              <a:t>criativos</a:t>
            </a:r>
            <a:r>
              <a:rPr lang="pt-BR" dirty="0"/>
              <a:t/>
            </a:r>
            <a:br>
              <a:rPr lang="pt-BR" dirty="0"/>
            </a:br>
            <a:endParaRPr lang="pt-BR" dirty="0"/>
          </a:p>
        </p:txBody>
      </p:sp>
      <p:sp>
        <p:nvSpPr>
          <p:cNvPr id="3" name="Espaço Reservado para Conteúdo 2"/>
          <p:cNvSpPr>
            <a:spLocks noGrp="1"/>
          </p:cNvSpPr>
          <p:nvPr>
            <p:ph idx="1"/>
          </p:nvPr>
        </p:nvSpPr>
        <p:spPr/>
        <p:txBody>
          <a:bodyPr/>
          <a:lstStyle/>
          <a:p>
            <a:r>
              <a:rPr lang="pt-BR" dirty="0"/>
              <a:t>Uma das maiores contribuições que se pode oferecer aos empreendimentos criativos é catalisar o desenvolvimento de redes de clusters criativos. Estes se diferenciam da concepção tradicional de clusters, ao incorporar não apenas empresas que gravitam ao redor e interagem com polos tecnológicos e centros de conhecimento, mas também instituições sem fins lucrativos, espaços culturais, uso misto (residencial, comercial e de lazer) e diversidade cultural, de modo a nutrir a criatividade dos empreendedores criativos.</a:t>
            </a:r>
          </a:p>
          <a:p>
            <a:endParaRPr lang="pt-BR" dirty="0"/>
          </a:p>
        </p:txBody>
      </p:sp>
    </p:spTree>
    <p:extLst>
      <p:ext uri="{BB962C8B-B14F-4D97-AF65-F5344CB8AC3E}">
        <p14:creationId xmlns:p14="http://schemas.microsoft.com/office/powerpoint/2010/main" xmlns="" val="1219425956"/>
      </p:ext>
    </p:extLst>
  </p:cSld>
  <p:clrMapOvr>
    <a:masterClrMapping/>
  </p:clrMapOvr>
</p:sld>
</file>

<file path=ppt/theme/theme1.xml><?xml version="1.0" encoding="utf-8"?>
<a:theme xmlns:a="http://schemas.openxmlformats.org/drawingml/2006/main" name="Fatia">
  <a:themeElements>
    <a:clrScheme name="Fatia">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Fatia">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atia">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39</TotalTime>
  <Words>748</Words>
  <Application>Microsoft Office PowerPoint</Application>
  <PresentationFormat>Personalizar</PresentationFormat>
  <Paragraphs>24</Paragraphs>
  <Slides>10</Slides>
  <Notes>0</Notes>
  <HiddenSlides>0</HiddenSlides>
  <MMClips>0</MMClips>
  <ScaleCrop>false</ScaleCrop>
  <HeadingPairs>
    <vt:vector size="4" baseType="variant">
      <vt:variant>
        <vt:lpstr>Tema</vt:lpstr>
      </vt:variant>
      <vt:variant>
        <vt:i4>1</vt:i4>
      </vt:variant>
      <vt:variant>
        <vt:lpstr>Títulos de slides</vt:lpstr>
      </vt:variant>
      <vt:variant>
        <vt:i4>10</vt:i4>
      </vt:variant>
    </vt:vector>
  </HeadingPairs>
  <TitlesOfParts>
    <vt:vector size="11" baseType="lpstr">
      <vt:lpstr>Fatia</vt:lpstr>
      <vt:lpstr>Micro e pequenas empresas no cenário Brasileiro - desafios e oportunidades </vt:lpstr>
      <vt:lpstr>O Brasil e a economia criativa </vt:lpstr>
      <vt:lpstr>MPEs na economia criativa </vt:lpstr>
      <vt:lpstr>Brasil, um país de MPEs – inclusive na economia criativa </vt:lpstr>
      <vt:lpstr>Desafios e oportunidades</vt:lpstr>
      <vt:lpstr>Capacidade de gestão</vt:lpstr>
      <vt:lpstr>Acesso a financiamento</vt:lpstr>
      <vt:lpstr>Acesso a informações de tendências e inserção no mercado mundial</vt:lpstr>
      <vt:lpstr>De APls a redes de clusters criativos </vt:lpstr>
      <vt:lpstr>No brasil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 e pequenas empresas no cenário Brasileiro - desafios e oportunidades</dc:title>
  <dc:creator>Triscia</dc:creator>
  <cp:lastModifiedBy>IF Sul-rio-grandense</cp:lastModifiedBy>
  <cp:revision>4</cp:revision>
  <dcterms:created xsi:type="dcterms:W3CDTF">2014-09-29T19:39:33Z</dcterms:created>
  <dcterms:modified xsi:type="dcterms:W3CDTF">2014-10-09T18:00:24Z</dcterms:modified>
</cp:coreProperties>
</file>