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60" r:id="rId4"/>
    <p:sldId id="268" r:id="rId5"/>
    <p:sldId id="262" r:id="rId6"/>
    <p:sldId id="261" r:id="rId7"/>
    <p:sldId id="258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9" d="100"/>
          <a:sy n="119" d="100"/>
        </p:scale>
        <p:origin x="-141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E5DA9DE-86D4-4FBA-80E3-FB797645A7A5}" type="datetimeFigureOut">
              <a:rPr lang="pt-BR" smtClean="0"/>
              <a:t>27/11/2014</a:t>
            </a:fld>
            <a:endParaRPr lang="pt-BR" dirty="0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8AEB85D-E501-4883-97FF-672244487F83}" type="slidenum">
              <a:rPr lang="pt-BR" smtClean="0"/>
              <a:t>‹nº›</a:t>
            </a:fld>
            <a:endParaRPr lang="pt-B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A9DE-86D4-4FBA-80E3-FB797645A7A5}" type="datetimeFigureOut">
              <a:rPr lang="pt-BR" smtClean="0"/>
              <a:t>27/11/2014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B85D-E501-4883-97FF-672244487F83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A9DE-86D4-4FBA-80E3-FB797645A7A5}" type="datetimeFigureOut">
              <a:rPr lang="pt-BR" smtClean="0"/>
              <a:t>27/11/2014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B85D-E501-4883-97FF-672244487F83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5DA9DE-86D4-4FBA-80E3-FB797645A7A5}" type="datetimeFigureOut">
              <a:rPr lang="pt-BR" smtClean="0"/>
              <a:t>27/11/2014</a:t>
            </a:fld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8AEB85D-E501-4883-97FF-672244487F83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E5DA9DE-86D4-4FBA-80E3-FB797645A7A5}" type="datetimeFigureOut">
              <a:rPr lang="pt-BR" smtClean="0"/>
              <a:t>27/11/2014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8AEB85D-E501-4883-97FF-672244487F83}" type="slidenum">
              <a:rPr lang="pt-BR" smtClean="0"/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A9DE-86D4-4FBA-80E3-FB797645A7A5}" type="datetimeFigureOut">
              <a:rPr lang="pt-BR" smtClean="0"/>
              <a:t>27/11/2014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B85D-E501-4883-97FF-672244487F83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A9DE-86D4-4FBA-80E3-FB797645A7A5}" type="datetimeFigureOut">
              <a:rPr lang="pt-BR" smtClean="0"/>
              <a:t>27/11/2014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B85D-E501-4883-97FF-672244487F83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5DA9DE-86D4-4FBA-80E3-FB797645A7A5}" type="datetimeFigureOut">
              <a:rPr lang="pt-BR" smtClean="0"/>
              <a:t>27/11/2014</a:t>
            </a:fld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8AEB85D-E501-4883-97FF-672244487F83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A9DE-86D4-4FBA-80E3-FB797645A7A5}" type="datetimeFigureOut">
              <a:rPr lang="pt-BR" smtClean="0"/>
              <a:t>27/11/2014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B85D-E501-4883-97FF-672244487F83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5DA9DE-86D4-4FBA-80E3-FB797645A7A5}" type="datetimeFigureOut">
              <a:rPr lang="pt-BR" smtClean="0"/>
              <a:t>27/11/2014</a:t>
            </a:fld>
            <a:endParaRPr lang="pt-BR" dirty="0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8AEB85D-E501-4883-97FF-672244487F83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5DA9DE-86D4-4FBA-80E3-FB797645A7A5}" type="datetimeFigureOut">
              <a:rPr lang="pt-BR" smtClean="0"/>
              <a:t>27/11/2014</a:t>
            </a:fld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8AEB85D-E501-4883-97FF-672244487F83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5DA9DE-86D4-4FBA-80E3-FB797645A7A5}" type="datetimeFigureOut">
              <a:rPr lang="pt-BR" smtClean="0"/>
              <a:t>27/11/2014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8AEB85D-E501-4883-97FF-672244487F83}" type="slidenum">
              <a:rPr lang="pt-BR" smtClean="0"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2910" y="1714488"/>
            <a:ext cx="7772400" cy="1470025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 primeiro desafio do plano: </a:t>
            </a:r>
            <a:br>
              <a:rPr lang="pt-BR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pt-B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57290" y="3500438"/>
            <a:ext cx="6400800" cy="1752600"/>
          </a:xfrm>
        </p:spPr>
        <p:txBody>
          <a:bodyPr/>
          <a:lstStyle/>
          <a:p>
            <a:r>
              <a:rPr lang="pt-B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pt-B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pactuação</a:t>
            </a:r>
            <a:r>
              <a:rPr lang="pt-B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de um conceito para a Economia Criativa</a:t>
            </a:r>
            <a:endParaRPr lang="pt-B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28596" y="785794"/>
            <a:ext cx="7467600" cy="4873752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Pessoas exercendo ocupações formais relacionadas aos setores criativos:</a:t>
            </a:r>
          </a:p>
          <a:p>
            <a:pPr algn="just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    </a:t>
            </a:r>
          </a:p>
          <a:p>
            <a:pPr algn="just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   - 3.763.271 (8,54% do total de empregados formais no Brasil)</a:t>
            </a:r>
          </a:p>
          <a:p>
            <a:pPr algn="just"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Pessoas exercendo ocupações formais no núcleo dos setores criativos:</a:t>
            </a: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   - 865.881 (1,96% do total de empregados formais no Brasil)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Renda Média dos trabalhadores formais no núcleo dos setores criativos (2010):.</a:t>
            </a: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    - R$ 2.293,64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João Vitor Berg</a:t>
            </a: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Livro “Plano da Secretaria de Economia Criativa” </a:t>
            </a: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Capítulo “O primeiro desafio do plano: a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pactuação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de um conceito para a Economia Criativa”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Um conceito para “economia criativa”</a:t>
            </a:r>
            <a:endParaRPr lang="pt-B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00034" y="1785926"/>
            <a:ext cx="8229600" cy="4525963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t-BR" sz="2100" dirty="0" smtClean="0">
                <a:latin typeface="Arial" pitchFamily="34" charset="0"/>
                <a:cs typeface="Arial" pitchFamily="34" charset="0"/>
              </a:rPr>
              <a:t>Foi </a:t>
            </a:r>
            <a:r>
              <a:rPr lang="pt-BR" sz="2100" dirty="0">
                <a:latin typeface="Arial" pitchFamily="34" charset="0"/>
                <a:cs typeface="Arial" pitchFamily="34" charset="0"/>
              </a:rPr>
              <a:t>difícil escolherem a definição de um conceito para “Economia Criativa” para que o pusessem no Plano da Secretaria da Economia Criativa, já que o próprio nome é um tanto vago no que diz respeito ao seu conteúdo. De início sabia-se que mundialmente ainda não fora determinada uma definição absoluta para tal termo, e o objetivo era não copiar, mas sim, adaptar as definições já existentes às características </a:t>
            </a:r>
            <a:r>
              <a:rPr lang="pt-BR" sz="2100" dirty="0" smtClean="0">
                <a:latin typeface="Arial" pitchFamily="34" charset="0"/>
                <a:cs typeface="Arial" pitchFamily="34" charset="0"/>
              </a:rPr>
              <a:t>brasileiras.</a:t>
            </a:r>
          </a:p>
          <a:p>
            <a:pPr marL="0" indent="0" algn="just">
              <a:buNone/>
            </a:pPr>
            <a:r>
              <a:rPr lang="pt-BR" sz="2100" dirty="0" smtClean="0">
                <a:latin typeface="Arial" pitchFamily="34" charset="0"/>
                <a:cs typeface="Arial" pitchFamily="34" charset="0"/>
              </a:rPr>
              <a:t>    </a:t>
            </a:r>
          </a:p>
          <a:p>
            <a:pPr marL="0" indent="0" algn="just">
              <a:buNone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Pactuaram-se 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os fundamentos da economia criativa, a partir dos seguintes princípios:</a:t>
            </a:r>
          </a:p>
          <a:p>
            <a:pPr marL="0" indent="0" algn="just">
              <a:buNone/>
            </a:pPr>
            <a:r>
              <a:rPr lang="pt-BR" sz="18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lvl="0" algn="just"/>
            <a:r>
              <a:rPr lang="pt-BR" sz="1700" dirty="0">
                <a:latin typeface="Arial" pitchFamily="34" charset="0"/>
                <a:cs typeface="Arial" pitchFamily="34" charset="0"/>
              </a:rPr>
              <a:t>Inclusão social;</a:t>
            </a:r>
          </a:p>
          <a:p>
            <a:pPr lvl="0" algn="just"/>
            <a:r>
              <a:rPr lang="pt-BR" sz="1700" dirty="0">
                <a:latin typeface="Arial" pitchFamily="34" charset="0"/>
                <a:cs typeface="Arial" pitchFamily="34" charset="0"/>
              </a:rPr>
              <a:t>Sustentabilidade;</a:t>
            </a:r>
          </a:p>
          <a:p>
            <a:pPr lvl="0" algn="just"/>
            <a:r>
              <a:rPr lang="pt-BR" sz="1700" dirty="0">
                <a:latin typeface="Arial" pitchFamily="34" charset="0"/>
                <a:cs typeface="Arial" pitchFamily="34" charset="0"/>
              </a:rPr>
              <a:t>Inovação;</a:t>
            </a:r>
          </a:p>
          <a:p>
            <a:pPr lvl="0" algn="just"/>
            <a:r>
              <a:rPr lang="pt-BR" sz="1700" dirty="0">
                <a:latin typeface="Arial" pitchFamily="34" charset="0"/>
                <a:cs typeface="Arial" pitchFamily="34" charset="0"/>
              </a:rPr>
              <a:t>Diversidade cultural brasileira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.</a:t>
            </a:r>
            <a:endParaRPr lang="pt-BR" sz="17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Termos anglo-saxões;</a:t>
            </a: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Setores criativos (</a:t>
            </a:r>
            <a:r>
              <a:rPr lang="pt-BR" dirty="0">
                <a:latin typeface="Arial" pitchFamily="34" charset="0"/>
                <a:cs typeface="Arial" pitchFamily="34" charset="0"/>
              </a:rPr>
              <a:t>os setores criativos são aqueles cujas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atividades produtivas </a:t>
            </a:r>
            <a:r>
              <a:rPr lang="pt-BR" dirty="0">
                <a:latin typeface="Arial" pitchFamily="34" charset="0"/>
                <a:cs typeface="Arial" pitchFamily="34" charset="0"/>
              </a:rPr>
              <a:t>têm como processo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principal um </a:t>
            </a:r>
            <a:r>
              <a:rPr lang="pt-BR" dirty="0">
                <a:latin typeface="Arial" pitchFamily="34" charset="0"/>
                <a:cs typeface="Arial" pitchFamily="34" charset="0"/>
              </a:rPr>
              <a:t>ato criativo gerador de um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produto, bem </a:t>
            </a:r>
            <a:r>
              <a:rPr lang="pt-BR" dirty="0">
                <a:latin typeface="Arial" pitchFamily="34" charset="0"/>
                <a:cs typeface="Arial" pitchFamily="34" charset="0"/>
              </a:rPr>
              <a:t>ou serviço, cuja dimensão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simbólica é </a:t>
            </a:r>
            <a:r>
              <a:rPr lang="pt-BR" dirty="0">
                <a:latin typeface="Arial" pitchFamily="34" charset="0"/>
                <a:cs typeface="Arial" pitchFamily="34" charset="0"/>
              </a:rPr>
              <a:t>determinante do seu valor, resultando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em produção </a:t>
            </a:r>
            <a:r>
              <a:rPr lang="pt-BR" dirty="0">
                <a:latin typeface="Arial" pitchFamily="34" charset="0"/>
                <a:cs typeface="Arial" pitchFamily="34" charset="0"/>
              </a:rPr>
              <a:t>de riqueza cultural, econômica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e social.)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 “Se alimenta dos talentos criativos, que se organizam individual ou coletivamente para produzir bens e serviços criativos. Por se caracterizar pela abundância e não pela escassez, a nova economia possui dinâmica própria e, por isso, desconcerta os modelos econômicos tradicionais, pois seus novos modelos de negócio ainda se encontram em construção, carecendo de marcos legais e de bases conceituais consentâneas com os novos tempos.”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0833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357298"/>
            <a:ext cx="4638693" cy="4638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Escopo </a:t>
            </a:r>
            <a:r>
              <a:rPr lang="pt-BR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dos setores criativos</a:t>
            </a:r>
            <a:r>
              <a:rPr lang="pt-BR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pt-B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 Os setores criativos - mesmo havendo interação entre eles, como por exemplo desfiles de moda em que há apresentações musicais – se dividem em categorias para que se torne mais fácil a mensuração dos resultados gerados por políticas públicas e que haja uma ferramenta com a qual os países possam comparar as estatísticas nacionais e internacionais no setor cultural.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14290"/>
            <a:ext cx="8237112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economia criativa brasileira:</a:t>
            </a:r>
            <a:br>
              <a:rPr lang="pt-B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estimativas e tendências</a:t>
            </a:r>
            <a:endParaRPr lang="pt-B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Os dados que se tem a respeito da economia criativa no Brasil não são muitos, isso porque não há um levantamento feito pelo IBGE. E o pouco que se tem é feito somente com base em trabalhadores formais dos setores criativos, excluindo grande parte dos números que são contados como informais.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SETORES CRIATIVOS NO BRASIL</a:t>
            </a:r>
            <a:endParaRPr lang="pt-B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Contribuição dos setores criativos ao PIB do Brasil (2010):</a:t>
            </a:r>
          </a:p>
          <a:p>
            <a:pPr algn="just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    </a:t>
            </a:r>
          </a:p>
          <a:p>
            <a:pPr algn="just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    - R$ 104,37 bilhões (2,84% do PIB brasileiro)</a:t>
            </a:r>
          </a:p>
          <a:p>
            <a:pPr algn="just"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Crescimento anual do setor criativo nos últimos 5 anos (relativo ao PIB):</a:t>
            </a: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    - 6,13% a.a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49</TotalTime>
  <Words>489</Words>
  <Application>Microsoft Office PowerPoint</Application>
  <PresentationFormat>Apresentação na tela (4:3)</PresentationFormat>
  <Paragraphs>42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Balcão Envidraçado</vt:lpstr>
      <vt:lpstr>O primeiro desafio do plano:  </vt:lpstr>
      <vt:lpstr>Um conceito para “economia criativa”</vt:lpstr>
      <vt:lpstr>Apresentação do PowerPoint</vt:lpstr>
      <vt:lpstr>Apresentação do PowerPoint</vt:lpstr>
      <vt:lpstr>Apresentação do PowerPoint</vt:lpstr>
      <vt:lpstr>Escopo dos setores criativos </vt:lpstr>
      <vt:lpstr>Apresentação do PowerPoint</vt:lpstr>
      <vt:lpstr>A economia criativa brasileira: estimativas e tendências</vt:lpstr>
      <vt:lpstr>SETORES CRIATIVOS NO BRASIL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primeiro desafio do plano:  </dc:title>
  <dc:creator>Micro</dc:creator>
  <cp:lastModifiedBy>IFSul</cp:lastModifiedBy>
  <cp:revision>7</cp:revision>
  <dcterms:created xsi:type="dcterms:W3CDTF">2014-10-01T00:59:57Z</dcterms:created>
  <dcterms:modified xsi:type="dcterms:W3CDTF">2014-11-27T17:22:06Z</dcterms:modified>
</cp:coreProperties>
</file>