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1176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ítu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6" name="Espaço Reservado para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89BD-6E98-4734-978F-6FF272B87C22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8B0B1F-6700-4607-9A6D-1C50C7B6F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89BD-6E98-4734-978F-6FF272B87C22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0B1F-6700-4607-9A6D-1C50C7B6F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89BD-6E98-4734-978F-6FF272B87C22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0B1F-6700-4607-9A6D-1C50C7B6F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7" name="Espaço Reservado para Conteúd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89BD-6E98-4734-978F-6FF272B87C22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8B0B1F-6700-4607-9A6D-1C50C7B6F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89BD-6E98-4734-978F-6FF272B87C22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0B1F-6700-4607-9A6D-1C50C7B6F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89BD-6E98-4734-978F-6FF272B87C22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0B1F-6700-4607-9A6D-1C50C7B6F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ítu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5" name="Espaço Reservado para Tex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8" name="Espaço Reservado para Conteúd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89BD-6E98-4734-978F-6FF272B87C22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8B0B1F-6700-4607-9A6D-1C50C7B6F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89BD-6E98-4734-978F-6FF272B87C22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0B1F-6700-4607-9A6D-1C50C7B6F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89BD-6E98-4734-978F-6FF272B87C22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24" name="Espaço Reservado para Rodap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0B1F-6700-4607-9A6D-1C50C7B6F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89BD-6E98-4734-978F-6FF272B87C22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29" name="Espaço Reservado para Rodap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0B1F-6700-4607-9A6D-1C50C7B6F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89BD-6E98-4734-978F-6FF272B87C22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0B1F-6700-4607-9A6D-1C50C7B6F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26289BD-6E98-4734-978F-6FF272B87C22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8B0B1F-6700-4607-9A6D-1C50C7B6F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Títu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8596" y="1357298"/>
            <a:ext cx="8458200" cy="1222375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/>
              <a:t>Informações e indicadores culturais: IBGE e MINC - Cristina Lins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 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785786" y="5572140"/>
            <a:ext cx="7358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Nome: Gabriela Pereira dos Santos</a:t>
            </a:r>
          </a:p>
          <a:p>
            <a:r>
              <a:rPr lang="pt-BR" dirty="0" smtClean="0"/>
              <a:t>Turma: 2m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economia criativa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4286256"/>
            <a:ext cx="6143636" cy="2404021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/>
              <a:t>Economia criativa - conceito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t-BR" dirty="0" smtClean="0"/>
              <a:t>Criação, produção e distribuição de produtos e serviços baseados no conhecimento e criatividade;</a:t>
            </a:r>
          </a:p>
          <a:p>
            <a:pPr>
              <a:buFontTx/>
              <a:buChar char="-"/>
            </a:pPr>
            <a:r>
              <a:rPr lang="pt-BR" dirty="0" smtClean="0"/>
              <a:t>Engloba criatividade, cultura, economia tecnologia e criatividade (UNCTAD). </a:t>
            </a:r>
          </a:p>
          <a:p>
            <a:pPr>
              <a:buNone/>
            </a:pPr>
            <a:endParaRPr lang="pt-B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/>
              <a:t>Tecnologias de Informação e Comunicação (TIC)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pt-BR" dirty="0" smtClean="0"/>
              <a:t>Influência na sociedade (indivíduos e empresas);</a:t>
            </a:r>
          </a:p>
          <a:p>
            <a:pPr>
              <a:buFontTx/>
              <a:buChar char="-"/>
            </a:pPr>
            <a:endParaRPr lang="pt-BR" dirty="0" smtClean="0"/>
          </a:p>
          <a:p>
            <a:pPr>
              <a:buFontTx/>
              <a:buChar char="-"/>
            </a:pPr>
            <a:r>
              <a:rPr lang="pt-BR" dirty="0" smtClean="0"/>
              <a:t>Tecnologia como meio de produção.;</a:t>
            </a:r>
          </a:p>
          <a:p>
            <a:pPr>
              <a:buFontTx/>
              <a:buChar char="-"/>
            </a:pPr>
            <a:endParaRPr lang="pt-BR" dirty="0" smtClean="0"/>
          </a:p>
          <a:p>
            <a:pPr>
              <a:buFontTx/>
              <a:buChar char="-"/>
            </a:pPr>
            <a:r>
              <a:rPr lang="pt-BR" dirty="0" smtClean="0"/>
              <a:t>“as fontes de produtividade parecem se encontrar nas tecnologias de geração de conhecimentos, de processamento de informação e de comunicação de símbolos”. (CASTELLS);</a:t>
            </a:r>
          </a:p>
          <a:p>
            <a:pPr>
              <a:buFontTx/>
              <a:buChar char="-"/>
            </a:pPr>
            <a:endParaRPr lang="pt-BR" dirty="0" smtClean="0"/>
          </a:p>
          <a:p>
            <a:pPr>
              <a:buFontTx/>
              <a:buChar char="-"/>
            </a:pPr>
            <a:r>
              <a:rPr lang="pt-BR" dirty="0" smtClean="0"/>
              <a:t>Informação como recurso indispensável;</a:t>
            </a:r>
          </a:p>
          <a:p>
            <a:pPr>
              <a:buFontTx/>
              <a:buChar char="-"/>
            </a:pP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/>
              <a:t>Discussão: falta de informação e estatísticas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Tx/>
              <a:buChar char="-"/>
            </a:pPr>
            <a:r>
              <a:rPr lang="pt-BR" dirty="0" smtClean="0"/>
              <a:t>Falta de estatísticas sobre as atividades econômicas (culturais/criativas)</a:t>
            </a:r>
          </a:p>
          <a:p>
            <a:pPr>
              <a:buFontTx/>
              <a:buChar char="-"/>
            </a:pPr>
            <a:r>
              <a:rPr lang="pt-BR" dirty="0" smtClean="0"/>
              <a:t>Colocam-se questões sobre a falta das estatísticas governamentais para cobrir o setor das indústrias criativas:</a:t>
            </a:r>
          </a:p>
          <a:p>
            <a:pPr marL="0" indent="0">
              <a:buNone/>
            </a:pPr>
            <a:r>
              <a:rPr lang="pt-BR" b="1" dirty="0"/>
              <a:t>Metodológicas</a:t>
            </a:r>
            <a:r>
              <a:rPr lang="pt-BR" dirty="0"/>
              <a:t>: Garante comparabilidade estatística internacional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r>
              <a:rPr lang="pt-BR" b="1" dirty="0"/>
              <a:t>Referências Numéricas: </a:t>
            </a:r>
            <a:r>
              <a:rPr lang="pt-BR" dirty="0"/>
              <a:t>Dados confiáveis, atualizados, comparáveis regional e internacionalmente. Indispensável para explicar deficiências e prioridades na gestão cultural da Cultura Brasileira.</a:t>
            </a:r>
          </a:p>
          <a:p>
            <a:pPr marL="0" indent="0">
              <a:buNone/>
            </a:pPr>
            <a:endParaRPr lang="pt-BR" dirty="0"/>
          </a:p>
          <a:p>
            <a:pPr>
              <a:buFontTx/>
              <a:buChar char="-"/>
            </a:pP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/>
              <a:t>Discussão: falta de informação e estatísticas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b="1" dirty="0"/>
              <a:t>Produtivas: </a:t>
            </a:r>
            <a:r>
              <a:rPr lang="pt-BR" dirty="0"/>
              <a:t>Englobam atividades culturais em sua origem, mais tradicionais como gráfica de livros, artes cênicas, música e mais relacionadas ás atividades de serviços (audiovisual, telecomunicações, informática, entre outros.).</a:t>
            </a:r>
          </a:p>
          <a:p>
            <a:pPr marL="0" indent="0">
              <a:buNone/>
            </a:pPr>
            <a:r>
              <a:rPr lang="pt-BR" b="1" dirty="0"/>
              <a:t>Nomenclatura: </a:t>
            </a:r>
            <a:r>
              <a:rPr lang="pt-BR" dirty="0"/>
              <a:t>A Classificação Nacional de Atividades Econômicas (CNAE 2.0) apresenta uma nova Seção na Classificação Internacional de Atividades (ISIC) das atividades relacionadas à Informação e Comunicação. Também será avaliada a comparação e compatibilização da classificação de atividades econômicas do controle cultural apresentado no Manual da UNESCO de 2009.</a:t>
            </a:r>
          </a:p>
          <a:p>
            <a:pPr marL="0" indent="0"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>
                <a:effectLst/>
              </a:rPr>
              <a:t>2009 UNESCO Framework for Cultural Statistics (FCS</a:t>
            </a:r>
            <a:r>
              <a:rPr lang="en-US" b="1" dirty="0" smtClean="0">
                <a:effectLst/>
              </a:rPr>
              <a:t>)</a:t>
            </a:r>
            <a:r>
              <a:rPr lang="pt-BR" dirty="0">
                <a:effectLst/>
              </a:rPr>
              <a:t/>
            </a:r>
            <a:br>
              <a:rPr lang="pt-BR" dirty="0">
                <a:effectLst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t-BR" dirty="0" smtClean="0"/>
              <a:t>Nova </a:t>
            </a:r>
            <a:r>
              <a:rPr lang="pt-BR" dirty="0"/>
              <a:t>versão do Marco de Estatísticas Culturais, de </a:t>
            </a:r>
            <a:r>
              <a:rPr lang="pt-BR" dirty="0" smtClean="0"/>
              <a:t>1986;</a:t>
            </a:r>
          </a:p>
          <a:p>
            <a:pPr>
              <a:buFontTx/>
              <a:buChar char="-"/>
            </a:pPr>
            <a:r>
              <a:rPr lang="pt-BR" dirty="0" smtClean="0"/>
              <a:t>Apresenta novos </a:t>
            </a:r>
            <a:r>
              <a:rPr lang="pt-BR" dirty="0"/>
              <a:t>indicadores que </a:t>
            </a:r>
            <a:r>
              <a:rPr lang="pt-BR" dirty="0" smtClean="0"/>
              <a:t>consideram </a:t>
            </a:r>
            <a:r>
              <a:rPr lang="pt-BR" dirty="0"/>
              <a:t>a discussão cultural e criativa das atividades culturais de cada país, comparando-os </a:t>
            </a:r>
            <a:r>
              <a:rPr lang="pt-BR" dirty="0" smtClean="0"/>
              <a:t>internacionalmente;</a:t>
            </a:r>
          </a:p>
          <a:p>
            <a:pPr>
              <a:buFontTx/>
              <a:buChar char="-"/>
            </a:pPr>
            <a:r>
              <a:rPr lang="pt-BR" dirty="0"/>
              <a:t>P</a:t>
            </a:r>
            <a:r>
              <a:rPr lang="pt-BR" dirty="0" smtClean="0"/>
              <a:t>rioridades </a:t>
            </a:r>
            <a:r>
              <a:rPr lang="pt-BR" dirty="0"/>
              <a:t>culturais nacionais (de cada país.).</a:t>
            </a:r>
          </a:p>
          <a:p>
            <a:pPr>
              <a:buFontTx/>
              <a:buChar char="-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843151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b="1" dirty="0">
                <a:effectLst/>
              </a:rPr>
              <a:t>Informações e indicadores culturais: IBGE e MinC</a:t>
            </a:r>
            <a:r>
              <a:rPr lang="pt-BR" dirty="0">
                <a:effectLst/>
              </a:rPr>
              <a:t/>
            </a:r>
            <a:br>
              <a:rPr lang="pt-BR" dirty="0">
                <a:effectLst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dirty="0"/>
              <a:t>Alguns dos pontos do acordo, de 2004, entre o Instituto Brasileiro de Geografia e Estatística (IBGE) e o Ministério da Cultura (MinC</a:t>
            </a:r>
            <a:r>
              <a:rPr lang="pt-BR" dirty="0" smtClean="0"/>
              <a:t>):</a:t>
            </a:r>
          </a:p>
          <a:p>
            <a:pPr>
              <a:buFontTx/>
              <a:buChar char="-"/>
            </a:pPr>
            <a:r>
              <a:rPr lang="pt-BR" dirty="0" smtClean="0"/>
              <a:t>Aprofundar </a:t>
            </a:r>
            <a:r>
              <a:rPr lang="pt-BR" dirty="0"/>
              <a:t>a reflexão sobre o conceito cultura/economia criativa para produção de estatísticas nacionais, com o intuito de avançar o </a:t>
            </a:r>
            <a:r>
              <a:rPr lang="pt-BR" dirty="0" smtClean="0"/>
              <a:t>trabalho;</a:t>
            </a:r>
          </a:p>
          <a:p>
            <a:pPr>
              <a:buFontTx/>
              <a:buChar char="-"/>
            </a:pPr>
            <a:r>
              <a:rPr lang="pt-BR" dirty="0"/>
              <a:t>- Aprofundar os estudos sobre as estatísticas </a:t>
            </a:r>
            <a:r>
              <a:rPr lang="pt-BR" dirty="0" smtClean="0"/>
              <a:t>municipais, </a:t>
            </a:r>
            <a:r>
              <a:rPr lang="pt-BR" dirty="0"/>
              <a:t>analisando a diversidade cultural das cidades brasileiras e permitindo formular novas políticas e reformular modelos de gestão.</a:t>
            </a:r>
          </a:p>
          <a:p>
            <a:pPr>
              <a:buFontTx/>
              <a:buChar char="-"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510308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>
                <a:effectLst/>
              </a:rPr>
              <a:t>Outras fontes de dados do </a:t>
            </a:r>
            <a:r>
              <a:rPr lang="pt-BR" b="1" dirty="0" smtClean="0">
                <a:effectLst/>
              </a:rPr>
              <a:t>IBGE</a:t>
            </a:r>
            <a:r>
              <a:rPr lang="pt-BR" dirty="0">
                <a:effectLst/>
              </a:rPr>
              <a:t/>
            </a:r>
            <a:br>
              <a:rPr lang="pt-BR" dirty="0">
                <a:effectLst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dirty="0" smtClean="0"/>
              <a:t>Segundo </a:t>
            </a:r>
            <a:r>
              <a:rPr lang="pt-BR" dirty="0"/>
              <a:t>os dados de 2008, 56 milhões de pessoas de 10 anos ou mais de idade acessaram a Internet, por meio de um computador... (PNAD: ACESSO 2008 p.34</a:t>
            </a:r>
            <a:r>
              <a:rPr lang="pt-BR" dirty="0" smtClean="0"/>
              <a:t>)</a:t>
            </a:r>
          </a:p>
          <a:p>
            <a:pPr marL="0" indent="0">
              <a:buNone/>
            </a:pPr>
            <a:r>
              <a:rPr lang="pt-BR" dirty="0"/>
              <a:t>As estatísticas sobre bens e serviços, que contribuem para o acesso à informação e comunicação, são instrumentos valiosos para subsidiar o planejamento nacional e as políticas públicas voltadas para o desenvolvimento tecnológico do país (PNAD: ACESSO 2008 p.28.).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412734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/>
              <a:t>conclusão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/>
              <a:t>O que se pode concluir com as informações e dados do IBGE e MinC, é que visivelmente a tecnologia, principalmente as Tecnologias de Informação e Comunicação (TIC), está influenciando tanto a vida das pessoas que foi preciso criar um campo de estudo para analisar, estudar e melhorar a gestão cultural do Brasil. Esse campo estuda a tecnologia, cultura e economia e ficou denominado como Economia Criativa.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7039942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gem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gem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gem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158</TotalTime>
  <Words>507</Words>
  <Application>Microsoft Office PowerPoint</Application>
  <PresentationFormat>Apresentação na tela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Viagem</vt:lpstr>
      <vt:lpstr>Informações e indicadores culturais: IBGE e MINC - Cristina Lins   </vt:lpstr>
      <vt:lpstr>Economia criativa - conceito</vt:lpstr>
      <vt:lpstr>Tecnologias de Informação e Comunicação (TIC)</vt:lpstr>
      <vt:lpstr>Discussão: falta de informação e estatísticas</vt:lpstr>
      <vt:lpstr>Discussão: falta de informação e estatísticas</vt:lpstr>
      <vt:lpstr>2009 UNESCO Framework for Cultural Statistics (FCS) </vt:lpstr>
      <vt:lpstr>Informações e indicadores culturais: IBGE e MinC </vt:lpstr>
      <vt:lpstr>Outras fontes de dados do IBGE </vt:lpstr>
      <vt:lpstr>conclusão</vt:lpstr>
    </vt:vector>
  </TitlesOfParts>
  <Company>Campus Sapucaia do Sul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IF Sul-rio-grandense</dc:creator>
  <cp:lastModifiedBy>IF Sul-rio-grandense</cp:lastModifiedBy>
  <cp:revision>17</cp:revision>
  <dcterms:created xsi:type="dcterms:W3CDTF">2014-10-17T22:03:16Z</dcterms:created>
  <dcterms:modified xsi:type="dcterms:W3CDTF">2014-10-23T01:05:01Z</dcterms:modified>
</cp:coreProperties>
</file>