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2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5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8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0" name="Rectangle 114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1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29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7" name="Rectangle 84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8" name="Rectangle 85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113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4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5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0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1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2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6" name="Freeform 44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50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51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Hexagon 52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3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4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5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6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Freeform 57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Hexagon 58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0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1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2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3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4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5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6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Freeform 67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8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4" name="Rectangle 46"/>
          <p:cNvSpPr/>
          <p:nvPr/>
        </p:nvSpPr>
        <p:spPr>
          <a:xfrm>
            <a:off x="4649788" y="-22225"/>
            <a:ext cx="3505200" cy="23129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49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88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7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688" y="1516063"/>
            <a:ext cx="2133600" cy="752475"/>
          </a:xfrm>
        </p:spPr>
        <p:txBody>
          <a:bodyPr anchor="b"/>
          <a:lstStyle>
            <a:lvl1pPr algn="l">
              <a:defRPr sz="2400" smtClean="0"/>
            </a:lvl1pPr>
          </a:lstStyle>
          <a:p>
            <a:pPr>
              <a:defRPr/>
            </a:pPr>
            <a:fld id="{B657333A-7B64-4B3C-9CC1-86B699328BDE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838" y="5719763"/>
            <a:ext cx="283051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788" y="5719763"/>
            <a:ext cx="642937" cy="365125"/>
          </a:xfrm>
        </p:spPr>
        <p:txBody>
          <a:bodyPr/>
          <a:lstStyle>
            <a:lvl1pPr>
              <a:defRPr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D1619F4-9120-4E93-BCE3-387B56697950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08009-B43E-4E67-AC39-51C5E07C8EB6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5504B6-71CD-43C8-8531-EB7EDF47D1B6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A779BC-776B-4750-968C-96A86A22AF09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43E05-D262-4BDB-B607-F43EB6EB7B1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6569E-7E01-4CB5-BC42-8861A3E4FD38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15E9F-922D-4C8E-A5A0-665AD3203283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/>
          <a:lstStyle>
            <a:lvl1pPr algn="l">
              <a:defRPr sz="4000" b="0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B3627-BC2F-4752-A17E-E2FF95A8FA27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99232-357E-4301-9D05-113CA735D402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0582D-09C8-44A3-97A6-41EA287AB58B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FCFDC-DC28-4242-84C2-A15F244DF6F5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29ACC-9C8B-4BE9-B704-D28C11B5D0D7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0C2FC-2735-410F-8B0C-B258E4D5F38F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A7C7B-BDF0-40E1-9053-E9234DD826AE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EC7DA-6710-45AC-8983-4C5B46C54561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D6429-28BA-406E-85A6-72225367EC0D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FC798-7DCE-48D3-98C6-D84D6CE458DA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3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0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1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2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77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78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79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4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5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6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6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7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8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9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50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1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2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3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54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55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58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59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1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2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3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4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5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6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67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68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69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0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45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56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57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60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3C2F6-3145-40BF-8852-76E7560E1E9E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49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C20DB0-1E3E-4B85-876D-21C4503C9F8B}" type="slidenum">
              <a:rPr lang="pt-BR"/>
              <a:pPr>
                <a:defRPr/>
              </a:pPr>
              <a:t>‹#›</a:t>
            </a:fld>
            <a:endParaRPr lang="pt-BR"/>
          </a:p>
        </p:txBody>
      </p:sp>
      <p:sp>
        <p:nvSpPr>
          <p:cNvPr id="50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-382588" y="0"/>
            <a:ext cx="9932988" cy="6858000"/>
            <a:chOff x="-382404" y="0"/>
            <a:chExt cx="9932332" cy="6858000"/>
          </a:xfrm>
        </p:grpSpPr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159" y="0"/>
              <a:ext cx="9143396" cy="6858000"/>
              <a:chOff x="159" y="0"/>
              <a:chExt cx="9143396" cy="6858000"/>
            </a:xfrm>
          </p:grpSpPr>
          <p:grpSp>
            <p:nvGrpSpPr>
              <p:cNvPr id="29" name="Group 4"/>
              <p:cNvGrpSpPr>
                <a:grpSpLocks/>
              </p:cNvGrpSpPr>
              <p:nvPr/>
            </p:nvGrpSpPr>
            <p:grpSpPr bwMode="auto">
              <a:xfrm>
                <a:off x="159" y="0"/>
                <a:ext cx="2514434" cy="6858000"/>
                <a:chOff x="159" y="0"/>
                <a:chExt cx="2514434" cy="6858000"/>
              </a:xfrm>
            </p:grpSpPr>
            <p:sp>
              <p:nvSpPr>
                <p:cNvPr id="41" name="Rectangle 86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2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3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0" name="Group 5"/>
              <p:cNvGrpSpPr>
                <a:grpSpLocks/>
              </p:cNvGrpSpPr>
              <p:nvPr/>
            </p:nvGrpSpPr>
            <p:grpSpPr bwMode="auto">
              <a:xfrm>
                <a:off x="422406" y="0"/>
                <a:ext cx="2514434" cy="6858000"/>
                <a:chOff x="-504" y="0"/>
                <a:chExt cx="2514434" cy="6858000"/>
              </a:xfrm>
            </p:grpSpPr>
            <p:sp>
              <p:nvSpPr>
                <p:cNvPr id="38" name="Rectangle 83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9" name="Rectangle 84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40" name="Rectangle 85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31" name="Group 9"/>
              <p:cNvGrpSpPr>
                <a:grpSpLocks/>
              </p:cNvGrpSpPr>
              <p:nvPr/>
            </p:nvGrpSpPr>
            <p:grpSpPr bwMode="auto">
              <a:xfrm rot="10800000">
                <a:off x="6629121" y="0"/>
                <a:ext cx="2514434" cy="6858000"/>
                <a:chOff x="445" y="0"/>
                <a:chExt cx="2514434" cy="6858000"/>
              </a:xfrm>
            </p:grpSpPr>
            <p:sp>
              <p:nvSpPr>
                <p:cNvPr id="35" name="Rectangle 80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6" name="Rectangle 81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37" name="Rectangle 82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32" name="Rectangle 77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3" name="Rectangle 78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34" name="Rectangle 79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7" name="Freeform 45"/>
            <p:cNvSpPr/>
            <p:nvPr/>
          </p:nvSpPr>
          <p:spPr>
            <a:xfrm>
              <a:off x="-12540" y="5035550"/>
              <a:ext cx="9144984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" name="Freeform 46"/>
            <p:cNvSpPr/>
            <p:nvPr/>
          </p:nvSpPr>
          <p:spPr>
            <a:xfrm>
              <a:off x="-12540" y="3467100"/>
              <a:ext cx="9144984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Freeform 47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" name="Freeform 48"/>
            <p:cNvSpPr/>
            <p:nvPr/>
          </p:nvSpPr>
          <p:spPr>
            <a:xfrm>
              <a:off x="-12540" y="5284788"/>
              <a:ext cx="9144984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Freeform 49"/>
            <p:cNvSpPr/>
            <p:nvPr/>
          </p:nvSpPr>
          <p:spPr>
            <a:xfrm>
              <a:off x="2136793" y="5132388"/>
              <a:ext cx="6982952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2" name="Hexagon 50"/>
            <p:cNvSpPr/>
            <p:nvPr/>
          </p:nvSpPr>
          <p:spPr>
            <a:xfrm rot="1800000">
              <a:off x="2995574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3" name="Hexagon 51"/>
            <p:cNvSpPr/>
            <p:nvPr/>
          </p:nvSpPr>
          <p:spPr>
            <a:xfrm rot="1800000">
              <a:off x="3719426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4" name="Hexagon 59"/>
            <p:cNvSpPr/>
            <p:nvPr/>
          </p:nvSpPr>
          <p:spPr>
            <a:xfrm rot="1800000">
              <a:off x="3728950" y="159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5" name="Hexagon 60"/>
            <p:cNvSpPr/>
            <p:nvPr/>
          </p:nvSpPr>
          <p:spPr>
            <a:xfrm rot="1800000">
              <a:off x="2976525" y="32543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6" name="Hexagon 61"/>
            <p:cNvSpPr/>
            <p:nvPr/>
          </p:nvSpPr>
          <p:spPr>
            <a:xfrm rot="1800000">
              <a:off x="4462327" y="53832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7" name="Freeform 62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8" name="Hexagon 63"/>
            <p:cNvSpPr/>
            <p:nvPr/>
          </p:nvSpPr>
          <p:spPr>
            <a:xfrm rot="1800000">
              <a:off x="23970" y="54022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Hexagon 64"/>
            <p:cNvSpPr/>
            <p:nvPr/>
          </p:nvSpPr>
          <p:spPr>
            <a:xfrm rot="1800000">
              <a:off x="52543" y="284956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0" name="Hexagon 65"/>
            <p:cNvSpPr/>
            <p:nvPr/>
          </p:nvSpPr>
          <p:spPr>
            <a:xfrm rot="1800000">
              <a:off x="776395" y="4125913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1" name="Hexagon 66"/>
            <p:cNvSpPr/>
            <p:nvPr/>
          </p:nvSpPr>
          <p:spPr>
            <a:xfrm rot="1800000">
              <a:off x="1509772" y="54117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2" name="Hexagon 67"/>
            <p:cNvSpPr/>
            <p:nvPr/>
          </p:nvSpPr>
          <p:spPr>
            <a:xfrm rot="1800000">
              <a:off x="1528821" y="28590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3" name="Hexagon 68"/>
            <p:cNvSpPr/>
            <p:nvPr/>
          </p:nvSpPr>
          <p:spPr>
            <a:xfrm rot="1800000">
              <a:off x="795444" y="1563688"/>
              <a:ext cx="1601681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4" name="Hexagon 69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5" name="Hexagon 70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6" name="Hexagon 71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7" name="Freeform 72"/>
            <p:cNvSpPr/>
            <p:nvPr/>
          </p:nvSpPr>
          <p:spPr>
            <a:xfrm rot="1800000">
              <a:off x="8306998" y="4056063"/>
              <a:ext cx="124293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" name="Freeform 73"/>
            <p:cNvSpPr/>
            <p:nvPr/>
          </p:nvSpPr>
          <p:spPr>
            <a:xfrm rot="1800000">
              <a:off x="8306998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4" name="Rectangle 93"/>
          <p:cNvSpPr/>
          <p:nvPr/>
        </p:nvSpPr>
        <p:spPr>
          <a:xfrm>
            <a:off x="4560888" y="-22225"/>
            <a:ext cx="3679825" cy="627221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Rectangle 10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6" name="Rectangle 101"/>
          <p:cNvSpPr/>
          <p:nvPr/>
        </p:nvSpPr>
        <p:spPr>
          <a:xfrm>
            <a:off x="904875" y="601663"/>
            <a:ext cx="3562350" cy="564832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7" name="Rectangle 104"/>
          <p:cNvSpPr/>
          <p:nvPr/>
        </p:nvSpPr>
        <p:spPr>
          <a:xfrm>
            <a:off x="4651375" y="6088063"/>
            <a:ext cx="3505200" cy="825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A2F81-ED58-4C5F-AF6D-5A5F3B643459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4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850" y="5724525"/>
            <a:ext cx="3492500" cy="365125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B5B75-FB45-4C0D-9657-C7321D1A794E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1"/>
          <p:cNvGrpSpPr>
            <a:grpSpLocks/>
          </p:cNvGrpSpPr>
          <p:nvPr/>
        </p:nvGrpSpPr>
        <p:grpSpPr bwMode="auto">
          <a:xfrm>
            <a:off x="-304800" y="0"/>
            <a:ext cx="9932988" cy="6858000"/>
            <a:chOff x="-382404" y="0"/>
            <a:chExt cx="9932332" cy="6858000"/>
          </a:xfrm>
        </p:grpSpPr>
        <p:grpSp>
          <p:nvGrpSpPr>
            <p:cNvPr id="1035" name="Group 44"/>
            <p:cNvGrpSpPr>
              <a:grpSpLocks/>
            </p:cNvGrpSpPr>
            <p:nvPr/>
          </p:nvGrpSpPr>
          <p:grpSpPr bwMode="auto"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58" name="Group 4"/>
              <p:cNvGrpSpPr>
                <a:grpSpLocks/>
              </p:cNvGrpSpPr>
              <p:nvPr/>
            </p:nvGrpSpPr>
            <p:grpSpPr bwMode="auto"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99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159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744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59" name="Group 5"/>
              <p:cNvGrpSpPr>
                <a:grpSpLocks/>
              </p:cNvGrpSpPr>
              <p:nvPr/>
            </p:nvGrpSpPr>
            <p:grpSpPr bwMode="auto"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3836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-504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081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grpSp>
            <p:nvGrpSpPr>
              <p:cNvPr id="1060" name="Group 9"/>
              <p:cNvGrpSpPr>
                <a:grpSpLocks/>
              </p:cNvGrpSpPr>
              <p:nvPr/>
            </p:nvGrpSpPr>
            <p:grpSpPr bwMode="auto"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785" y="0"/>
                  <a:ext cx="1600094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445" y="0"/>
                  <a:ext cx="45717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9030" y="0"/>
                  <a:ext cx="76195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09907" y="0"/>
                <a:ext cx="2819214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568" y="0"/>
                <a:ext cx="45717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153" y="0"/>
                <a:ext cx="76195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2540" y="5035550"/>
              <a:ext cx="9144983" cy="1174750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2540" y="3467100"/>
              <a:ext cx="9144983" cy="890588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653" y="5640388"/>
              <a:ext cx="3004940" cy="1211262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2540" y="5284788"/>
              <a:ext cx="9144983" cy="1477962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6793" y="5132388"/>
              <a:ext cx="6982951" cy="171926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5573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19425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8949" y="159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6524" y="32543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2326" y="53832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2113"/>
              <a:ext cx="1261980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3969" y="54022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542" y="284956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394" y="4125913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09771" y="54117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8820" y="28590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443" y="1563688"/>
              <a:ext cx="1601682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909" y="414496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810" y="54213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810" y="2868613"/>
              <a:ext cx="1600094" cy="1389062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997" y="4056063"/>
              <a:ext cx="1242931" cy="1387475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997" y="1511300"/>
              <a:ext cx="1241343" cy="1389063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375"/>
            <a:ext cx="8229600" cy="6186488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0888" y="-22225"/>
            <a:ext cx="3679825" cy="700088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788" y="-22225"/>
            <a:ext cx="3505200" cy="6238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1042988" y="1027113"/>
            <a:ext cx="702468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  <a:endParaRPr lang="en-US" smtClean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42988" y="2324100"/>
            <a:ext cx="6777037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575" y="2238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D69354E8-5A62-4B82-AE94-CC1BC5EA45CD}" type="datetimeFigureOut">
              <a:rPr lang="pt-BR"/>
              <a:pPr>
                <a:defRPr/>
              </a:pPr>
              <a:t>9/10/2014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850" y="5851525"/>
            <a:ext cx="350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788" y="223838"/>
            <a:ext cx="13319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EFEFE"/>
                </a:solidFill>
                <a:latin typeface="+mn-lt"/>
              </a:defRPr>
            </a:lvl1pPr>
          </a:lstStyle>
          <a:p>
            <a:pPr>
              <a:defRPr/>
            </a:pPr>
            <a:fld id="{8091C68A-494D-4600-84BC-775A9A9991C4}" type="slidenum">
              <a:rPr lang="pt-BR"/>
              <a:pPr>
                <a:defRPr/>
              </a:pPr>
              <a:t>‹#›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73" r:id="rId8"/>
    <p:sldLayoutId id="2147483674" r:id="rId9"/>
    <p:sldLayoutId id="2147483665" r:id="rId10"/>
    <p:sldLayoutId id="2147483664" r:id="rId11"/>
  </p:sldLayoutIdLst>
  <p:transition spd="slow">
    <p:fade/>
  </p:transition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accent1"/>
          </a:solidFill>
          <a:latin typeface="Century Gothic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395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255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6000"/>
        <a:buFont typeface="Wingdings 2" pitchFamily="18" charset="2"/>
        <a:buChar char="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43438" y="2997200"/>
            <a:ext cx="7772400" cy="14700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>
                <a:latin typeface="Arial Black" panose="020B0A04020102020204" pitchFamily="34" charset="0"/>
              </a:rPr>
              <a:t>Plano </a:t>
            </a:r>
            <a:r>
              <a:rPr lang="pt-BR" dirty="0" smtClean="0">
                <a:latin typeface="Arial Black" panose="020B0A04020102020204" pitchFamily="34" charset="0"/>
              </a:rPr>
              <a:t>da</a:t>
            </a:r>
            <a:br>
              <a:rPr lang="pt-BR" dirty="0" smtClean="0">
                <a:latin typeface="Arial Black" panose="020B0A04020102020204" pitchFamily="34" charset="0"/>
              </a:rPr>
            </a:br>
            <a:r>
              <a:rPr lang="pt-BR" dirty="0" smtClean="0">
                <a:latin typeface="Arial Black" panose="020B0A04020102020204" pitchFamily="34" charset="0"/>
              </a:rPr>
              <a:t>Secretaria de </a:t>
            </a:r>
            <a:br>
              <a:rPr lang="pt-BR" dirty="0" smtClean="0">
                <a:latin typeface="Arial Black" panose="020B0A04020102020204" pitchFamily="34" charset="0"/>
              </a:rPr>
            </a:br>
            <a:r>
              <a:rPr lang="pt-BR" dirty="0" smtClean="0">
                <a:latin typeface="Arial Black" panose="020B0A04020102020204" pitchFamily="34" charset="0"/>
              </a:rPr>
              <a:t>Economia </a:t>
            </a:r>
            <a:br>
              <a:rPr lang="pt-BR" dirty="0" smtClean="0">
                <a:latin typeface="Arial Black" panose="020B0A04020102020204" pitchFamily="34" charset="0"/>
              </a:rPr>
            </a:br>
            <a:r>
              <a:rPr lang="pt-BR" dirty="0" smtClean="0">
                <a:latin typeface="Arial Black" panose="020B0A04020102020204" pitchFamily="34" charset="0"/>
              </a:rPr>
              <a:t>Criativa</a:t>
            </a:r>
            <a:endParaRPr lang="pt-BR" dirty="0"/>
          </a:p>
        </p:txBody>
      </p:sp>
      <p:sp>
        <p:nvSpPr>
          <p:cNvPr id="13314" name="Subtítulo 2"/>
          <p:cNvSpPr>
            <a:spLocks noGrp="1"/>
          </p:cNvSpPr>
          <p:nvPr>
            <p:ph type="subTitle" idx="1"/>
          </p:nvPr>
        </p:nvSpPr>
        <p:spPr>
          <a:xfrm>
            <a:off x="0" y="5661025"/>
            <a:ext cx="6400800" cy="1752600"/>
          </a:xfrm>
        </p:spPr>
        <p:txBody>
          <a:bodyPr/>
          <a:lstStyle/>
          <a:p>
            <a:r>
              <a:rPr lang="pt-BR" smtClean="0"/>
              <a:t>Nome: Júlia Müller de Oliveira</a:t>
            </a:r>
          </a:p>
          <a:p>
            <a:r>
              <a:rPr lang="pt-BR" smtClean="0"/>
              <a:t>Turma:2M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258888" y="2900363"/>
            <a:ext cx="6637337" cy="13620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>
                <a:latin typeface="Arial Black" panose="020B0A04020102020204" pitchFamily="34" charset="0"/>
              </a:rPr>
              <a:t>O direito autoral como instrumento regulatório da economia criativa (Pablo </a:t>
            </a:r>
            <a:r>
              <a:rPr lang="pt-BR" dirty="0" err="1">
                <a:latin typeface="Arial Black" panose="020B0A04020102020204" pitchFamily="34" charset="0"/>
              </a:rPr>
              <a:t>Ortellado</a:t>
            </a:r>
            <a:r>
              <a:rPr lang="pt-BR" dirty="0">
                <a:latin typeface="Arial Black" panose="020B0A04020102020204" pitchFamily="34" charset="0"/>
              </a:rPr>
              <a:t>)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>
          <a:xfrm>
            <a:off x="1258888" y="4267200"/>
            <a:ext cx="6637337" cy="15208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pt-BR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Direito autoral</a:t>
            </a:r>
          </a:p>
        </p:txBody>
      </p:sp>
      <p:sp>
        <p:nvSpPr>
          <p:cNvPr id="1536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O Estado utiliza esse instrumento para regularizar atividades econômicas na área da cultura.</a:t>
            </a: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67150" y="3409950"/>
            <a:ext cx="47625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O que é o direito autoral?</a:t>
            </a:r>
          </a:p>
        </p:txBody>
      </p:sp>
      <p:sp>
        <p:nvSpPr>
          <p:cNvPr id="1638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É o direito de total exclusividade que o criador tem sobre a sua obra.</a:t>
            </a:r>
          </a:p>
          <a:p>
            <a:r>
              <a:rPr lang="pt-BR" smtClean="0"/>
              <a:t>Essa exclusividade raramente é só do criador, normalmente é cedida à um intermediário, que cuidara da comercialização da obra.</a:t>
            </a:r>
          </a:p>
          <a:p>
            <a:endParaRPr lang="pt-BR" smtClean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17410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Essa partilha entre o criador e o intermediário é feita através de um contrato com base na lei de direito autoral. Nesse contrato consta inclusive a porcentagem que cada um recebera na comercialização da obra.		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18434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 lei também define as exceções e limites de tal obra, ou seja, a lei define que se a obra necessita ou não de autorização para ser utilizada livremente pelo público.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19458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Atualmente a tecnologia tornou mais barato o processo produtivo e criaram inúmeras formas de promoção através da internet.</a:t>
            </a:r>
          </a:p>
          <a:p>
            <a:r>
              <a:rPr lang="pt-BR" smtClean="0"/>
              <a:t>Esse tecnologia aumentou o número de criadores e obras.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20482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Existe uma grande tensão entre a lei de direito autoral e a tecnologia, pois há inúmeras formas de criação, distribuição e consumo através da internet.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2150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O direito autoral é assim um instrumento muito privilegiado, pois é ele que define e regulariza todas obras da indústria cultural, e é muito influente no setor da comunicação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40</TotalTime>
  <Words>224</Words>
  <Application>Microsoft Office PowerPoint</Application>
  <PresentationFormat>On-screen Show (4:3)</PresentationFormat>
  <Paragraphs>15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Modelo de design</vt:lpstr>
      </vt:variant>
      <vt:variant>
        <vt:i4>4</vt:i4>
      </vt:variant>
      <vt:variant>
        <vt:lpstr>Títulos de slides</vt:lpstr>
      </vt:variant>
      <vt:variant>
        <vt:i4>9</vt:i4>
      </vt:variant>
    </vt:vector>
  </HeadingPairs>
  <TitlesOfParts>
    <vt:vector size="18" baseType="lpstr">
      <vt:lpstr>Century Gothic</vt:lpstr>
      <vt:lpstr>Arial</vt:lpstr>
      <vt:lpstr>Wingdings 2</vt:lpstr>
      <vt:lpstr>Calibri</vt:lpstr>
      <vt:lpstr>Arial Black</vt:lpstr>
      <vt:lpstr>Austin</vt:lpstr>
      <vt:lpstr>Austin</vt:lpstr>
      <vt:lpstr>Austin</vt:lpstr>
      <vt:lpstr>Austin</vt:lpstr>
      <vt:lpstr>Plano da Secretaria de  Economia  Criativa</vt:lpstr>
      <vt:lpstr>O direito autoral como instrumento regulatório da economia criativa (Pablo Ortellado)</vt:lpstr>
      <vt:lpstr>Direito autoral</vt:lpstr>
      <vt:lpstr>O que é o direito autoral?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da Secretaria de Economia Criativa   O direito autoral como instrumento regulatório da economia criativa (Pablo Ortellado)</dc:title>
  <dc:creator>Pedro</dc:creator>
  <cp:lastModifiedBy>***</cp:lastModifiedBy>
  <cp:revision>5</cp:revision>
  <dcterms:created xsi:type="dcterms:W3CDTF">2014-09-29T23:04:12Z</dcterms:created>
  <dcterms:modified xsi:type="dcterms:W3CDTF">2014-10-09T04:00:10Z</dcterms:modified>
</cp:coreProperties>
</file>