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46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20"/>
          <p:cNvSpPr/>
          <p:nvPr/>
        </p:nvSpPr>
        <p:spPr>
          <a:xfrm>
            <a:off x="904875" y="3648075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tângulo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tângulo 21"/>
          <p:cNvSpPr/>
          <p:nvPr/>
        </p:nvSpPr>
        <p:spPr>
          <a:xfrm>
            <a:off x="904875" y="3648075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tângulo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pt-BR" smtClean="0"/>
              <a:t>Clique para editar o estilo do subtítulo mestre</a:t>
            </a:r>
            <a:endParaRPr lang="en-US"/>
          </a:p>
        </p:txBody>
      </p:sp>
      <p:sp>
        <p:nvSpPr>
          <p:cNvPr id="10" name="Espaço Reservado para Data 27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 sz="1400" smtClean="0"/>
            </a:lvl1pPr>
          </a:lstStyle>
          <a:p>
            <a:pPr>
              <a:defRPr/>
            </a:pPr>
            <a:fld id="{B2904D5E-90C9-4256-A07F-D43F4A642F2B}" type="datetimeFigureOut">
              <a:rPr lang="pt-BR"/>
              <a:pPr>
                <a:defRPr/>
              </a:pPr>
              <a:t>9/10/2014</a:t>
            </a:fld>
            <a:endParaRPr lang="pt-BR"/>
          </a:p>
        </p:txBody>
      </p:sp>
      <p:sp>
        <p:nvSpPr>
          <p:cNvPr id="11" name="Espaço Reservado para Rodapé 16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2" name="Espaço Reservado para Número de Slide 28"/>
          <p:cNvSpPr>
            <a:spLocks noGrp="1"/>
          </p:cNvSpPr>
          <p:nvPr>
            <p:ph type="sldNum" sz="quarter" idx="12"/>
          </p:nvPr>
        </p:nvSpPr>
        <p:spPr>
          <a:xfrm>
            <a:off x="1216025" y="6354763"/>
            <a:ext cx="12192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623D51-B8B9-4BBE-A581-A5F7C8FC408F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0A378B-7DDB-4B66-A82E-0CD31FB308FE}" type="datetimeFigureOut">
              <a:rPr lang="pt-BR"/>
              <a:pPr>
                <a:defRPr/>
              </a:pPr>
              <a:t>9/10/2014</a:t>
            </a:fld>
            <a:endParaRPr lang="pt-BR"/>
          </a:p>
        </p:txBody>
      </p:sp>
      <p:sp>
        <p:nvSpPr>
          <p:cNvPr id="5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641EE0-D8B4-4F8A-93E1-45F95031FF01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ector reto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5" name="Triângulo isósceles 7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Conector reto 8"/>
          <p:cNvSpPr>
            <a:spLocks noChangeShapeType="1"/>
          </p:cNvSpPr>
          <p:nvPr/>
        </p:nvSpPr>
        <p:spPr bwMode="auto">
          <a:xfrm rot="5400000">
            <a:off x="3630612" y="3201988"/>
            <a:ext cx="585152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7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B4FA8F-7BF8-43BC-983C-878041A99E6C}" type="datetimeFigureOut">
              <a:rPr lang="pt-BR"/>
              <a:pPr>
                <a:defRPr/>
              </a:pPr>
              <a:t>9/10/2014</a:t>
            </a:fld>
            <a:endParaRPr lang="pt-BR"/>
          </a:p>
        </p:txBody>
      </p:sp>
      <p:sp>
        <p:nvSpPr>
          <p:cNvPr id="8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56945F-9486-43F7-B39F-76B707920D08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DD7CD8-4783-4F5C-89A3-91294935D563}" type="datetimeFigureOut">
              <a:rPr lang="pt-BR"/>
              <a:pPr>
                <a:defRPr/>
              </a:pPr>
              <a:t>9/10/2014</a:t>
            </a:fld>
            <a:endParaRPr lang="pt-BR"/>
          </a:p>
        </p:txBody>
      </p:sp>
      <p:sp>
        <p:nvSpPr>
          <p:cNvPr id="5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0E5FC3-2626-40A5-8B66-7ED762AE94D8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6"/>
          <p:cNvSpPr/>
          <p:nvPr/>
        </p:nvSpPr>
        <p:spPr>
          <a:xfrm>
            <a:off x="914400" y="2819400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tângulo 7"/>
          <p:cNvSpPr/>
          <p:nvPr/>
        </p:nvSpPr>
        <p:spPr>
          <a:xfrm>
            <a:off x="914400" y="2819400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/>
          <a:lstStyle>
            <a:lvl1pPr algn="r">
              <a:buNone/>
              <a:defRPr sz="3200" b="0" cap="none" baseline="0"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032B7F-945E-4972-BB73-DF91A48AA1F4}" type="datetimeFigureOut">
              <a:rPr lang="pt-BR"/>
              <a:pPr>
                <a:defRPr/>
              </a:pPr>
              <a:t>9/10/2014</a:t>
            </a:fld>
            <a:endParaRPr lang="pt-BR"/>
          </a:p>
        </p:txBody>
      </p:sp>
      <p:sp>
        <p:nvSpPr>
          <p:cNvPr id="7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1069975" y="6354763"/>
            <a:ext cx="1520825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1508F8-348A-480A-845D-81CFF6A3F040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Espaço Reservado para Dat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4D4823-B43E-45F7-9149-49EC19BBF187}" type="datetimeFigureOut">
              <a:rPr lang="pt-BR"/>
              <a:pPr>
                <a:defRPr/>
              </a:pPr>
              <a:t>9/10/2014</a:t>
            </a:fld>
            <a:endParaRPr lang="pt-BR"/>
          </a:p>
        </p:txBody>
      </p:sp>
      <p:sp>
        <p:nvSpPr>
          <p:cNvPr id="6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60ABA8-D18B-4A3C-8A09-F097BD62ABFC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7" name="Espaço Reservado para Dat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059167-2DD6-4A40-959E-61D90A3D8E29}" type="datetimeFigureOut">
              <a:rPr lang="pt-BR"/>
              <a:pPr>
                <a:defRPr/>
              </a:pPr>
              <a:t>9/10/2014</a:t>
            </a:fld>
            <a:endParaRPr lang="pt-BR"/>
          </a:p>
        </p:txBody>
      </p:sp>
      <p:sp>
        <p:nvSpPr>
          <p:cNvPr id="8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711900-F55D-4A33-9741-109050CB19A3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riângulo isósceles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4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E1F4F5-25DE-4097-9C5B-BB935E2D6DDA}" type="datetimeFigureOut">
              <a:rPr lang="pt-BR"/>
              <a:pPr>
                <a:defRPr/>
              </a:pPr>
              <a:t>9/10/2014</a:t>
            </a:fld>
            <a:endParaRPr lang="pt-BR"/>
          </a:p>
        </p:txBody>
      </p:sp>
      <p:sp>
        <p:nvSpPr>
          <p:cNvPr id="5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3503AD-C035-409F-9C71-73C3EB7AFFE1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ector reto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3" name="Triângulo isósceles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4C8A8D-5F9A-41AF-A7B6-7EA63CB39C31}" type="datetimeFigureOut">
              <a:rPr lang="pt-BR"/>
              <a:pPr>
                <a:defRPr/>
              </a:pPr>
              <a:t>9/10/2014</a:t>
            </a:fld>
            <a:endParaRPr lang="pt-BR"/>
          </a:p>
        </p:txBody>
      </p:sp>
      <p:sp>
        <p:nvSpPr>
          <p:cNvPr id="5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534E22-603C-4821-870E-50158F4F0EF4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ector reto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Conector reto 9"/>
          <p:cNvSpPr>
            <a:spLocks noChangeShapeType="1"/>
          </p:cNvSpPr>
          <p:nvPr/>
        </p:nvSpPr>
        <p:spPr bwMode="auto">
          <a:xfrm rot="5400000">
            <a:off x="3160712" y="3324226"/>
            <a:ext cx="603567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7" name="Triângulo isósceles 8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12" name="Espaço Reservado para Conteúdo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8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C4AE20-5622-4644-8F02-7110E11B947C}" type="datetimeFigureOut">
              <a:rPr lang="pt-BR"/>
              <a:pPr>
                <a:defRPr/>
              </a:pPr>
              <a:t>9/10/2014</a:t>
            </a:fld>
            <a:endParaRPr lang="pt-BR"/>
          </a:p>
        </p:txBody>
      </p:sp>
      <p:sp>
        <p:nvSpPr>
          <p:cNvPr id="9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F85EC2-D2D7-4F35-871A-7B46512A06FB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ector reto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Triângulo isósceles 8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tângulo 9"/>
          <p:cNvSpPr/>
          <p:nvPr/>
        </p:nvSpPr>
        <p:spPr>
          <a:xfrm>
            <a:off x="457200" y="500063"/>
            <a:ext cx="182563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pPr lvl="0"/>
            <a:r>
              <a:rPr lang="pt-BR" noProof="0" smtClean="0"/>
              <a:t>Clique no ícone para adicionar uma imagem</a:t>
            </a:r>
            <a:endParaRPr lang="en-US" noProof="0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8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6F323C-956E-44F7-9464-5FAA58D30CCE}" type="datetimeFigureOut">
              <a:rPr lang="pt-BR"/>
              <a:pPr>
                <a:defRPr/>
              </a:pPr>
              <a:t>9/10/2014</a:t>
            </a:fld>
            <a:endParaRPr lang="pt-BR"/>
          </a:p>
        </p:txBody>
      </p:sp>
      <p:sp>
        <p:nvSpPr>
          <p:cNvPr id="9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AB7AE4-8BAB-4D29-8ECD-1F2C13A7CB52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ço Reservado para Título 2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  <a:endParaRPr lang="en-US" smtClean="0"/>
          </a:p>
        </p:txBody>
      </p:sp>
      <p:sp>
        <p:nvSpPr>
          <p:cNvPr id="1027" name="Espaço Reservado para Texto 12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91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smtClean="0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E87B193C-E994-44DC-A15F-D9B0D36AAFD8}" type="datetimeFigureOut">
              <a:rPr lang="pt-BR"/>
              <a:pPr>
                <a:defRPr/>
              </a:pPr>
              <a:t>9/10/2014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28C9F97E-5697-42DB-934F-7435355FFE20}" type="slidenum">
              <a:rPr lang="pt-BR"/>
              <a:pPr>
                <a:defRPr/>
              </a:pPr>
              <a:t>‹#›</a:t>
            </a:fld>
            <a:endParaRPr lang="pt-BR"/>
          </a:p>
        </p:txBody>
      </p:sp>
      <p:sp>
        <p:nvSpPr>
          <p:cNvPr id="28" name="Conector reto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9" name="Conector reto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Triângulo isósceles 9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19" r:id="rId2"/>
    <p:sldLayoutId id="2147483721" r:id="rId3"/>
    <p:sldLayoutId id="2147483718" r:id="rId4"/>
    <p:sldLayoutId id="2147483717" r:id="rId5"/>
    <p:sldLayoutId id="2147483722" r:id="rId6"/>
    <p:sldLayoutId id="2147483723" r:id="rId7"/>
    <p:sldLayoutId id="2147483724" r:id="rId8"/>
    <p:sldLayoutId id="2147483725" r:id="rId9"/>
    <p:sldLayoutId id="2147483716" r:id="rId10"/>
    <p:sldLayoutId id="2147483726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9pPr>
    </p:titleStyle>
    <p:bodyStyle>
      <a:lvl1pPr marL="273050" indent="-273050" algn="l" rtl="0" fontAlgn="base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itchFamily="18" charset="2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fontAlgn="base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itchFamily="18" charset="2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fontAlgn="base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fontAlgn="base">
        <a:spcBef>
          <a:spcPts val="400"/>
        </a:spcBef>
        <a:spcAft>
          <a:spcPct val="0"/>
        </a:spcAft>
        <a:buClr>
          <a:srgbClr val="9C9C9C"/>
        </a:buClr>
        <a:buSzPct val="70000"/>
        <a:buFont typeface="Wingdings" pitchFamily="2" charset="2"/>
        <a:buChar char="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ítulo 1"/>
          <p:cNvSpPr>
            <a:spLocks noGrp="1"/>
          </p:cNvSpPr>
          <p:nvPr>
            <p:ph type="ctrTitle"/>
          </p:nvPr>
        </p:nvSpPr>
        <p:spPr>
          <a:xfrm>
            <a:off x="1219200" y="3643313"/>
            <a:ext cx="6858000" cy="1233487"/>
          </a:xfrm>
        </p:spPr>
        <p:txBody>
          <a:bodyPr/>
          <a:lstStyle/>
          <a:p>
            <a:r>
              <a:rPr lang="pt-BR" sz="3600" smtClean="0">
                <a:latin typeface="Times New Roman" pitchFamily="18" charset="0"/>
                <a:cs typeface="Times New Roman" pitchFamily="18" charset="0"/>
              </a:rPr>
              <a:t>Princípios Norteadores 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219200" y="5072063"/>
            <a:ext cx="6858000" cy="642937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buFont typeface="Wingdings 3"/>
              <a:buNone/>
              <a:defRPr/>
            </a:pP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Luiza </a:t>
            </a:r>
            <a:r>
              <a:rPr lang="pt-BR" dirty="0" err="1" smtClean="0">
                <a:latin typeface="Times New Roman" pitchFamily="18" charset="0"/>
                <a:cs typeface="Times New Roman" pitchFamily="18" charset="0"/>
              </a:rPr>
              <a:t>Quaini</a:t>
            </a:r>
            <a:endParaRPr lang="pt-BR" dirty="0" smtClean="0">
              <a:latin typeface="Times New Roman" pitchFamily="18" charset="0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buFont typeface="Wingdings 3"/>
              <a:buNone/>
              <a:defRPr/>
            </a:pP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Turma 2M</a:t>
            </a:r>
            <a:endParaRPr lang="pt-BR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sz="3600" smtClean="0">
                <a:latin typeface="Times New Roman" pitchFamily="18" charset="0"/>
                <a:cs typeface="Times New Roman" pitchFamily="18" charset="0"/>
              </a:rPr>
              <a:t>Princípios norteadores 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1428750"/>
            <a:ext cx="8229600" cy="5214938"/>
          </a:xfrm>
        </p:spPr>
        <p:txBody>
          <a:bodyPr/>
          <a:lstStyle/>
          <a:p>
            <a:pPr algn="just"/>
            <a:r>
              <a:rPr lang="pt-BR" sz="3200" smtClean="0">
                <a:latin typeface="Times New Roman" pitchFamily="18" charset="0"/>
                <a:cs typeface="Times New Roman" pitchFamily="18" charset="0"/>
              </a:rPr>
              <a:t>O processo de planejamento estratégico da secretaria da economia criativa gerou a necessidade de ultrapassarmos os conceitos e definições da economia criativa brasileira para que fosse estabelecido alguns princípios norteadores.</a:t>
            </a:r>
          </a:p>
          <a:p>
            <a:pPr algn="just"/>
            <a:r>
              <a:rPr lang="pt-BR" sz="3200" smtClean="0">
                <a:latin typeface="Times New Roman" pitchFamily="18" charset="0"/>
                <a:cs typeface="Times New Roman" pitchFamily="18" charset="0"/>
              </a:rPr>
              <a:t> Inovação, inclusão social, sustentabilidade e diversidade cultural.</a:t>
            </a:r>
          </a:p>
          <a:p>
            <a:endParaRPr lang="pt-BR" sz="3200" smtClean="0">
              <a:latin typeface="Times New Roman" pitchFamily="18" charset="0"/>
              <a:cs typeface="Times New Roman" pitchFamily="18" charset="0"/>
            </a:endParaRPr>
          </a:p>
          <a:p>
            <a:endParaRPr lang="pt-BR" sz="320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sz="3600" smtClean="0">
                <a:latin typeface="Times New Roman" pitchFamily="18" charset="0"/>
                <a:cs typeface="Times New Roman" pitchFamily="18" charset="0"/>
              </a:rPr>
              <a:t>Inovação 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1428750"/>
            <a:ext cx="8229600" cy="4727575"/>
          </a:xfrm>
        </p:spPr>
        <p:txBody>
          <a:bodyPr/>
          <a:lstStyle/>
          <a:p>
            <a:pPr algn="just"/>
            <a:r>
              <a:rPr lang="pt-BR" sz="3200" smtClean="0">
                <a:latin typeface="Times New Roman" pitchFamily="18" charset="0"/>
                <a:cs typeface="Times New Roman" pitchFamily="18" charset="0"/>
              </a:rPr>
              <a:t>O processo de inovação exige conhecimento, identificação e reconhecimento de oportunidades, escolha das melhores opções, capacidade de empreender e assumir riscos, olhar critico e pensamento estratégico para que objetivos e propósitos sejam realizados.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ítulo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062038"/>
          </a:xfrm>
        </p:spPr>
        <p:txBody>
          <a:bodyPr/>
          <a:lstStyle/>
          <a:p>
            <a:pPr algn="ctr"/>
            <a:r>
              <a:rPr lang="pt-BR" sz="3600" smtClean="0">
                <a:latin typeface="Times New Roman" pitchFamily="18" charset="0"/>
                <a:cs typeface="Times New Roman" pitchFamily="18" charset="0"/>
              </a:rPr>
              <a:t>Inclusão social 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1143000"/>
            <a:ext cx="8229600" cy="5013325"/>
          </a:xfrm>
        </p:spPr>
        <p:txBody>
          <a:bodyPr/>
          <a:lstStyle/>
          <a:p>
            <a:pPr algn="just"/>
            <a:r>
              <a:rPr lang="pt-BR" sz="3200" smtClean="0">
                <a:latin typeface="Times New Roman" pitchFamily="18" charset="0"/>
                <a:cs typeface="Times New Roman" pitchFamily="18" charset="0"/>
              </a:rPr>
              <a:t>No Brasil, é necessário que ocorra uma inclusão social pois o país possui evidentes desigualdades de oportunidades.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sz="3600" smtClean="0">
                <a:latin typeface="Times New Roman" pitchFamily="18" charset="0"/>
                <a:cs typeface="Times New Roman" pitchFamily="18" charset="0"/>
              </a:rPr>
              <a:t>Sustentabilidade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algn="just"/>
            <a:r>
              <a:rPr lang="pt-BR" sz="3200" smtClean="0">
                <a:latin typeface="Times New Roman" pitchFamily="18" charset="0"/>
                <a:cs typeface="Times New Roman" pitchFamily="18" charset="0"/>
              </a:rPr>
              <a:t>É preciso construir um desenvolvimento de forma que possa garantir uma sustentabilidade ambiental, cultural e econômica.</a:t>
            </a:r>
          </a:p>
          <a:p>
            <a:endParaRPr lang="pt-BR" smtClean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sz="3600" smtClean="0">
                <a:latin typeface="Times New Roman" pitchFamily="18" charset="0"/>
                <a:cs typeface="Times New Roman" pitchFamily="18" charset="0"/>
              </a:rPr>
              <a:t>Diversidade cultural 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algn="just"/>
            <a:r>
              <a:rPr lang="pt-BR" sz="3200" smtClean="0">
                <a:latin typeface="Times New Roman" pitchFamily="18" charset="0"/>
                <a:cs typeface="Times New Roman" pitchFamily="18" charset="0"/>
              </a:rPr>
              <a:t>A base da economia criativa brasileira é a sua diversidade cultural e sua economia deve ser construída sobre uma valorização, proteção e promoção da diversidade cultural.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em">
  <a:themeElements>
    <a:clrScheme name="Escala de Cinza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rigem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em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Escala de Cinza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5F5F5F"/>
    </a:hlink>
    <a:folHlink>
      <a:srgbClr val="919191"/>
    </a:folHlink>
  </a:clrScheme>
</a:themeOverride>
</file>

<file path=ppt/theme/themeOverride2.xml><?xml version="1.0" encoding="utf-8"?>
<a:themeOverride xmlns:a="http://schemas.openxmlformats.org/drawingml/2006/main">
  <a:clrScheme name="Escala de Cinza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5F5F5F"/>
    </a:hlink>
    <a:folHlink>
      <a:srgbClr val="919191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178</TotalTime>
  <Words>143</Words>
  <Application>Microsoft Office PowerPoint</Application>
  <PresentationFormat>On-screen Show (4:3)</PresentationFormat>
  <Paragraphs>14</Paragraphs>
  <Slides>6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7</vt:i4>
      </vt:variant>
      <vt:variant>
        <vt:lpstr>Modelo de design</vt:lpstr>
      </vt:variant>
      <vt:variant>
        <vt:i4>8</vt:i4>
      </vt:variant>
      <vt:variant>
        <vt:lpstr>Títulos de slides</vt:lpstr>
      </vt:variant>
      <vt:variant>
        <vt:i4>6</vt:i4>
      </vt:variant>
    </vt:vector>
  </HeadingPairs>
  <TitlesOfParts>
    <vt:vector size="21" baseType="lpstr">
      <vt:lpstr>Gill Sans MT</vt:lpstr>
      <vt:lpstr>Arial</vt:lpstr>
      <vt:lpstr>Bookman Old Style</vt:lpstr>
      <vt:lpstr>Wingdings 3</vt:lpstr>
      <vt:lpstr>Wingdings</vt:lpstr>
      <vt:lpstr>Calibri</vt:lpstr>
      <vt:lpstr>Times New Roman</vt:lpstr>
      <vt:lpstr>Origem</vt:lpstr>
      <vt:lpstr>Origem</vt:lpstr>
      <vt:lpstr>Origem</vt:lpstr>
      <vt:lpstr>Origem</vt:lpstr>
      <vt:lpstr>Origem</vt:lpstr>
      <vt:lpstr>Origem</vt:lpstr>
      <vt:lpstr>Origem</vt:lpstr>
      <vt:lpstr>Origem</vt:lpstr>
      <vt:lpstr>Princípios Norteadores </vt:lpstr>
      <vt:lpstr>Princípios norteadores </vt:lpstr>
      <vt:lpstr>Inovação </vt:lpstr>
      <vt:lpstr>Inclusão social </vt:lpstr>
      <vt:lpstr>Sustentabilidade</vt:lpstr>
      <vt:lpstr>Diversidade cultural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Princípios norteadores</dc:title>
  <dc:creator>Usuário do Windows</dc:creator>
  <cp:lastModifiedBy>***</cp:lastModifiedBy>
  <cp:revision>20</cp:revision>
  <dcterms:created xsi:type="dcterms:W3CDTF">2014-09-30T00:28:12Z</dcterms:created>
  <dcterms:modified xsi:type="dcterms:W3CDTF">2014-10-09T04:18:52Z</dcterms:modified>
</cp:coreProperties>
</file>