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117" d="100"/>
          <a:sy n="117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B18478-92B3-4A0A-9001-5603F76E61A6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26B8A0-E82A-4FC8-81F0-AB95CAB6645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2048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EFDF58-99AF-4034-BF37-517F003368F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3891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3D16D8-3ED0-404A-A264-84A84681F59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4096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DE15D6-806F-461F-87AD-5E23F3D033C0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4301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D86F28-06C3-40CF-BAC1-0A78BB79622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4505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98A1E7-EAF5-498E-92B3-F1EFC0D1BDC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4813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DCF3B3-5733-42B0-BDDA-440A5C31580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5017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9F0283-310F-4043-8C67-E6D1C6625FE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5222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37605-02C2-4A79-AD28-BEC2D459F01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5427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E7F794-077D-4B4A-A886-3A63C88A2F0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5632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D9B2D8-28A8-4C7F-A1D9-80072E4A8D4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2253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A41F42-C28E-4E26-A633-4D65BB0FD83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2457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48953A-97DD-4B89-B590-4AB9C564380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2662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A1CADD-3EAF-4C24-BE4D-C8F4513F104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2867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6B96D5-8570-4D7F-9557-A7CEA1B31ED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3072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74BC02-53E9-4AC1-B712-250C2FB756F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68F1B1-4326-46B1-88A5-5DB3EBA3381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3481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F0129A-A79E-455F-8DA3-CE0A82ED5C4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3686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9FEA2C-708E-4675-9EE3-E73DB04A893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45507-0E56-454A-9447-23CD6AE42807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C22F8-EFF2-4B56-806A-FB9F63021F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F8B-9095-4AFB-9FD8-2F949D7A42FF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8C046-103E-4E98-A066-069B8D030EF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BDDEA-8447-4D12-84EA-BE655131D4AC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77EC-1A51-4FA4-A9FF-6C77EF38F06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0C8AE-EF52-4ED8-9B7A-ED2079B69D4E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9A61B-2D3D-4C02-94DD-88310078160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592DE-B9BE-4AFF-9198-AE2DDA130567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9FD21-A21C-4C08-967B-53B98EFE63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DBEC6-6674-4ED5-B125-226E830DA44F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77800-8E3A-4810-B331-EEA5C6C59B6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2DF6-4200-4531-9153-8B87F59B4FA8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6D0B0-5C08-487E-A0AD-0F765E4DA0F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D3125-1F5E-4BB5-943E-08587BCAECEE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C1E7-8A8A-43C7-97FB-47874A24920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A4781-4D74-438E-A5A2-752D3AECE72B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D3DF9-A713-475B-839B-D231CAD5228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5C5E1-085F-4683-94AC-E7A6DE7125B8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489AB-4A01-41AD-B1EB-4A7694C4400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2ACE8-B0F7-43ED-862D-BD5773B5B39F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A81A-46F1-4E41-947C-CD67EBD05D3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5796C-066F-4EB0-B641-B5F3BEA8BD71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2C630-2860-4E58-BB78-1564722F80B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DCEAA-CE43-40C5-B59D-983F079FEF1C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BB41-C167-4E18-A5F4-CADB462FA46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98C02-A626-41DA-B4FB-54BF3F669673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0C91E-60CF-4EE1-8F8C-38158C1A900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9A619-08BC-4D07-AF5B-48F9C6F83548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D105D-0828-4BCD-AADC-E8369E5982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noProof="0" dirty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B677-4C1B-4FB5-BF1B-61E482A42B5D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3190E-E99D-4EF7-B4F3-DD25F3E1C3B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2A58CD-38E3-475C-B729-79C1AECA3C63}" type="datetimeFigureOut">
              <a:rPr lang="de-DE"/>
              <a:pPr>
                <a:defRPr/>
              </a:pPr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710145C0-B130-450C-8BBC-E5009F1AF1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78" r:id="rId11"/>
    <p:sldLayoutId id="2147483667" r:id="rId12"/>
    <p:sldLayoutId id="2147483679" r:id="rId13"/>
    <p:sldLayoutId id="2147483666" r:id="rId14"/>
    <p:sldLayoutId id="2147483665" r:id="rId15"/>
    <p:sldLayoutId id="2147483664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ctrTitle"/>
          </p:nvPr>
        </p:nvSpPr>
        <p:spPr>
          <a:xfrm>
            <a:off x="-63500" y="1462088"/>
            <a:ext cx="9788525" cy="2341562"/>
          </a:xfrm>
        </p:spPr>
        <p:txBody>
          <a:bodyPr/>
          <a:lstStyle/>
          <a:p>
            <a:r>
              <a:rPr lang="pt-BR" sz="3600" smtClean="0"/>
              <a:t>    PLANO DA SECRETARIA DA  ECONOMIA CRIATIVA</a:t>
            </a:r>
            <a:r>
              <a:rPr lang="pt-BR" sz="2800" smtClean="0"/>
              <a:t> </a:t>
            </a:r>
            <a:br>
              <a:rPr lang="pt-BR" sz="2800" smtClean="0"/>
            </a:br>
            <a:r>
              <a:rPr lang="pt-BR" sz="2600" smtClean="0"/>
              <a:t>Políticas, diretrizes e ações 2011 a 2014 - Capítulo 6</a:t>
            </a:r>
            <a:endParaRPr lang="de-DE" sz="280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de-DE"/>
              <a:t>Natalie Nunes, 2M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Segundo desafio: Articulação e estímulo ao fomento de empreendimentos criativos.</a:t>
            </a:r>
          </a:p>
        </p:txBody>
      </p:sp>
      <p:sp>
        <p:nvSpPr>
          <p:cNvPr id="3789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smtClean="0"/>
              <a:t>Criar chamadas específicas e orientar os profissionais criativos para o uso de linhas de microcrédito já disponibilizadas pelos bancos oficiais; </a:t>
            </a:r>
          </a:p>
          <a:p>
            <a:r>
              <a:rPr lang="pt-BR" sz="2400" smtClean="0"/>
              <a:t> Diversificar e combinar mecanismos de financiamento, induzindo a criação de alternativas adequadas às demandas e ao perfil do profissional e empreendedor criativo;</a:t>
            </a:r>
            <a:r>
              <a:rPr lang="pt-BR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Terceiro desafio: Educação para competências criativas. </a:t>
            </a:r>
          </a:p>
        </p:txBody>
      </p:sp>
      <p:sp>
        <p:nvSpPr>
          <p:cNvPr id="3993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smtClean="0"/>
              <a:t>Trabalhar a partir do mapeamento já existente de cursos de capacitação de gestores culturais no âmbito do Ministério da Cultura e parceiros, atualizando-o na perspectiva da economia criativa;</a:t>
            </a:r>
          </a:p>
          <a:p>
            <a:r>
              <a:rPr lang="pt-BR" sz="2400" smtClean="0"/>
              <a:t>Alavancar as experiências de qualificação de instituições intermediárias entre as escolas profissionalizantes e as iniciativas sociais;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Quarto desafio: Produção, circulação/distribuição e consumo/fruição de bens e serviços criativos. </a:t>
            </a:r>
          </a:p>
        </p:txBody>
      </p:sp>
      <p:sp>
        <p:nvSpPr>
          <p:cNvPr id="41986" name="Espaço Reservado para Conteúdo 2"/>
          <p:cNvSpPr>
            <a:spLocks noGrp="1"/>
          </p:cNvSpPr>
          <p:nvPr>
            <p:ph idx="1"/>
          </p:nvPr>
        </p:nvSpPr>
        <p:spPr>
          <a:xfrm>
            <a:off x="676275" y="2444750"/>
            <a:ext cx="8596313" cy="3881438"/>
          </a:xfrm>
        </p:spPr>
        <p:txBody>
          <a:bodyPr/>
          <a:lstStyle/>
          <a:p>
            <a:r>
              <a:rPr lang="pt-BR" smtClean="0"/>
              <a:t> </a:t>
            </a:r>
            <a:r>
              <a:rPr lang="pt-BR" sz="2400" smtClean="0"/>
              <a:t>Aportar recursos logísticos e financeiros de instituições públicas em bens e serviços que tenham alcançado determinado patamar de circulação/fruição como forma de reconhecimento ao empreendedor criativo;</a:t>
            </a:r>
          </a:p>
          <a:p>
            <a:r>
              <a:rPr lang="pt-BR" sz="2400" smtClean="0"/>
              <a:t> Apoiar a circulação/distribuição de bens e serviços dos pontos de cultura;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Quarta etapa: Encontros com os ministérios parceiros.</a:t>
            </a:r>
          </a:p>
        </p:txBody>
      </p:sp>
      <p:sp>
        <p:nvSpPr>
          <p:cNvPr id="440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smtClean="0">
                <a:cs typeface="Times New Roman" pitchFamily="18" charset="0"/>
              </a:rPr>
              <a:t>Com o propósito de uma intersetorialidade no âmbito federal em torno das políticas para economia criativa, a SEC buscou alinhar programas e articular parcerias com dezesseis ministérios que participaram de seu processo de planejamento. Podemos ver as relações dos ministérios com a SEC na seguinte imagem: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Imagem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2613" y="581025"/>
            <a:ext cx="6705600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Quinta etapa: Encontros com órgãos do Sistema MinC</a:t>
            </a:r>
          </a:p>
        </p:txBody>
      </p:sp>
      <p:sp>
        <p:nvSpPr>
          <p:cNvPr id="4710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Nesta etapa, buscou-se o alinhamento de programas e articulação de parcerias no âmbito do próprio Sistema MinC. O planejamento dessa etapa foi realizado por meio de reuniões bilaterais entre a SEC e demais secretarias, vinculadas e representações regionais para a proposição de ações conjuntas.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Sexta etapa: Encontros com parceiros federativos.</a:t>
            </a:r>
          </a:p>
        </p:txBody>
      </p:sp>
      <p:sp>
        <p:nvSpPr>
          <p:cNvPr id="4915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Nesta etapa, a SEC contou com a participação  de gestores públicos, representantes das Secretarias e Fundações de Cultura dos estados e municípios das capitais para questões relacionadas a demandas locais e regionais. Reunidos por regiões, eles contribuíram com estratégias e ações alinhadas aos eixos de ação da SEC.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Sétima etapa: Encontros com juristas.</a:t>
            </a:r>
          </a:p>
        </p:txBody>
      </p:sp>
      <p:sp>
        <p:nvSpPr>
          <p:cNvPr id="5120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Etapa com o intuito de identificar o que impedia o desenvolvimento e fortalecimento dos setores criativos. Foram identificadas as deficiências dos marcos atuais e foram dadas sugestões e ações para o aperfeiçoamento deste.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Oitava etapa: Planejamento interno da SEC.</a:t>
            </a:r>
          </a:p>
        </p:txBody>
      </p:sp>
      <p:sp>
        <p:nvSpPr>
          <p:cNvPr id="5325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Para "finalizar" as outras etapas, a equipe da SEC se reuniu e debruçou-se sobre as ações e o que deveria ser implementado ao longo da gestão.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Ações e produtos da SEC</a:t>
            </a:r>
          </a:p>
        </p:txBody>
      </p:sp>
      <p:sp>
        <p:nvSpPr>
          <p:cNvPr id="55298" name="Espaço Reservado para Conteúdo 2"/>
          <p:cNvSpPr>
            <a:spLocks noGrp="1"/>
          </p:cNvSpPr>
          <p:nvPr>
            <p:ph idx="1"/>
          </p:nvPr>
        </p:nvSpPr>
        <p:spPr>
          <a:xfrm>
            <a:off x="530225" y="1646238"/>
            <a:ext cx="8596313" cy="5006975"/>
          </a:xfrm>
        </p:spPr>
        <p:txBody>
          <a:bodyPr/>
          <a:lstStyle/>
          <a:p>
            <a:r>
              <a:rPr lang="pt-BR" sz="2300" smtClean="0">
                <a:cs typeface="Times New Roman" pitchFamily="18" charset="0"/>
              </a:rPr>
              <a:t>A SEC propõe um conjunto de iniciativas e ações a serem implementadas pelo Ministério da Cultura, articuladas de modo interministerial e com diversos parceiros públicos e privados a partir dos seus eixos de atuação: institucionalização de territórios criativos; desenvolvimento de pesquisas e monitoramentos; estabelecimento de marcos regulatórios favoráveis à economia criativa brasileira; fomento técnico e financeiro voltado para negócios e empreendimentos dos setores criativos; promoção e fortalecimento de organizações associativas (cooperativas, redes e coletivos) e formação para competências criativas de modo a promover a inclusão produtiva.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Conceito</a:t>
            </a:r>
          </a:p>
        </p:txBody>
      </p:sp>
      <p:sp>
        <p:nvSpPr>
          <p:cNvPr id="21506" name="Espaço Reservado para Conteúdo 2"/>
          <p:cNvSpPr>
            <a:spLocks noGrp="1"/>
          </p:cNvSpPr>
          <p:nvPr>
            <p:ph idx="1"/>
          </p:nvPr>
        </p:nvSpPr>
        <p:spPr>
          <a:xfrm>
            <a:off x="625475" y="2003425"/>
            <a:ext cx="8596313" cy="3881438"/>
          </a:xfrm>
        </p:spPr>
        <p:txBody>
          <a:bodyPr/>
          <a:lstStyle/>
          <a:p>
            <a:r>
              <a:rPr lang="pt-BR" sz="2800" smtClean="0">
                <a:cs typeface="Times New Roman" pitchFamily="18" charset="0"/>
              </a:rPr>
              <a:t>O Plano da Secretaria da Economia Criativa é desafiado a buscar uma alternativa de desenvolvimento, assim, a economia criativa pode ser considerada um eixo de desenvolvimento do Estado brasileiro.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>
          <a:xfrm>
            <a:off x="171450" y="601663"/>
            <a:ext cx="11160125" cy="1320800"/>
          </a:xfrm>
        </p:spPr>
        <p:txBody>
          <a:bodyPr/>
          <a:lstStyle/>
          <a:p>
            <a:r>
              <a:rPr lang="pt-BR" smtClean="0">
                <a:latin typeface="Times New Roman" pitchFamily="18" charset="0"/>
                <a:cs typeface="Times New Roman" pitchFamily="18" charset="0"/>
              </a:rPr>
              <a:t>Estrutura e metodologia de elaboração do Plano</a:t>
            </a:r>
          </a:p>
        </p:txBody>
      </p:sp>
      <p:sp>
        <p:nvSpPr>
          <p:cNvPr id="2355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De início, foram feitas reuniões entre a equipe da SEC com especialistas e parceiros institucionais interessados em fundamentar a institucionalização de uma política nacional da economia criativa.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0400" y="1498600"/>
            <a:ext cx="8597900" cy="38814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pt-BR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Depois, foram feitos encontros entre os mesmos e como pauta cinco grandes desafios indicados pela SEC: o levantamento de informações e dados da Economia Criativa, a articulação e estímulo ao fomento de empreendimentos criativos, a formação para competências criativas, o apoio à infraestrutura de produção, circulação/distribuição e consumo/fruição de bens e serviços criativos e a criação e a adequação de marcos legais para os setores criativos.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ço Reservado para Conteúdo 2"/>
          <p:cNvSpPr>
            <a:spLocks noGrp="1"/>
          </p:cNvSpPr>
          <p:nvPr>
            <p:ph idx="1"/>
          </p:nvPr>
        </p:nvSpPr>
        <p:spPr>
          <a:xfrm>
            <a:off x="350838" y="2422525"/>
            <a:ext cx="11261725" cy="3881438"/>
          </a:xfrm>
        </p:spPr>
        <p:txBody>
          <a:bodyPr/>
          <a:lstStyle/>
          <a:p>
            <a:r>
              <a:rPr lang="pt-BR" sz="3500" smtClean="0"/>
              <a:t>Em suma, a elaboração foi feita em 8 etapas.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Primeira etapa: Encontros com experts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0400" y="1939925"/>
            <a:ext cx="8597900" cy="38814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Devido a necessidade de uma base conceitual para implementação de políticas públicas, um encontro entre pesquisadores, estudiosos, acadêmicos e profissionais de reconhecimento nacional foi realizado com o intuito de adquirir esta base.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Segunda etapa: Levantamento de  demandas dos setores  criativos brasileiros.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Consultando, como base, os relatórios das câmaras e colegiados setoriais (2005 a 2010), os planos setoriais existentes e as estratégias setoriais da II Conferência Nacional de Cultura (2010), a equipe da SEC levantou demandas setoriais </a:t>
            </a: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relacionadas 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aos desafios da Secretaria da Economia Criativa. </a:t>
            </a: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Complementarmente, 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SEC aplicou questionários aos representantes setoriais  do CNPC.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Terceira etapa: Encontro com parceiros  institucionais</a:t>
            </a:r>
          </a:p>
        </p:txBody>
      </p:sp>
      <p:sp>
        <p:nvSpPr>
          <p:cNvPr id="3379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Esta etapa foi pautada pela identificação de parcerias e de fonte de recursos voltados à promoção e ao fomento da economia criativa brasileira e foca em estratégias para superar os principais desafios indicados pela SEC.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613" y="471488"/>
            <a:ext cx="8596312" cy="1658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Primeiro desafio: Levantamento de informações e dados sobre a Economia Criativa brasileira.</a:t>
            </a:r>
            <a:br>
              <a:rPr lang="pt-BR" dirty="0"/>
            </a:br>
            <a:endParaRPr lang="pt-BR" dirty="0"/>
          </a:p>
        </p:txBody>
      </p:sp>
      <p:sp>
        <p:nvSpPr>
          <p:cNvPr id="35842" name="Espaço Reservado para Conteúdo 2"/>
          <p:cNvSpPr>
            <a:spLocks noGrp="1"/>
          </p:cNvSpPr>
          <p:nvPr>
            <p:ph idx="1"/>
          </p:nvPr>
        </p:nvSpPr>
        <p:spPr>
          <a:xfrm>
            <a:off x="636588" y="2241550"/>
            <a:ext cx="8596312" cy="3881438"/>
          </a:xfrm>
        </p:spPr>
        <p:txBody>
          <a:bodyPr/>
          <a:lstStyle/>
          <a:p>
            <a:r>
              <a:rPr lang="pt-BR" sz="2400" smtClean="0"/>
              <a:t> Realizar pesquisas qualitativas em parceria com o IPEA e IBGE, criando indicadores que permitam medir essa economia (quantitativos e qualitativos);</a:t>
            </a:r>
          </a:p>
          <a:p>
            <a:r>
              <a:rPr lang="pt-BR" sz="2400" smtClean="0"/>
              <a:t>Retomar as iniciativas anteriores de levantamento de dados primários sobre a economia da cultura/criativa brasileira por meio de uma conta satélite do MinC/IBGE;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840</Words>
  <Application>Microsoft Office PowerPoint</Application>
  <PresentationFormat>Custom</PresentationFormat>
  <Paragraphs>56</Paragraphs>
  <Slides>19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4</vt:i4>
      </vt:variant>
      <vt:variant>
        <vt:lpstr>Títulos de slides</vt:lpstr>
      </vt:variant>
      <vt:variant>
        <vt:i4>19</vt:i4>
      </vt:variant>
    </vt:vector>
  </HeadingPairs>
  <TitlesOfParts>
    <vt:vector size="28" baseType="lpstr">
      <vt:lpstr>Trebuchet MS</vt:lpstr>
      <vt:lpstr>Arial</vt:lpstr>
      <vt:lpstr>Wingdings 3</vt:lpstr>
      <vt:lpstr>Calibri</vt:lpstr>
      <vt:lpstr>Times New Roman</vt:lpstr>
      <vt:lpstr>Facetado</vt:lpstr>
      <vt:lpstr>Facetado</vt:lpstr>
      <vt:lpstr>Facetado</vt:lpstr>
      <vt:lpstr>Facetado</vt:lpstr>
      <vt:lpstr>    PLANO DA SECRETARIA DA  ECONOMIA CRIATIVA  Políticas, diretrizes e ações 2011 a 2014 - Capítulo 6</vt:lpstr>
      <vt:lpstr>Conceito</vt:lpstr>
      <vt:lpstr>Estrutura e metodologia de elaboração do Plano</vt:lpstr>
      <vt:lpstr>Slide 4</vt:lpstr>
      <vt:lpstr>Slide 5</vt:lpstr>
      <vt:lpstr>Primeira etapa: Encontros com experts</vt:lpstr>
      <vt:lpstr>Segunda etapa: Levantamento de  demandas dos setores  criativos brasileiros.</vt:lpstr>
      <vt:lpstr>Terceira etapa: Encontro com parceiros  institucionais</vt:lpstr>
      <vt:lpstr>Primeiro desafio: Levantamento de informações e dados sobre a Economia Criativa brasileira. </vt:lpstr>
      <vt:lpstr>Segundo desafio: Articulação e estímulo ao fomento de empreendimentos criativos.</vt:lpstr>
      <vt:lpstr>Terceiro desafio: Educação para competências criativas. </vt:lpstr>
      <vt:lpstr>Quarto desafio: Produção, circulação/distribuição e consumo/fruição de bens e serviços criativos. </vt:lpstr>
      <vt:lpstr>Quarta etapa: Encontros com os ministérios parceiros.</vt:lpstr>
      <vt:lpstr>Slide 14</vt:lpstr>
      <vt:lpstr>Quinta etapa: Encontros com órgãos do Sistema MinC</vt:lpstr>
      <vt:lpstr>Sexta etapa: Encontros com parceiros federativos.</vt:lpstr>
      <vt:lpstr>Sétima etapa: Encontros com juristas.</vt:lpstr>
      <vt:lpstr>Oitava etapa: Planejamento interno da SEC.</vt:lpstr>
      <vt:lpstr>Ações e produtos da SEC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PLANO DA SECRETARIA DA  ECONOMIA CRIATIVA  Políticas, diretrizes e ações 2011 a 2014 - Capítulo 6</dc:title>
  <dc:creator/>
  <cp:lastModifiedBy/>
  <cp:revision>3</cp:revision>
  <dcterms:created xsi:type="dcterms:W3CDTF">2012-07-30T23:50:35Z</dcterms:created>
  <dcterms:modified xsi:type="dcterms:W3CDTF">2014-10-09T04:46:51Z</dcterms:modified>
</cp:coreProperties>
</file>