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66" r:id="rId3"/>
    <p:sldId id="267" r:id="rId4"/>
    <p:sldId id="268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92" autoAdjust="0"/>
    <p:restoredTop sz="94660"/>
  </p:normalViewPr>
  <p:slideViewPr>
    <p:cSldViewPr>
      <p:cViewPr varScale="1">
        <p:scale>
          <a:sx n="64" d="100"/>
          <a:sy n="64" d="100"/>
        </p:scale>
        <p:origin x="-14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A5324EF-5ABF-4CC0-B14B-EAF757AF2F33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A6D9F08-6FB1-4991-8E7A-3D563209583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ângu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ângu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24EF-5ABF-4CC0-B14B-EAF757AF2F33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9F08-6FB1-4991-8E7A-3D56320958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24EF-5ABF-4CC0-B14B-EAF757AF2F33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9F08-6FB1-4991-8E7A-3D563209583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ângulo isósceles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24EF-5ABF-4CC0-B14B-EAF757AF2F33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9F08-6FB1-4991-8E7A-3D563209583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A5324EF-5ABF-4CC0-B14B-EAF757AF2F33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A6D9F08-6FB1-4991-8E7A-3D563209583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24EF-5ABF-4CC0-B14B-EAF757AF2F33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9F08-6FB1-4991-8E7A-3D563209583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24EF-5ABF-4CC0-B14B-EAF757AF2F33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9F08-6FB1-4991-8E7A-3D563209583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24EF-5ABF-4CC0-B14B-EAF757AF2F33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9F08-6FB1-4991-8E7A-3D563209583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24EF-5ABF-4CC0-B14B-EAF757AF2F33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9F08-6FB1-4991-8E7A-3D563209583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24EF-5ABF-4CC0-B14B-EAF757AF2F33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9F08-6FB1-4991-8E7A-3D563209583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24EF-5ABF-4CC0-B14B-EAF757AF2F33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9F08-6FB1-4991-8E7A-3D563209583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A5324EF-5ABF-4CC0-B14B-EAF757AF2F33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A6D9F08-6FB1-4991-8E7A-3D563209583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Conector reto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ector reto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isósceles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19200" y="3643314"/>
            <a:ext cx="6858000" cy="1233486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>
                <a:latin typeface="Times New Roman" pitchFamily="18" charset="0"/>
                <a:cs typeface="Times New Roman" pitchFamily="18" charset="0"/>
              </a:rPr>
              <a:t>Transformando a criatividade brasileira em recurso econômico</a:t>
            </a:r>
            <a:endParaRPr lang="pt-B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pt-BR" sz="1600" dirty="0" smtClean="0">
                <a:latin typeface="Times New Roman" pitchFamily="18" charset="0"/>
                <a:cs typeface="Times New Roman" pitchFamily="18" charset="0"/>
              </a:rPr>
              <a:t>Nicole </a:t>
            </a:r>
            <a:r>
              <a:rPr lang="pt-BR" sz="1600" dirty="0" err="1" smtClean="0">
                <a:latin typeface="Times New Roman" pitchFamily="18" charset="0"/>
                <a:cs typeface="Times New Roman" pitchFamily="18" charset="0"/>
              </a:rPr>
              <a:t>Wojcichoski</a:t>
            </a:r>
            <a:r>
              <a:rPr lang="pt-BR" sz="1600" dirty="0" smtClean="0">
                <a:latin typeface="Times New Roman" pitchFamily="18" charset="0"/>
                <a:cs typeface="Times New Roman" pitchFamily="18" charset="0"/>
              </a:rPr>
              <a:t> e Nicole </a:t>
            </a:r>
            <a:r>
              <a:rPr lang="pt-BR" sz="1600" dirty="0" err="1" smtClean="0">
                <a:latin typeface="Times New Roman" pitchFamily="18" charset="0"/>
                <a:cs typeface="Times New Roman" pitchFamily="18" charset="0"/>
              </a:rPr>
              <a:t>Iaruchewski</a:t>
            </a:r>
            <a:r>
              <a:rPr lang="pt-BR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pt-BR" sz="1600" dirty="0" smtClean="0">
                <a:latin typeface="Times New Roman" pitchFamily="18" charset="0"/>
                <a:cs typeface="Times New Roman" pitchFamily="18" charset="0"/>
              </a:rPr>
              <a:t>Turma 2M</a:t>
            </a:r>
            <a:endParaRPr lang="pt-BR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Traços </a:t>
            </a:r>
            <a:r>
              <a:rPr lang="pt-BR" sz="4400" b="1" dirty="0">
                <a:latin typeface="Times New Roman" pitchFamily="18" charset="0"/>
                <a:cs typeface="Times New Roman" pitchFamily="18" charset="0"/>
              </a:rPr>
              <a:t>comuns às cidades criativas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dirty="0">
                <a:latin typeface="Times New Roman" pitchFamily="18" charset="0"/>
                <a:cs typeface="Times New Roman" pitchFamily="18" charset="0"/>
              </a:rPr>
            </a:b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785926"/>
            <a:ext cx="8229600" cy="4340237"/>
          </a:xfrm>
        </p:spPr>
        <p:txBody>
          <a:bodyPr/>
          <a:lstStyle/>
          <a:p>
            <a:pPr algn="just"/>
            <a:r>
              <a:rPr lang="pt-BR" sz="3600" dirty="0">
                <a:latin typeface="Times New Roman" pitchFamily="18" charset="0"/>
                <a:cs typeface="Times New Roman" pitchFamily="18" charset="0"/>
              </a:rPr>
              <a:t>Existem elementos comuns e fundamentais aos mais diversos casos de cidades criativas, independente do local ou tamanho da cidade.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8229600" cy="6000792"/>
          </a:xfrm>
        </p:spPr>
        <p:txBody>
          <a:bodyPr>
            <a:normAutofit/>
          </a:bodyPr>
          <a:lstStyle/>
          <a:p>
            <a:pPr lvl="0" algn="just"/>
            <a:r>
              <a:rPr lang="pt-BR" dirty="0">
                <a:latin typeface="Times New Roman" pitchFamily="18" charset="0"/>
                <a:cs typeface="Times New Roman" pitchFamily="18" charset="0"/>
              </a:rPr>
              <a:t>A organização de um projeto cultural de um programa complexo.</a:t>
            </a:r>
          </a:p>
          <a:p>
            <a:pPr lvl="0" algn="just"/>
            <a:r>
              <a:rPr lang="pt-BR" dirty="0">
                <a:latin typeface="Times New Roman" pitchFamily="18" charset="0"/>
                <a:cs typeface="Times New Roman" pitchFamily="18" charset="0"/>
              </a:rPr>
              <a:t>O reconhecimento da necessidade de uma transformação na economia motivada por uma crise econômica, junto com uma vontade de ultrapassar obstáculos.</a:t>
            </a:r>
          </a:p>
          <a:p>
            <a:pPr lvl="0" algn="just"/>
            <a:r>
              <a:rPr lang="pt-BR" dirty="0">
                <a:latin typeface="Times New Roman" pitchFamily="18" charset="0"/>
                <a:cs typeface="Times New Roman" pitchFamily="18" charset="0"/>
              </a:rPr>
              <a:t>Apropriação do programa pela comunidade.</a:t>
            </a:r>
          </a:p>
          <a:p>
            <a:pPr lvl="0" algn="just"/>
            <a:r>
              <a:rPr lang="pt-BR" dirty="0">
                <a:latin typeface="Times New Roman" pitchFamily="18" charset="0"/>
                <a:cs typeface="Times New Roman" pitchFamily="18" charset="0"/>
              </a:rPr>
              <a:t>Identificação de traços da cultura local, que será apreciado pelo olhar de quem é de fora.</a:t>
            </a:r>
          </a:p>
          <a:p>
            <a:pPr lvl="0" algn="just"/>
            <a:r>
              <a:rPr lang="pt-BR" dirty="0">
                <a:latin typeface="Times New Roman" pitchFamily="18" charset="0"/>
                <a:cs typeface="Times New Roman" pitchFamily="18" charset="0"/>
              </a:rPr>
              <a:t>O apelo a um turista qualificado, que respeita a cidade e procura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conhecê-la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aproveitá-la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8229600" cy="6072206"/>
          </a:xfrm>
        </p:spPr>
        <p:txBody>
          <a:bodyPr>
            <a:normAutofit/>
          </a:bodyPr>
          <a:lstStyle/>
          <a:p>
            <a:pPr lvl="0" algn="just"/>
            <a:r>
              <a:rPr lang="pt-BR" dirty="0">
                <a:latin typeface="Times New Roman" pitchFamily="18" charset="0"/>
                <a:cs typeface="Times New Roman" pitchFamily="18" charset="0"/>
              </a:rPr>
              <a:t>A aliança entre as instituições (publica e privada e do terceiro setor) com liderança claramente definida. </a:t>
            </a:r>
          </a:p>
          <a:p>
            <a:pPr lvl="0" algn="just"/>
            <a:r>
              <a:rPr lang="pt-BR" dirty="0">
                <a:latin typeface="Times New Roman" pitchFamily="18" charset="0"/>
                <a:cs typeface="Times New Roman" pitchFamily="18" charset="0"/>
              </a:rPr>
              <a:t>Investimento na qualificação dos recursos da cidade, ajudando na capacitação de jovens. </a:t>
            </a:r>
          </a:p>
          <a:p>
            <a:pPr lvl="0" algn="just"/>
            <a:r>
              <a:rPr lang="pt-BR" dirty="0">
                <a:latin typeface="Times New Roman" pitchFamily="18" charset="0"/>
                <a:cs typeface="Times New Roman" pitchFamily="18" charset="0"/>
              </a:rPr>
              <a:t>A visão de sustentabilidade cultural, que é dependente de sua sustentabilidade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econômica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. Isso quer dizer que as duas esferas são complementares e necessárias para que a comunidade tenha a possibilidade de fazer suas escolhas. </a:t>
            </a:r>
          </a:p>
          <a:p>
            <a:pPr lvl="0" algn="just"/>
            <a:r>
              <a:rPr lang="pt-BR" dirty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combustível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cultural que se dá pelo rompimento das fronteiras.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Conclusões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sz="3800" dirty="0">
                <a:latin typeface="Times New Roman" pitchFamily="18" charset="0"/>
                <a:cs typeface="Times New Roman" pitchFamily="18" charset="0"/>
              </a:rPr>
              <a:t>A economia criativa tem um grande potencial para inclusão </a:t>
            </a:r>
            <a:r>
              <a:rPr lang="pt-BR" sz="3800" dirty="0" smtClean="0">
                <a:latin typeface="Times New Roman" pitchFamily="18" charset="0"/>
                <a:cs typeface="Times New Roman" pitchFamily="18" charset="0"/>
              </a:rPr>
              <a:t>econômica </a:t>
            </a:r>
            <a:r>
              <a:rPr lang="pt-BR" sz="3800" dirty="0">
                <a:latin typeface="Times New Roman" pitchFamily="18" charset="0"/>
                <a:cs typeface="Times New Roman" pitchFamily="18" charset="0"/>
              </a:rPr>
              <a:t>no Brasil, se o país souber se colocar nas novas </a:t>
            </a:r>
            <a:r>
              <a:rPr lang="pt-BR" sz="3800" dirty="0" smtClean="0">
                <a:latin typeface="Times New Roman" pitchFamily="18" charset="0"/>
                <a:cs typeface="Times New Roman" pitchFamily="18" charset="0"/>
              </a:rPr>
              <a:t>dinâmicas </a:t>
            </a:r>
            <a:r>
              <a:rPr lang="pt-BR" sz="3800" dirty="0">
                <a:latin typeface="Times New Roman" pitchFamily="18" charset="0"/>
                <a:cs typeface="Times New Roman" pitchFamily="18" charset="0"/>
              </a:rPr>
              <a:t>que formam essa economia.</a:t>
            </a:r>
          </a:p>
          <a:p>
            <a:pPr algn="just"/>
            <a:r>
              <a:rPr lang="pt-BR" sz="3800" dirty="0">
                <a:latin typeface="Times New Roman" pitchFamily="18" charset="0"/>
                <a:cs typeface="Times New Roman" pitchFamily="18" charset="0"/>
              </a:rPr>
              <a:t>É preciso reconhecer que a criatividade é necessária, mas não eficiente para que a economia criativa se desenvolva. </a:t>
            </a:r>
          </a:p>
          <a:p>
            <a:pPr algn="just"/>
            <a:r>
              <a:rPr lang="pt-BR" sz="3800" dirty="0">
                <a:latin typeface="Times New Roman" pitchFamily="18" charset="0"/>
                <a:cs typeface="Times New Roman" pitchFamily="18" charset="0"/>
              </a:rPr>
              <a:t>Governo, infra-estrutura de tecnologia e comunicação são elos fundamentais para sustentar um processo de desenvolvimento para com a economia criativa.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76204"/>
          </a:xfrm>
        </p:spPr>
        <p:txBody>
          <a:bodyPr>
            <a:normAutofit fontScale="90000"/>
          </a:bodyPr>
          <a:lstStyle/>
          <a:p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8229600" cy="537116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2800" dirty="0" smtClean="0"/>
              <a:t>		O que se destaca em absoluto no Brasil é o povo brasileiro: sua forma de se relacionar com o mundo, de reagir diante dos problemas, de buscar soluções alternativas. Tudo isso originou a campanha “O melhor do Brasil é o brasileiro”. </a:t>
            </a:r>
          </a:p>
          <a:p>
            <a:pPr algn="just">
              <a:buNone/>
            </a:pPr>
            <a:r>
              <a:rPr lang="pt-BR" sz="2800" dirty="0" smtClean="0"/>
              <a:t>		</a:t>
            </a:r>
            <a:r>
              <a:rPr lang="pt-BR" sz="2800" dirty="0" smtClean="0"/>
              <a:t>No entanto, toda criatividade que enreda a dinâmica brasileira não se concretiza instantaneamente na economia.  É preciso que condições sejam garantidas, do amplo acesso à infra-estrutura de tecnologia e comunicações ao reconhecimento do valor do intangível embutido nos bens criativos. 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Histórico e situação atual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O estudo da </a:t>
            </a:r>
            <a:r>
              <a:rPr lang="pt-BR" sz="2800" dirty="0" err="1" smtClean="0">
                <a:latin typeface="Times New Roman" pitchFamily="18" charset="0"/>
                <a:cs typeface="Times New Roman" pitchFamily="18" charset="0"/>
              </a:rPr>
              <a:t>Unesco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salienta duas conclusões acerca do fluxo de bens e serviços culturais brasileiros:</a:t>
            </a:r>
          </a:p>
          <a:p>
            <a:pPr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O desequilíbrio de três para um entre valor de importações e exportações, conforme dados de 1994;</a:t>
            </a:r>
          </a:p>
          <a:p>
            <a:pPr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A concentração acachapante de comércio cultural. Estados Unidos e Reino Unido representam juntos 45,1% do valor de bens e serviços culturais importados pelo Brasil, em 2003, ao passo que toda a América Latina e o Caribe não responderam por mais do que 21% desse comércio.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Os Catalisadores da economia criativa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10196"/>
          </a:xfrm>
        </p:spPr>
        <p:txBody>
          <a:bodyPr/>
          <a:lstStyle/>
          <a:p>
            <a:pPr algn="just"/>
            <a:r>
              <a:rPr lang="pt-BR" sz="2800" u="sng" dirty="0" smtClean="0">
                <a:latin typeface="Times New Roman" pitchFamily="18" charset="0"/>
                <a:cs typeface="Times New Roman" pitchFamily="18" charset="0"/>
              </a:rPr>
              <a:t>Novas tecnologias de mídia e comunicação</a:t>
            </a:r>
            <a:endParaRPr lang="pt-BR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Criação de novos modelos de negócios, dentre os quais os colaborativos e em open business;</a:t>
            </a:r>
          </a:p>
          <a:p>
            <a:pPr lvl="1" algn="just"/>
            <a:r>
              <a:rPr lang="pt-B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Possibilidades de produção, distribuição e acesso aos bens e serviços criativos ampliados;</a:t>
            </a:r>
          </a:p>
          <a:p>
            <a:pPr lvl="1" algn="just"/>
            <a:r>
              <a:rPr lang="pt-B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Alfabetização do usuário tecnológico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73050" lvl="1" indent="-273050" algn="just"/>
            <a:r>
              <a:rPr lang="pt-BR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Valorização econômica da intangibilidade cultural</a:t>
            </a:r>
          </a:p>
          <a:p>
            <a:pPr marL="539750" lvl="1" indent="-269875" algn="just"/>
            <a:r>
              <a:rPr lang="pt-B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Inspirando outros setores econômicos;</a:t>
            </a:r>
          </a:p>
          <a:p>
            <a:pPr marL="539750" lvl="1" indent="-269875" algn="just"/>
            <a:r>
              <a:rPr lang="pt-B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Impulsionando arranjos produtivos locais.</a:t>
            </a:r>
          </a:p>
          <a:p>
            <a:pPr marL="539750" lvl="1" indent="-269875" algn="just"/>
            <a:endParaRPr lang="pt-BR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pt-B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Criatividade </a:t>
            </a:r>
            <a:r>
              <a:rPr lang="pt-BR" b="1" dirty="0">
                <a:latin typeface="Times New Roman" pitchFamily="18" charset="0"/>
                <a:cs typeface="Times New Roman" pitchFamily="18" charset="0"/>
              </a:rPr>
              <a:t>no contexto urbano – cidades criativas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38758"/>
          </a:xfrm>
        </p:spPr>
        <p:txBody>
          <a:bodyPr>
            <a:noAutofit/>
          </a:bodyPr>
          <a:lstStyle/>
          <a:p>
            <a:pPr algn="just"/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Cidades criativas são cidades que são capazes de encontrar nelas mesmas a solução para seus </a:t>
            </a:r>
            <a:r>
              <a:rPr lang="pt-BR" sz="2400" i="1" dirty="0">
                <a:latin typeface="Times New Roman" pitchFamily="18" charset="0"/>
                <a:cs typeface="Times New Roman" pitchFamily="18" charset="0"/>
              </a:rPr>
              <a:t>problemas.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São cidades que transformam sua economia baseados no que têm de único e criativo, entendendo sua cultura e explorando-a.</a:t>
            </a:r>
          </a:p>
          <a:p>
            <a:pPr algn="just"/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A cidade criativa é capaz de atrair olhares de diversos empreendedores, assim como turistas que apreciam sua cultura e querem investir seus fundos (empreendedores) e sua fonte de lazer (turistas). </a:t>
            </a:r>
          </a:p>
          <a:p>
            <a:pPr algn="just"/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Dentre as cidades criativas espalhadas pelo Brasil duas merecem destaque, são elas: Paraty, que fica no Rio de Janeiro, com uma população de 32.838 e  Guaramiranga, que fica no Ceará, com uma população de 4.307 de habitantes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t-B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Paraty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sz="3500" dirty="0">
                <a:latin typeface="Times New Roman" pitchFamily="18" charset="0"/>
                <a:cs typeface="Times New Roman" pitchFamily="18" charset="0"/>
              </a:rPr>
              <a:t>Paraty, cidade costeira e tem uma parte coberta pela Mata Atlântica, está entre dois dos maiores centros urbanos do país, São Paulo e Rio de Janeiro, é conhecida por abrigar um patrimônio arquitetônico colonial sem valor estimado.</a:t>
            </a:r>
          </a:p>
          <a:p>
            <a:pPr algn="just"/>
            <a:r>
              <a:rPr lang="pt-BR" sz="3500" dirty="0">
                <a:latin typeface="Times New Roman" pitchFamily="18" charset="0"/>
                <a:cs typeface="Times New Roman" pitchFamily="18" charset="0"/>
              </a:rPr>
              <a:t>Ao final do século era uma cidade  dividida em duas: a do patrimônio cultural tangível, palco dos turistas e de moradores, e a do patrimônio cultural intangível, periférica e com graves problemas sociais.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229600" cy="607223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sz="3800" dirty="0">
                <a:latin typeface="Times New Roman" pitchFamily="18" charset="0"/>
                <a:cs typeface="Times New Roman" pitchFamily="18" charset="0"/>
              </a:rPr>
              <a:t>A Festa Literária Internacional de Paraty (</a:t>
            </a:r>
            <a:r>
              <a:rPr lang="pt-BR" sz="3800" dirty="0" err="1">
                <a:latin typeface="Times New Roman" pitchFamily="18" charset="0"/>
                <a:cs typeface="Times New Roman" pitchFamily="18" charset="0"/>
              </a:rPr>
              <a:t>Flip</a:t>
            </a:r>
            <a:r>
              <a:rPr lang="pt-BR" sz="3800" dirty="0">
                <a:latin typeface="Times New Roman" pitchFamily="18" charset="0"/>
                <a:cs typeface="Times New Roman" pitchFamily="18" charset="0"/>
              </a:rPr>
              <a:t>) surgiu em 2003 por iniciativa da ONG Casa Azul, ela </a:t>
            </a:r>
            <a:r>
              <a:rPr lang="pt-BR" sz="3800" dirty="0" err="1">
                <a:latin typeface="Times New Roman" pitchFamily="18" charset="0"/>
                <a:cs typeface="Times New Roman" pitchFamily="18" charset="0"/>
              </a:rPr>
              <a:t>reune</a:t>
            </a:r>
            <a:r>
              <a:rPr lang="pt-BR" sz="3800" dirty="0">
                <a:latin typeface="Times New Roman" pitchFamily="18" charset="0"/>
                <a:cs typeface="Times New Roman" pitchFamily="18" charset="0"/>
              </a:rPr>
              <a:t> grandes autores e um programa de atividades educacionais, sociais e culturais, que envolve grande parte dos estudantes dessa região.</a:t>
            </a:r>
          </a:p>
          <a:p>
            <a:pPr algn="just"/>
            <a:r>
              <a:rPr lang="pt-BR" sz="38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t-BR" sz="3800" dirty="0" err="1">
                <a:latin typeface="Times New Roman" pitchFamily="18" charset="0"/>
                <a:cs typeface="Times New Roman" pitchFamily="18" charset="0"/>
              </a:rPr>
              <a:t>Flip</a:t>
            </a:r>
            <a:r>
              <a:rPr lang="pt-BR" sz="3800" dirty="0">
                <a:latin typeface="Times New Roman" pitchFamily="18" charset="0"/>
                <a:cs typeface="Times New Roman" pitchFamily="18" charset="0"/>
              </a:rPr>
              <a:t> ajudou na recuperação da economia da cidade e promoveu a união com a cultura </a:t>
            </a:r>
            <a:r>
              <a:rPr lang="pt-BR" sz="3800" dirty="0" err="1">
                <a:latin typeface="Times New Roman" pitchFamily="18" charset="0"/>
                <a:cs typeface="Times New Roman" pitchFamily="18" charset="0"/>
              </a:rPr>
              <a:t>paratiense</a:t>
            </a:r>
            <a:r>
              <a:rPr lang="pt-BR" sz="3800" dirty="0">
                <a:latin typeface="Times New Roman" pitchFamily="18" charset="0"/>
                <a:cs typeface="Times New Roman" pitchFamily="18" charset="0"/>
              </a:rPr>
              <a:t>, fez com que um número significativo e continuo de turistas aparecesse por ali, ajudando na transformação de seu futuro.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GUARAMIRANGA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sz="3500" dirty="0">
                <a:latin typeface="Times New Roman" pitchFamily="18" charset="0"/>
                <a:cs typeface="Times New Roman" pitchFamily="18" charset="0"/>
              </a:rPr>
              <a:t>No ano de 2000 foi lançado o Festival de Jazz e Blues de Guaramiranga, que proporcionou uma alternativa para as pessoas que não curtem os ritmos carnavalescos e atraindo turismo.</a:t>
            </a:r>
          </a:p>
          <a:p>
            <a:pPr algn="just"/>
            <a:r>
              <a:rPr lang="pt-BR" sz="3500" dirty="0">
                <a:latin typeface="Times New Roman" pitchFamily="18" charset="0"/>
                <a:cs typeface="Times New Roman" pitchFamily="18" charset="0"/>
              </a:rPr>
              <a:t>Desenvolvido junto com a comunidade, o festival possui oficinas e atividades de ecoturismo, encontros de jovens talentos e artistas já consagrados e ações de conscientização.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8229600" cy="600079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sz="3500" dirty="0">
                <a:latin typeface="Times New Roman" pitchFamily="18" charset="0"/>
                <a:cs typeface="Times New Roman" pitchFamily="18" charset="0"/>
              </a:rPr>
              <a:t>Economicamente, o festival gera muito lucro para a cidade, fez com que o número de restaurantes e hotéis aumentasse significativamente, o festival também garante diversas fontes de renda e emprego para a população da cidade.</a:t>
            </a:r>
          </a:p>
          <a:p>
            <a:pPr algn="just"/>
            <a:r>
              <a:rPr lang="pt-BR" sz="3500" dirty="0">
                <a:latin typeface="Times New Roman" pitchFamily="18" charset="0"/>
                <a:cs typeface="Times New Roman" pitchFamily="18" charset="0"/>
              </a:rPr>
              <a:t>Culturalmente, impulsionou a criação de bandas e boates de musica instrumental e um grande número de </a:t>
            </a:r>
            <a:r>
              <a:rPr lang="pt-BR" sz="3500" dirty="0" err="1">
                <a:latin typeface="Times New Roman" pitchFamily="18" charset="0"/>
                <a:cs typeface="Times New Roman" pitchFamily="18" charset="0"/>
              </a:rPr>
              <a:t>CD’s</a:t>
            </a:r>
            <a:r>
              <a:rPr lang="pt-BR" sz="3500" dirty="0">
                <a:latin typeface="Times New Roman" pitchFamily="18" charset="0"/>
                <a:cs typeface="Times New Roman" pitchFamily="18" charset="0"/>
              </a:rPr>
              <a:t> gravados.</a:t>
            </a:r>
          </a:p>
          <a:p>
            <a:pPr algn="just"/>
            <a:r>
              <a:rPr lang="pt-BR" sz="3500" dirty="0">
                <a:latin typeface="Times New Roman" pitchFamily="18" charset="0"/>
                <a:cs typeface="Times New Roman" pitchFamily="18" charset="0"/>
              </a:rPr>
              <a:t>Socialmente, deu uma levantada na auto-estima da população, fazendo com que acreditassem que é possível melhorar seu futuro.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m">
  <a:themeElements>
    <a:clrScheme name="Origem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m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m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136</TotalTime>
  <Words>747</Words>
  <Application>Microsoft Office PowerPoint</Application>
  <PresentationFormat>Apresentação na tela (4:3)</PresentationFormat>
  <Paragraphs>48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Origem</vt:lpstr>
      <vt:lpstr>Transformando a criatividade brasileira em recurso econômico</vt:lpstr>
      <vt:lpstr>Slide 2</vt:lpstr>
      <vt:lpstr>Histórico e situação atual</vt:lpstr>
      <vt:lpstr>Os Catalisadores da economia criativa</vt:lpstr>
      <vt:lpstr> Criatividade no contexto urbano – cidades criativas </vt:lpstr>
      <vt:lpstr>Paraty</vt:lpstr>
      <vt:lpstr>Slide 7</vt:lpstr>
      <vt:lpstr> GUARAMIRANGA </vt:lpstr>
      <vt:lpstr>Slide 9</vt:lpstr>
      <vt:lpstr>   Traços comuns às cidades criativas </vt:lpstr>
      <vt:lpstr>Slide 11</vt:lpstr>
      <vt:lpstr>Slide 12</vt:lpstr>
      <vt:lpstr>Conclusões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Criatividade no contexto urbano – cidades criativas </dc:title>
  <dc:creator>Pedidos03</dc:creator>
  <cp:lastModifiedBy>Nicole Wojcichoski</cp:lastModifiedBy>
  <cp:revision>12</cp:revision>
  <dcterms:created xsi:type="dcterms:W3CDTF">2014-10-22T18:24:47Z</dcterms:created>
  <dcterms:modified xsi:type="dcterms:W3CDTF">2014-10-22T20:48:23Z</dcterms:modified>
</cp:coreProperties>
</file>