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76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13B0C-8810-4427-8E26-45313C7A89F4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BBE88-D00C-4F72-9E10-16829628FE1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0989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66A28EB-E873-4077-8729-DF6B39D39A93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4693548-0DFD-4E9B-9B6D-DCE2E21E14F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 e </a:t>
            </a:r>
            <a:r>
              <a:rPr lang="en-US" dirty="0" err="1" smtClean="0"/>
              <a:t>pequenas</a:t>
            </a:r>
            <a:r>
              <a:rPr lang="en-US" dirty="0" smtClean="0"/>
              <a:t> </a:t>
            </a:r>
            <a:r>
              <a:rPr lang="en-US" dirty="0" err="1" smtClean="0"/>
              <a:t>empresas</a:t>
            </a:r>
            <a:r>
              <a:rPr lang="en-US" dirty="0" smtClean="0"/>
              <a:t> no </a:t>
            </a:r>
            <a:r>
              <a:rPr lang="en-US" dirty="0" err="1" smtClean="0"/>
              <a:t>cenário</a:t>
            </a:r>
            <a:r>
              <a:rPr lang="en-US" dirty="0" smtClean="0"/>
              <a:t> </a:t>
            </a:r>
            <a:r>
              <a:rPr lang="en-US" dirty="0" err="1" smtClean="0"/>
              <a:t>brasileiro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DESAFIOS E OPORTUNIDADES 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664516" y="5085183"/>
            <a:ext cx="5436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err="1" smtClean="0"/>
              <a:t>Tainá</a:t>
            </a:r>
            <a:r>
              <a:rPr lang="en-US" sz="2800" dirty="0" smtClean="0"/>
              <a:t> Martins e </a:t>
            </a:r>
            <a:r>
              <a:rPr lang="en-US" sz="2800" dirty="0" err="1" smtClean="0"/>
              <a:t>Thalia</a:t>
            </a:r>
            <a:r>
              <a:rPr lang="en-US" sz="2800" smtClean="0"/>
              <a:t> Lopes</a:t>
            </a:r>
            <a:endParaRPr lang="en-US" sz="2800" dirty="0" smtClean="0"/>
          </a:p>
          <a:p>
            <a:pPr algn="r"/>
            <a:r>
              <a:rPr lang="en-US" sz="2800" dirty="0" smtClean="0"/>
              <a:t>2M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94731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6051072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A </a:t>
            </a:r>
            <a:r>
              <a:rPr lang="en-US" sz="2000" dirty="0" err="1" smtClean="0"/>
              <a:t>relação</a:t>
            </a:r>
            <a:r>
              <a:rPr lang="en-US" sz="2000" dirty="0" smtClean="0"/>
              <a:t> do </a:t>
            </a:r>
            <a:r>
              <a:rPr lang="en-US" sz="2000" dirty="0" err="1" smtClean="0"/>
              <a:t>Brasil</a:t>
            </a:r>
            <a:r>
              <a:rPr lang="en-US" sz="2000" dirty="0" smtClean="0"/>
              <a:t> com a </a:t>
            </a:r>
            <a:r>
              <a:rPr lang="en-US" sz="2000" dirty="0" err="1" smtClean="0"/>
              <a:t>economia</a:t>
            </a:r>
            <a:r>
              <a:rPr lang="en-US" sz="2000" dirty="0" smtClean="0"/>
              <a:t> </a:t>
            </a:r>
            <a:r>
              <a:rPr lang="en-US" sz="2000" dirty="0" err="1" smtClean="0"/>
              <a:t>criativa</a:t>
            </a:r>
            <a:r>
              <a:rPr lang="en-US" sz="2000" dirty="0" smtClean="0"/>
              <a:t> </a:t>
            </a:r>
            <a:r>
              <a:rPr lang="en-US" sz="2000" dirty="0" err="1" smtClean="0"/>
              <a:t>começou</a:t>
            </a:r>
            <a:r>
              <a:rPr lang="en-US" sz="2000" dirty="0" smtClean="0"/>
              <a:t> com um </a:t>
            </a:r>
            <a:r>
              <a:rPr lang="en-US" sz="2000" dirty="0" err="1" smtClean="0"/>
              <a:t>documento</a:t>
            </a:r>
            <a:r>
              <a:rPr lang="en-US" sz="2000" dirty="0" smtClean="0"/>
              <a:t> </a:t>
            </a:r>
            <a:r>
              <a:rPr lang="en-US" sz="2000" dirty="0" err="1" smtClean="0"/>
              <a:t>intitulado</a:t>
            </a:r>
            <a:r>
              <a:rPr lang="en-US" sz="2000" dirty="0" smtClean="0"/>
              <a:t> “</a:t>
            </a:r>
            <a:r>
              <a:rPr lang="en-US" sz="2000" dirty="0" err="1" smtClean="0"/>
              <a:t>Consenso</a:t>
            </a:r>
            <a:r>
              <a:rPr lang="en-US" sz="2000" dirty="0" smtClean="0"/>
              <a:t> de São Paulo” (UNCTAD 2004), </a:t>
            </a:r>
            <a:r>
              <a:rPr lang="en-US" sz="2000" dirty="0" err="1" smtClean="0"/>
              <a:t>onde</a:t>
            </a:r>
            <a:r>
              <a:rPr lang="en-US" sz="2000" dirty="0" smtClean="0"/>
              <a:t> se </a:t>
            </a:r>
            <a:r>
              <a:rPr lang="en-US" sz="2000" dirty="0" err="1" smtClean="0"/>
              <a:t>estimulavam</a:t>
            </a:r>
            <a:r>
              <a:rPr lang="en-US" sz="2000" dirty="0" smtClean="0"/>
              <a:t> </a:t>
            </a:r>
            <a:r>
              <a:rPr lang="en-US" sz="2000" dirty="0" err="1" smtClean="0"/>
              <a:t>benefícios</a:t>
            </a:r>
            <a:r>
              <a:rPr lang="en-US" sz="2000" dirty="0" smtClean="0"/>
              <a:t> </a:t>
            </a:r>
            <a:r>
              <a:rPr lang="en-US" sz="2000" dirty="0" err="1" smtClean="0"/>
              <a:t>culturais</a:t>
            </a:r>
            <a:r>
              <a:rPr lang="en-US" sz="2000" dirty="0" smtClean="0"/>
              <a:t> e </a:t>
            </a:r>
            <a:r>
              <a:rPr lang="en-US" sz="2000" dirty="0" err="1" smtClean="0"/>
              <a:t>econômicos</a:t>
            </a:r>
            <a:r>
              <a:rPr lang="en-US" sz="2000" dirty="0" smtClean="0"/>
              <a:t> </a:t>
            </a:r>
            <a:r>
              <a:rPr lang="en-US" sz="2000" dirty="0" err="1" smtClean="0"/>
              <a:t>gerados</a:t>
            </a:r>
            <a:r>
              <a:rPr lang="en-US" sz="2000" dirty="0" smtClean="0"/>
              <a:t> </a:t>
            </a:r>
            <a:r>
              <a:rPr lang="en-US" sz="2000" dirty="0" err="1" smtClean="0"/>
              <a:t>pela</a:t>
            </a:r>
            <a:r>
              <a:rPr lang="en-US" sz="2000" dirty="0" smtClean="0"/>
              <a:t> </a:t>
            </a:r>
            <a:r>
              <a:rPr lang="en-US" sz="2000" dirty="0" err="1" smtClean="0"/>
              <a:t>indústria</a:t>
            </a:r>
            <a:r>
              <a:rPr lang="en-US" sz="2000" dirty="0" smtClean="0"/>
              <a:t> </a:t>
            </a:r>
            <a:r>
              <a:rPr lang="en-US" sz="2000" dirty="0" err="1" smtClean="0"/>
              <a:t>criativa</a:t>
            </a:r>
            <a:r>
              <a:rPr lang="en-US" sz="2000" dirty="0" smtClean="0"/>
              <a:t>.</a:t>
            </a:r>
          </a:p>
          <a:p>
            <a:pPr marL="0" indent="0" algn="ctr">
              <a:buNone/>
            </a:pPr>
            <a:endParaRPr lang="pt-BR" sz="2000" dirty="0" smtClean="0"/>
          </a:p>
          <a:p>
            <a:pPr algn="ctr"/>
            <a:r>
              <a:rPr lang="pt-BR" sz="2000" dirty="0" smtClean="0"/>
              <a:t>Maior participação das micro e pequenas empresas criativas em nossas cidades. </a:t>
            </a:r>
            <a:endParaRPr lang="pt-BR" sz="2000" dirty="0"/>
          </a:p>
        </p:txBody>
      </p:sp>
      <p:pic>
        <p:nvPicPr>
          <p:cNvPr id="1026" name="Picture 2" descr="https://encrypted-tbn1.gstatic.com/images?q=tbn:ANd9GcSA7GyOKjNNdAxnd5wgSEDev-6mbN909k99TymuEXJskiBhHAZ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1.gstatic.com/images?q=tbn:ANd9GcSA7GyOKjNNdAxnd5wgSEDev-6mbN909k99TymuEXJskiBhHAZ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160" y="2786239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8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2252" y="769273"/>
            <a:ext cx="7520940" cy="4275813"/>
          </a:xfrm>
        </p:spPr>
        <p:txBody>
          <a:bodyPr>
            <a:normAutofit/>
          </a:bodyPr>
          <a:lstStyle/>
          <a:p>
            <a:pPr algn="ctr"/>
            <a:r>
              <a:rPr lang="pt-BR" sz="2000" dirty="0" smtClean="0"/>
              <a:t>Mesmo nos setores nos quais as empresas internacionais são dominantes, as </a:t>
            </a:r>
            <a:r>
              <a:rPr lang="pt-BR" sz="2000" dirty="0" err="1" smtClean="0"/>
              <a:t>MPEs</a:t>
            </a:r>
            <a:r>
              <a:rPr lang="pt-BR" sz="2000" dirty="0" smtClean="0"/>
              <a:t> desempenham um papel fundamental de criatividade e inovação. Elas são tipicamente as que assumem riscos e as primeiras a adotar inovações, além de sinalizar tendências e desenvolver talentos.</a:t>
            </a:r>
          </a:p>
          <a:p>
            <a:endParaRPr lang="pt-BR" sz="2000" dirty="0"/>
          </a:p>
        </p:txBody>
      </p:sp>
      <p:pic>
        <p:nvPicPr>
          <p:cNvPr id="2050" name="Picture 2" descr="http://www.blogdopastor.com.br/imagens/corporate_creative-300x1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80928"/>
            <a:ext cx="3661844" cy="22947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050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916832"/>
            <a:ext cx="7520940" cy="3579849"/>
          </a:xfrm>
        </p:spPr>
        <p:txBody>
          <a:bodyPr>
            <a:normAutofit/>
          </a:bodyPr>
          <a:lstStyle/>
          <a:p>
            <a:pPr algn="ctr"/>
            <a:r>
              <a:rPr lang="pt-BR" sz="2000" dirty="0"/>
              <a:t>A contribuição das micro e pequenas empresas para o desenvolvimento do Brasil </a:t>
            </a:r>
            <a:r>
              <a:rPr lang="pt-BR" sz="2000" dirty="0" smtClean="0"/>
              <a:t>e </a:t>
            </a:r>
            <a:r>
              <a:rPr lang="pt-BR" sz="2000" dirty="0"/>
              <a:t>para a estabilidade das relações sociais </a:t>
            </a:r>
            <a:r>
              <a:rPr lang="pt-BR" sz="2000" dirty="0" smtClean="0"/>
              <a:t>é muito importante, representando 20% de todo o PIB nacional e disponibilizando 56% de trabalhadores com carteira assinada.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335493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620688"/>
            <a:ext cx="7520940" cy="576064"/>
          </a:xfrm>
        </p:spPr>
        <p:txBody>
          <a:bodyPr/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Inserção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das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mpeS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3123685"/>
          </a:xfrm>
        </p:spPr>
        <p:txBody>
          <a:bodyPr/>
          <a:lstStyle/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Emprego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Renda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Arrecadação</a:t>
            </a:r>
            <a:r>
              <a:rPr lang="en-US" sz="2400" dirty="0" smtClean="0"/>
              <a:t> </a:t>
            </a:r>
            <a:r>
              <a:rPr lang="en-US" sz="2400" dirty="0" err="1" smtClean="0"/>
              <a:t>tributária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59287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65760"/>
            <a:ext cx="7588324" cy="548640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DESAFIOS E OPORTUNIDADES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Seus</a:t>
            </a:r>
            <a:r>
              <a:rPr lang="en-US" sz="2400" dirty="0" smtClean="0"/>
              <a:t> </a:t>
            </a:r>
            <a:r>
              <a:rPr lang="en-US" sz="2400" dirty="0" err="1" smtClean="0"/>
              <a:t>principais</a:t>
            </a:r>
            <a:r>
              <a:rPr lang="en-US" sz="2400" dirty="0" smtClean="0"/>
              <a:t> </a:t>
            </a:r>
            <a:r>
              <a:rPr lang="en-US" sz="2400" dirty="0" err="1" smtClean="0"/>
              <a:t>problemas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: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pt-BR" sz="2000" dirty="0"/>
              <a:t>C</a:t>
            </a:r>
            <a:r>
              <a:rPr lang="pt-BR" sz="2000" dirty="0" smtClean="0"/>
              <a:t>apacidade </a:t>
            </a:r>
            <a:r>
              <a:rPr lang="pt-BR" sz="2000" dirty="0"/>
              <a:t>de </a:t>
            </a:r>
            <a:r>
              <a:rPr lang="pt-BR" sz="2000" dirty="0" smtClean="0"/>
              <a:t>gestão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/>
              <a:t>A</a:t>
            </a:r>
            <a:r>
              <a:rPr lang="pt-BR" sz="2000" dirty="0" smtClean="0"/>
              <a:t>cesso a financiamento</a:t>
            </a:r>
          </a:p>
          <a:p>
            <a:pPr>
              <a:buFont typeface="Arial" pitchFamily="34" charset="0"/>
              <a:buChar char="•"/>
            </a:pPr>
            <a:r>
              <a:rPr lang="pt-BR" sz="2000" dirty="0"/>
              <a:t>A</a:t>
            </a:r>
            <a:r>
              <a:rPr lang="pt-BR" sz="2000" dirty="0" smtClean="0"/>
              <a:t>cesso </a:t>
            </a:r>
            <a:r>
              <a:rPr lang="pt-BR" sz="2000" dirty="0"/>
              <a:t>a informação e tendências e formação de redes </a:t>
            </a:r>
            <a:r>
              <a:rPr lang="pt-BR" sz="2000" dirty="0" smtClean="0"/>
              <a:t>de </a:t>
            </a:r>
            <a:r>
              <a:rPr lang="pt-BR" sz="2000" dirty="0"/>
              <a:t>clusters criativos</a:t>
            </a:r>
          </a:p>
          <a:p>
            <a:pPr>
              <a:buFont typeface="Arial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4253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CAPACIDADE DE GESTÃO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pic>
        <p:nvPicPr>
          <p:cNvPr id="3074" name="Picture 2" descr="http://www.jornaldoempreendedor.com.br/wp-content/uploads/2014/04/pessoas-criativ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052736"/>
            <a:ext cx="7056783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096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ACESSO A FINANCIAMENTO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t-BR" dirty="0" smtClean="0"/>
          </a:p>
        </p:txBody>
      </p:sp>
      <p:pic>
        <p:nvPicPr>
          <p:cNvPr id="4098" name="Picture 2" descr="http://eiselab.com.br/wp-content/uploads/2013/02/explos%C3%A3o_criati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5040560" cy="393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7288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CLUSTERS CRIATIVOS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 descr="http://www.culturamix.com/wp-content/uploads/2012/10/Dicas-Para-Ser-Mais-Criativ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052736"/>
            <a:ext cx="5130378" cy="376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2436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98</TotalTime>
  <Words>189</Words>
  <Application>Microsoft Office PowerPoint</Application>
  <PresentationFormat>Apresentação na tela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Ângulos</vt:lpstr>
      <vt:lpstr>Micro e pequenas empresas no cenário brasileiro</vt:lpstr>
      <vt:lpstr>Slide 2</vt:lpstr>
      <vt:lpstr>Slide 3</vt:lpstr>
      <vt:lpstr>Slide 4</vt:lpstr>
      <vt:lpstr>Inserção das mpeS</vt:lpstr>
      <vt:lpstr>DESAFIOS E OPORTUNIDADES</vt:lpstr>
      <vt:lpstr>CAPACIDADE DE GESTÃO</vt:lpstr>
      <vt:lpstr>ACESSO A FINANCIAMENTO</vt:lpstr>
      <vt:lpstr>CLUSTERS CRIATIVOS</vt:lpstr>
    </vt:vector>
  </TitlesOfParts>
  <Company>Trabalho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Sandro Aguiar</dc:creator>
  <cp:lastModifiedBy>IF Sul-rio-grandense</cp:lastModifiedBy>
  <cp:revision>11</cp:revision>
  <dcterms:created xsi:type="dcterms:W3CDTF">2014-09-30T22:25:08Z</dcterms:created>
  <dcterms:modified xsi:type="dcterms:W3CDTF">2014-10-23T01:06:17Z</dcterms:modified>
</cp:coreProperties>
</file>