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7813" y="1989138"/>
            <a:ext cx="648176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933825"/>
            <a:ext cx="8497887" cy="72072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04025" y="188913"/>
            <a:ext cx="2087563" cy="57610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9750" y="188913"/>
            <a:ext cx="6111875" cy="57610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9750" y="1844675"/>
            <a:ext cx="3919538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11688" y="1844675"/>
            <a:ext cx="3921125" cy="41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16013" y="188913"/>
            <a:ext cx="7775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844675"/>
            <a:ext cx="7993063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6408738"/>
            <a:ext cx="11620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300BF85B-8905-4AAD-83DC-41CBA2728F28}" type="datetimeFigureOut">
              <a:rPr lang="pt-BR" smtClean="0"/>
              <a:pPr/>
              <a:t>7/10/2011</a:t>
            </a:fld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408738"/>
            <a:ext cx="6913563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388" y="6408738"/>
            <a:ext cx="539750" cy="44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3D129F67-67EC-4A1D-A059-94A4748FD0C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268760"/>
            <a:ext cx="9144000" cy="2592288"/>
          </a:xfrm>
        </p:spPr>
        <p:txBody>
          <a:bodyPr/>
          <a:lstStyle/>
          <a:p>
            <a:r>
              <a:rPr lang="pt-BR" dirty="0" smtClean="0"/>
              <a:t>FESTAS </a:t>
            </a:r>
            <a:br>
              <a:rPr lang="pt-BR" dirty="0" smtClean="0"/>
            </a:br>
            <a:r>
              <a:rPr lang="pt-BR" dirty="0" smtClean="0"/>
              <a:t>E</a:t>
            </a:r>
            <a:br>
              <a:rPr lang="pt-BR" dirty="0" smtClean="0"/>
            </a:br>
            <a:r>
              <a:rPr lang="pt-BR" dirty="0" smtClean="0"/>
              <a:t>A FESTA DOS CONCEITOS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39952" y="3933825"/>
            <a:ext cx="4826248" cy="1943447"/>
          </a:xfrm>
        </p:spPr>
        <p:txBody>
          <a:bodyPr/>
          <a:lstStyle/>
          <a:p>
            <a:pPr algn="just"/>
            <a:r>
              <a:rPr lang="pt-BR" sz="1800" dirty="0" smtClean="0"/>
              <a:t>Apresentação elaborada a partir da dissertação de mestrado em Antropologia Social pelo Museu Nacional (RJ) de Hermano Paes Vianna Junior, “O baile </a:t>
            </a:r>
            <a:r>
              <a:rPr lang="pt-BR" sz="1800" dirty="0" err="1" smtClean="0"/>
              <a:t>Funk</a:t>
            </a:r>
            <a:r>
              <a:rPr lang="pt-BR" sz="1800" dirty="0" smtClean="0"/>
              <a:t> carioca: Festas e Estilos de Vida Metropolitana”, 1987.</a:t>
            </a:r>
            <a:endParaRPr lang="pt-BR" sz="1800" dirty="0"/>
          </a:p>
        </p:txBody>
      </p:sp>
      <p:pic>
        <p:nvPicPr>
          <p:cNvPr id="4" name="Imagem 3" descr="logo_ifsul SAPUCAI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8033" y="0"/>
            <a:ext cx="2195735" cy="889118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Subtítulo 2"/>
          <p:cNvSpPr txBox="1">
            <a:spLocks/>
          </p:cNvSpPr>
          <p:nvPr/>
        </p:nvSpPr>
        <p:spPr bwMode="auto">
          <a:xfrm>
            <a:off x="0" y="5877272"/>
            <a:ext cx="914400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Disciplina de Cultura Brasileira – 2º Ano</a:t>
            </a:r>
            <a:r>
              <a:rPr kumimoji="0" lang="pt-BR" sz="20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Curso Integrado em Gestão Cultural</a:t>
            </a:r>
            <a:endParaRPr kumimoji="0" lang="pt-BR" sz="20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  <a:tabLst/>
              <a:defRPr/>
            </a:pPr>
            <a:r>
              <a:rPr kumimoji="0" lang="pt-BR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Profº Me. Leonardo Renner Koppe</a:t>
            </a:r>
          </a:p>
        </p:txBody>
      </p:sp>
      <p:pic>
        <p:nvPicPr>
          <p:cNvPr id="6" name="Imagem 5" descr="marca-gesto-cultural-cp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1"/>
            <a:ext cx="1800200" cy="8588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René Girard</a:t>
            </a:r>
            <a:br>
              <a:rPr lang="pt-BR" dirty="0" smtClean="0"/>
            </a:br>
            <a:r>
              <a:rPr lang="pt-BR" sz="2400" dirty="0" smtClean="0"/>
              <a:t>“</a:t>
            </a:r>
            <a:r>
              <a:rPr lang="pt-BR" sz="2400" dirty="0" err="1" smtClean="0"/>
              <a:t>Des</a:t>
            </a:r>
            <a:r>
              <a:rPr lang="pt-BR" sz="2400" dirty="0" smtClean="0"/>
              <a:t> </a:t>
            </a:r>
            <a:r>
              <a:rPr lang="pt-BR" sz="2400" dirty="0" err="1" smtClean="0"/>
              <a:t>choses</a:t>
            </a:r>
            <a:r>
              <a:rPr lang="pt-BR" sz="2400" dirty="0" smtClean="0"/>
              <a:t> </a:t>
            </a:r>
            <a:r>
              <a:rPr lang="pt-BR" sz="2400" dirty="0" err="1" smtClean="0"/>
              <a:t>cachées</a:t>
            </a:r>
            <a:r>
              <a:rPr lang="pt-BR" sz="2400" dirty="0" smtClean="0"/>
              <a:t> </a:t>
            </a:r>
            <a:r>
              <a:rPr lang="pt-BR" sz="2400" dirty="0" err="1" smtClean="0"/>
              <a:t>Depuis</a:t>
            </a:r>
            <a:r>
              <a:rPr lang="pt-BR" sz="2400" dirty="0" smtClean="0"/>
              <a:t> La </a:t>
            </a:r>
            <a:r>
              <a:rPr lang="pt-BR" sz="2400" dirty="0" err="1" smtClean="0"/>
              <a:t>Fondation</a:t>
            </a:r>
            <a:r>
              <a:rPr lang="pt-BR" sz="2400" dirty="0" smtClean="0"/>
              <a:t> </a:t>
            </a:r>
            <a:r>
              <a:rPr lang="pt-BR" sz="2400" dirty="0" err="1" smtClean="0"/>
              <a:t>du</a:t>
            </a:r>
            <a:r>
              <a:rPr lang="pt-BR" sz="2400" dirty="0" smtClean="0"/>
              <a:t> Monde”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“Para René Girard, a festa também significa a destruição das diferenças </a:t>
            </a:r>
            <a:r>
              <a:rPr lang="pt-BR" dirty="0" err="1" smtClean="0"/>
              <a:t>interindividuais</a:t>
            </a:r>
            <a:r>
              <a:rPr lang="pt-BR" dirty="0" smtClean="0"/>
              <a:t>, estando associada à violência e ao conflito, pois são as diferenças que mantêm a ordem” (p.19).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Desejo mimético: integração, destruição e dissolução.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René Girard</a:t>
            </a:r>
            <a:br>
              <a:rPr lang="pt-BR" dirty="0" smtClean="0"/>
            </a:br>
            <a:r>
              <a:rPr lang="pt-BR" sz="2400" dirty="0" smtClean="0"/>
              <a:t>“</a:t>
            </a:r>
            <a:r>
              <a:rPr lang="pt-BR" sz="2400" dirty="0" err="1" smtClean="0"/>
              <a:t>Des</a:t>
            </a:r>
            <a:r>
              <a:rPr lang="pt-BR" sz="2400" dirty="0" smtClean="0"/>
              <a:t> </a:t>
            </a:r>
            <a:r>
              <a:rPr lang="pt-BR" sz="2400" dirty="0" err="1" smtClean="0"/>
              <a:t>choses</a:t>
            </a:r>
            <a:r>
              <a:rPr lang="pt-BR" sz="2400" dirty="0" smtClean="0"/>
              <a:t> </a:t>
            </a:r>
            <a:r>
              <a:rPr lang="pt-BR" sz="2400" dirty="0" err="1" smtClean="0"/>
              <a:t>cachées</a:t>
            </a:r>
            <a:r>
              <a:rPr lang="pt-BR" sz="2400" dirty="0" smtClean="0"/>
              <a:t> </a:t>
            </a:r>
            <a:r>
              <a:rPr lang="pt-BR" sz="2400" dirty="0" err="1" smtClean="0"/>
              <a:t>Depuis</a:t>
            </a:r>
            <a:r>
              <a:rPr lang="pt-BR" sz="2400" dirty="0" smtClean="0"/>
              <a:t> La </a:t>
            </a:r>
            <a:r>
              <a:rPr lang="pt-BR" sz="2400" dirty="0" err="1" smtClean="0"/>
              <a:t>Fondation</a:t>
            </a:r>
            <a:r>
              <a:rPr lang="pt-BR" sz="2400" dirty="0" smtClean="0"/>
              <a:t> </a:t>
            </a:r>
            <a:r>
              <a:rPr lang="pt-BR" sz="2400" dirty="0" err="1" smtClean="0"/>
              <a:t>du</a:t>
            </a:r>
            <a:r>
              <a:rPr lang="pt-BR" sz="2400" dirty="0" smtClean="0"/>
              <a:t> Monde”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“A dança, para Girard, tem a mesma ambigüidade que a música. Girard afirma que mesmo as danças mais harmoniosas são imitações feitas em grupo. Os dançarinos repetem os mesmos passos de seus companheiros. Mas a ordem é apenas superficial, precária” (p.21).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“O barulho está a espreita. A qualquer momento um dançarino pode esbarrar no outro e o conflito latente se torna real. A festa é um jogo com a violência. Um jogo imprescindível para a existência da sociedade” (P.21)</a:t>
            </a: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116905" y="188640"/>
            <a:ext cx="7775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René Girard</a:t>
            </a:r>
            <a:b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Des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choses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cachées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Depuis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La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Fondation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Monde”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Festas e sociedade complexas;</a:t>
            </a:r>
          </a:p>
          <a:p>
            <a:pPr lvl="1" algn="just">
              <a:spcBef>
                <a:spcPts val="1200"/>
              </a:spcBef>
            </a:pPr>
            <a:r>
              <a:rPr lang="pt-BR" dirty="0" smtClean="0"/>
              <a:t>Grupos, estilos de vida e visões de mundo diferenciadas: conflitos e acordos momentâneos;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Festa e:</a:t>
            </a:r>
          </a:p>
          <a:p>
            <a:pPr lvl="1" algn="just">
              <a:spcBef>
                <a:spcPts val="1200"/>
              </a:spcBef>
            </a:pPr>
            <a:r>
              <a:rPr lang="pt-BR" dirty="0" smtClean="0"/>
              <a:t>Identidade;</a:t>
            </a:r>
          </a:p>
          <a:p>
            <a:pPr lvl="1" algn="just">
              <a:spcBef>
                <a:spcPts val="1200"/>
              </a:spcBef>
            </a:pPr>
            <a:r>
              <a:rPr lang="pt-BR" dirty="0" err="1" smtClean="0"/>
              <a:t>Etnicidade</a:t>
            </a:r>
            <a:r>
              <a:rPr lang="pt-BR" dirty="0" smtClean="0"/>
              <a:t>;</a:t>
            </a:r>
          </a:p>
          <a:p>
            <a:pPr lvl="1" algn="just">
              <a:spcBef>
                <a:spcPts val="1200"/>
              </a:spcBef>
            </a:pPr>
            <a:r>
              <a:rPr lang="pt-BR" dirty="0" smtClean="0"/>
              <a:t>Sociabilidade;</a:t>
            </a:r>
          </a:p>
          <a:p>
            <a:pPr algn="just">
              <a:spcBef>
                <a:spcPts val="1200"/>
              </a:spcBef>
            </a:pPr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 bwMode="auto">
          <a:xfrm>
            <a:off x="1116905" y="188640"/>
            <a:ext cx="77755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Hermano Vianna</a:t>
            </a:r>
            <a:r>
              <a:rPr kumimoji="0" lang="pt-BR" sz="4400" b="0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Jr.</a:t>
            </a:r>
            <a: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“O baile </a:t>
            </a:r>
            <a:r>
              <a:rPr kumimoji="0" lang="pt-BR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Funk</a:t>
            </a:r>
            <a:r>
              <a:rPr kumimoji="0" lang="pt-BR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carioca”</a:t>
            </a:r>
            <a:endParaRPr kumimoji="0" lang="pt-BR" sz="24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dirty="0" smtClean="0"/>
              <a:t>VIANNA JUNIOR, Hermano Paes. O baile </a:t>
            </a:r>
            <a:r>
              <a:rPr lang="pt-BR" sz="1800" dirty="0" err="1" smtClean="0"/>
              <a:t>Funk</a:t>
            </a:r>
            <a:r>
              <a:rPr lang="pt-BR" sz="1800" dirty="0" smtClean="0"/>
              <a:t> carioca: Festas e estilos de vida metropolitano, Dissertação de mestrado do Programa de Pós-Graduação em Antropologia Social do Museu Nacional, 1987.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Exercícios: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z="2800" dirty="0" smtClean="0"/>
              <a:t>Explique a característica de superação das distâncias inter-individuais presentes nas festas. O que a motiva e para que serve?</a:t>
            </a:r>
          </a:p>
          <a:p>
            <a:pPr algn="just"/>
            <a:r>
              <a:rPr lang="pt-BR" sz="2800" dirty="0" smtClean="0"/>
              <a:t>O que é a efervescência coletiva? Que efeitos produz sobre os indivíduos numa festa?</a:t>
            </a:r>
          </a:p>
          <a:p>
            <a:pPr algn="just"/>
            <a:r>
              <a:rPr lang="pt-BR" sz="2800" dirty="0" smtClean="0"/>
              <a:t>Por que as transgressões sociais nas festas são um componente importante para a sociedade?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“As fronteiras que separam os ritos representativos das recreações coletivas são ‘</a:t>
            </a:r>
            <a:r>
              <a:rPr lang="pt-BR" dirty="0" err="1" smtClean="0"/>
              <a:t>flottantes</a:t>
            </a:r>
            <a:r>
              <a:rPr lang="pt-BR" dirty="0" smtClean="0"/>
              <a:t>’ (incertos) e ainda afirma que uma importante característica de toda religião ‘são os elementos recreativos e estéticos’”.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Principais características de todo tipo de festa:</a:t>
            </a:r>
          </a:p>
          <a:p>
            <a:pPr lvl="1"/>
            <a:r>
              <a:rPr lang="pt-BR" dirty="0" smtClean="0"/>
              <a:t>1) Superação das distâncias </a:t>
            </a:r>
            <a:r>
              <a:rPr lang="pt-BR" dirty="0" err="1" smtClean="0"/>
              <a:t>interindividuais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2) Produção de um estado de efervescência coletiva;</a:t>
            </a:r>
          </a:p>
          <a:p>
            <a:pPr lvl="1"/>
            <a:r>
              <a:rPr lang="pt-BR" dirty="0" smtClean="0"/>
              <a:t>3) Transgressão de normas sociais;</a:t>
            </a: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“No divertimento em grupo, como na religião, o indivíduo deixa de existir e passa a ser dominado pelo coletivo” (p.16). 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Nesses momentos, apesar ou por causa das transgressões cometidas, são reafirmadas as crenças grupais e as regras que tornam possível a vida em grupo” (p.16).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pt-BR" dirty="0" smtClean="0"/>
              <a:t>Consciência individual x Consciência Coletiva 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“O tempo faz com que a consciência coletiva perca suas forças. São imprescindíveis tanto as cerimônias festivas quanto os rituais religiosos para reavivar os laços sociais, que correm sempre o perigo de se desfazer” (p.16).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pt-BR" dirty="0" smtClean="0"/>
              <a:t>Festa e energia social: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“O divertimento é portanto uma rápida fuga das obrigações cotidianas, não tendo, a princípio, nenhuma utilidade”. No entanto essas obrigações são necessárias. Por isso, a festa deixa de ser inútil e passa a ter uma função: 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(...) A festa, como o ritual religioso reabastece a sociedade de energia” (p.16).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pt-BR" dirty="0" smtClean="0"/>
              <a:t>A energia social que é produzida e compartilhada numa festa, pode ser entendida como uma efervescência,  produz um estado psíquico alterado de sobre-excitação, de paixões mais vivas e as sensações mais fortes.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Émmile</a:t>
            </a:r>
            <a:r>
              <a:rPr lang="pt-BR" dirty="0" smtClean="0"/>
              <a:t> </a:t>
            </a:r>
            <a:r>
              <a:rPr lang="pt-BR" dirty="0" err="1" smtClean="0"/>
              <a:t>Durkheim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“As formas elementares da vida religiosa”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pt-BR" dirty="0" smtClean="0"/>
              <a:t>Festas, energia social e violência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“Nesse estado, os homens não se reconhecem. Na festa, os indivíduos podem entrar diretamente em contato com a fonte de energia do social. Esses contatos são sempre muito perigosos. Daí a ligação estreita entre divertimento e violência” (p.18).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Georges </a:t>
            </a:r>
            <a:r>
              <a:rPr lang="pt-BR" dirty="0" err="1" smtClean="0"/>
              <a:t>Bataille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sz="2400" dirty="0" smtClean="0"/>
              <a:t>“</a:t>
            </a:r>
            <a:r>
              <a:rPr lang="pt-BR" sz="2400" dirty="0" err="1" smtClean="0"/>
              <a:t>Théorie</a:t>
            </a:r>
            <a:r>
              <a:rPr lang="pt-BR" sz="2400" dirty="0" smtClean="0"/>
              <a:t> de </a:t>
            </a:r>
            <a:r>
              <a:rPr lang="pt-BR" sz="2400" dirty="0" err="1" smtClean="0"/>
              <a:t>la</a:t>
            </a:r>
            <a:r>
              <a:rPr lang="pt-BR" sz="2400" dirty="0" smtClean="0"/>
              <a:t> </a:t>
            </a:r>
            <a:r>
              <a:rPr lang="pt-BR" sz="2400" dirty="0" err="1" smtClean="0"/>
              <a:t>Réligion</a:t>
            </a:r>
            <a:r>
              <a:rPr lang="pt-BR" sz="2400" dirty="0" smtClean="0"/>
              <a:t>”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675"/>
            <a:ext cx="8496944" cy="4105275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pt-BR" dirty="0" smtClean="0"/>
              <a:t>Consciência individual x Consciência Coletiva </a:t>
            </a:r>
          </a:p>
          <a:p>
            <a:pPr algn="just">
              <a:spcBef>
                <a:spcPts val="1200"/>
              </a:spcBef>
            </a:pPr>
            <a:r>
              <a:rPr lang="pt-BR" dirty="0" smtClean="0"/>
              <a:t>“O sagrado , para </a:t>
            </a:r>
            <a:r>
              <a:rPr lang="pt-BR" dirty="0" err="1" smtClean="0"/>
              <a:t>Bataille</a:t>
            </a:r>
            <a:r>
              <a:rPr lang="pt-BR" dirty="0" smtClean="0"/>
              <a:t>, é a volta da intimidade entre o homem e o mundo, entre sujeito e o objeto. A recriação da intimidade só pode ser violenta. O homem deseja a volta da imanência, mas sabe que se entregar à intimidade é perder o que tem de humano.” (p.18).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design- Abstrato 1">
  <a:themeElements>
    <a:clrScheme name="Design padrão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Thai,</Template>
  <TotalTime>151</TotalTime>
  <Words>733</Words>
  <Application>Microsoft Office PowerPoint</Application>
  <PresentationFormat>Apresentação na tela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Modelo de design- Abstrato 1</vt:lpstr>
      <vt:lpstr>FESTAS  E A FESTA DOS CONCEITOS </vt:lpstr>
      <vt:lpstr>Émmile Durkheim “As formas elementares da vida religiosa”</vt:lpstr>
      <vt:lpstr>Émmile Durkheim “As formas elementares da vida religiosa”</vt:lpstr>
      <vt:lpstr>Émmile Durkheim “As formas elementares da vida religiosa”</vt:lpstr>
      <vt:lpstr>Émmile Durkheim “As formas elementares da vida religiosa”</vt:lpstr>
      <vt:lpstr>Émmile Durkheim “As formas elementares da vida religiosa”</vt:lpstr>
      <vt:lpstr>Émmile Durkheim “As formas elementares da vida religiosa”</vt:lpstr>
      <vt:lpstr>Émmile Durkheim “As formas elementares da vida religiosa”</vt:lpstr>
      <vt:lpstr>Georges Bataille “Théorie de la Réligion”</vt:lpstr>
      <vt:lpstr>René Girard “Des choses cachées Depuis La Fondation du Monde”</vt:lpstr>
      <vt:lpstr>René Girard “Des choses cachées Depuis La Fondation du Monde”</vt:lpstr>
      <vt:lpstr>Slide 12</vt:lpstr>
      <vt:lpstr>Slide 13</vt:lpstr>
      <vt:lpstr>Referências</vt:lpstr>
      <vt:lpstr>Exercícios: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FESTA DOS CONCEITOS </dc:title>
  <dc:creator>Leonardo Renner Koppe</dc:creator>
  <cp:lastModifiedBy>Leonardo Renner Koppe</cp:lastModifiedBy>
  <cp:revision>10</cp:revision>
  <dcterms:created xsi:type="dcterms:W3CDTF">2010-10-01T00:12:47Z</dcterms:created>
  <dcterms:modified xsi:type="dcterms:W3CDTF">2011-10-07T18:22:00Z</dcterms:modified>
</cp:coreProperties>
</file>