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76" r:id="rId23"/>
    <p:sldId id="277" r:id="rId24"/>
    <p:sldId id="278" r:id="rId25"/>
    <p:sldId id="280" r:id="rId26"/>
    <p:sldId id="281" r:id="rId27"/>
    <p:sldId id="283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8E69E788-8BCF-4189-85ED-687340EF9B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/>
            <a:fld id="{25A51C10-CF7B-48C3-BCB3-1B551865B0A0}" type="datetimeFigureOut">
              <a:rPr lang="en-US" smtClean="0"/>
              <a:pPr algn="ctr"/>
              <a:t>7/8/2010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l"/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E69E788-8BCF-4189-85ED-687340EF9B0E}" type="slidenum">
              <a:rPr lang="en-US" smtClean="0"/>
              <a:pPr/>
              <a:t>‹nº›</a:t>
            </a:fld>
            <a:endParaRPr lang="en-US" sz="14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Gestão cultural:</a:t>
            </a:r>
            <a:br>
              <a:rPr lang="pt-BR" dirty="0" smtClean="0"/>
            </a:br>
            <a:r>
              <a:rPr lang="pt-BR" sz="3600" dirty="0" smtClean="0"/>
              <a:t>definição para </a:t>
            </a:r>
            <a:br>
              <a:rPr lang="pt-BR" sz="3600" dirty="0" smtClean="0"/>
            </a:br>
            <a:r>
              <a:rPr lang="pt-BR" sz="3600" dirty="0" smtClean="0"/>
              <a:t>uma profissão em construção e </a:t>
            </a:r>
            <a:br>
              <a:rPr lang="pt-BR" sz="3600" dirty="0" smtClean="0"/>
            </a:br>
            <a:r>
              <a:rPr lang="pt-BR" sz="3600" dirty="0" smtClean="0"/>
              <a:t>um Mercado em expansão.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Profº Me. Leonardo Renner Koppe</a:t>
            </a:r>
          </a:p>
        </p:txBody>
      </p:sp>
      <p:pic>
        <p:nvPicPr>
          <p:cNvPr id="4" name="Imagem 3" descr="logo_ifsul SAPUCAI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606349" cy="1460318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5" name="CaixaDeTexto 4"/>
          <p:cNvSpPr txBox="1"/>
          <p:nvPr/>
        </p:nvSpPr>
        <p:spPr>
          <a:xfrm>
            <a:off x="2123728" y="6453336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Sapucaia do Sul, julho de 2010.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Gestão como administração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Entendido dessa forma tem-se gestão como sinônima de;</a:t>
            </a:r>
          </a:p>
          <a:p>
            <a:pPr lvl="1"/>
            <a:r>
              <a:rPr lang="pt-BR" dirty="0" smtClean="0"/>
              <a:t>Administração de pessoas, </a:t>
            </a:r>
          </a:p>
          <a:p>
            <a:pPr lvl="1"/>
            <a:r>
              <a:rPr lang="pt-BR" dirty="0" smtClean="0"/>
              <a:t>Administração de processos, </a:t>
            </a:r>
          </a:p>
          <a:p>
            <a:pPr lvl="1"/>
            <a:r>
              <a:rPr lang="pt-BR" dirty="0" smtClean="0"/>
              <a:t>Administração de recursos,</a:t>
            </a:r>
          </a:p>
          <a:p>
            <a:r>
              <a:rPr lang="pt-BR" dirty="0" smtClean="0"/>
              <a:t>Deve-se considerar como a tomada de decisões situadas no tempo; seu planejamento e execução.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20162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2- O que gestão: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Portanto, gestão cultural pode ser entendido como: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Um processo administrativo que diz respeito: </a:t>
            </a:r>
          </a:p>
          <a:p>
            <a:pPr lvl="1"/>
            <a:r>
              <a:rPr lang="pt-BR" dirty="0" smtClean="0"/>
              <a:t>à prestação de bens e serviços culturais, </a:t>
            </a:r>
          </a:p>
          <a:p>
            <a:pPr lvl="1"/>
            <a:r>
              <a:rPr lang="pt-BR" dirty="0" smtClean="0"/>
              <a:t>à organização dos recursos disponíveis para a viabilização de criações e manifestações artístico-culturais. </a:t>
            </a:r>
          </a:p>
          <a:p>
            <a:r>
              <a:rPr lang="pt-BR" dirty="0" smtClean="0"/>
              <a:t>A Gestão cultural é a administração e o controle de pessoas e organizações que tem por objetivos garantir a </a:t>
            </a:r>
            <a:r>
              <a:rPr lang="pt-BR" b="1" i="1" dirty="0" smtClean="0"/>
              <a:t>existência, produção e/ou reprodução</a:t>
            </a:r>
            <a:r>
              <a:rPr lang="pt-BR" dirty="0" smtClean="0"/>
              <a:t> das manifestações culturais.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331236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3- Gestão cultural: uma definição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atuação do gestor cultural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gestor cultural é o profissional que se preocupa no modo de tornar </a:t>
            </a:r>
            <a:r>
              <a:rPr lang="pt-BR" b="1" i="1" dirty="0" smtClean="0"/>
              <a:t>possível e sustentável</a:t>
            </a:r>
            <a:r>
              <a:rPr lang="pt-BR" dirty="0" smtClean="0"/>
              <a:t> a existência das mais variadas formas de manifestações culturais e de seus criadores;</a:t>
            </a:r>
          </a:p>
          <a:p>
            <a:r>
              <a:rPr lang="pt-BR" dirty="0" smtClean="0"/>
              <a:t>O gestor cultural é o elo entre criadores culturais, empresas e o público/consumidores de modo geral;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331236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3- Gestão cultural: uma definição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Conhecimentos necessários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Para realizar o seu trabalho é necessário ao gestor cultural conhecimentos de várias áreas do saber (quanto mais diversificado, melhor), como:</a:t>
            </a:r>
          </a:p>
          <a:p>
            <a:r>
              <a:rPr lang="pt-BR" dirty="0" smtClean="0"/>
              <a:t>Administração;</a:t>
            </a:r>
          </a:p>
          <a:p>
            <a:r>
              <a:rPr lang="pt-BR" dirty="0" smtClean="0"/>
              <a:t>Antropologia;</a:t>
            </a:r>
          </a:p>
          <a:p>
            <a:r>
              <a:rPr lang="pt-BR" dirty="0" smtClean="0"/>
              <a:t>Sociologia;</a:t>
            </a:r>
          </a:p>
          <a:p>
            <a:r>
              <a:rPr lang="pt-BR" dirty="0" smtClean="0"/>
              <a:t>História;</a:t>
            </a:r>
          </a:p>
          <a:p>
            <a:r>
              <a:rPr lang="pt-BR" dirty="0" smtClean="0"/>
              <a:t>Artes;</a:t>
            </a:r>
          </a:p>
          <a:p>
            <a:r>
              <a:rPr lang="pt-BR" dirty="0" smtClean="0"/>
              <a:t>Idiomas;</a:t>
            </a:r>
          </a:p>
          <a:p>
            <a:r>
              <a:rPr lang="pt-BR" dirty="0" smtClean="0"/>
              <a:t>Educação;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331236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3- Gestão cultural: uma definição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Uma nova perspectiva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Essa é uma nova perspectiva, uma nova área de atuação para aqueles que pensam a gestão de recursos e a própria sociedade; </a:t>
            </a:r>
          </a:p>
          <a:p>
            <a:r>
              <a:rPr lang="pt-BR" dirty="0" smtClean="0"/>
              <a:t>Surge com a percepção das dimensões econômicas e sociais das manifestações culturais, suas possibilidades e seus desafios;</a:t>
            </a:r>
          </a:p>
          <a:p>
            <a:r>
              <a:rPr lang="pt-BR" dirty="0" smtClean="0"/>
              <a:t>Estamos falando do que se denomina como: ECONOMIA DA CULTURA;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410445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4- Mercado de trabalho do gestor cultural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Economia da cultura, economia do conhecimento e economia criativa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Essas diferentes “economias” são definições que procuram chamar a atenção para a importância da cultura como um fator de desenvolvimento econômico e cultural;</a:t>
            </a:r>
          </a:p>
          <a:p>
            <a:r>
              <a:rPr lang="pt-BR" dirty="0" smtClean="0"/>
              <a:t>Enquanto no século XX, entendia-se que o desenvolvimento humano era proveniente de processos de industrialização (construção de indústrias), hoje percebe-se que a cultura é uma grande fonte de riquezas para a humanidade;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410445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4- Mercado de trabalho do gestor cultural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século XXI:</a:t>
            </a:r>
            <a:br>
              <a:rPr lang="pt-BR" dirty="0" smtClean="0"/>
            </a:br>
            <a:r>
              <a:rPr lang="pt-BR" sz="4000" dirty="0" smtClean="0"/>
              <a:t>A era do conhecimento, </a:t>
            </a:r>
            <a:r>
              <a:rPr lang="pt-BR" sz="3600" dirty="0" smtClean="0"/>
              <a:t>da informação, </a:t>
            </a:r>
            <a:r>
              <a:rPr lang="pt-BR" sz="3100" dirty="0" smtClean="0"/>
              <a:t>da cultura, </a:t>
            </a:r>
            <a:r>
              <a:rPr lang="pt-BR" sz="2700" dirty="0" smtClean="0"/>
              <a:t>da criatividade, </a:t>
            </a:r>
            <a:r>
              <a:rPr lang="pt-BR" sz="2000" dirty="0" smtClean="0"/>
              <a:t>da inovação...</a:t>
            </a:r>
            <a:endParaRPr lang="pt-BR" sz="2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que deve ficar claro é que parece haver um consenso de que são as próprias criações e manifestações da cultura, as responsáveis pelo desenvolvimento econômico e social do homem;</a:t>
            </a:r>
          </a:p>
          <a:p>
            <a:r>
              <a:rPr lang="pt-BR" dirty="0" smtClean="0"/>
              <a:t>Hoje, compreende-se desenvolvimento humano a partir da manutenção e reprodução dos modos de vida das populações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410445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4- Mercado de trabalho do gestor cultural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Remuneração no setor cultural no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 acordo com o IBGE, dados de 2005, o salário médio dos trabalhadores do setor de serviços culturais chegava a quase duas vezes mais que a média dos trabalhadores do setor de serviços (o maior setor da economia brasileira);</a:t>
            </a:r>
          </a:p>
          <a:p>
            <a:r>
              <a:rPr lang="pt-BR" dirty="0" smtClean="0"/>
              <a:t>Isso significa que há boas remunerações na área de gestão cultural;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410445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4- Mercado de trabalho do gestor cultural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63562"/>
            <a:ext cx="7590700" cy="5889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1547664" y="1700808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</a:rPr>
              <a:t>Salário Mínino: </a:t>
            </a:r>
            <a:r>
              <a:rPr lang="pt-BR" sz="1600" dirty="0" smtClean="0">
                <a:solidFill>
                  <a:schemeClr val="bg1"/>
                </a:solidFill>
              </a:rPr>
              <a:t>R$560,00 (valor do SM em 2010)</a:t>
            </a:r>
          </a:p>
          <a:p>
            <a:r>
              <a:rPr lang="pt-BR" sz="1600" b="1" dirty="0" smtClean="0">
                <a:solidFill>
                  <a:schemeClr val="bg1"/>
                </a:solidFill>
              </a:rPr>
              <a:t>5,4 SM: </a:t>
            </a:r>
            <a:r>
              <a:rPr lang="pt-BR" sz="1600" dirty="0" smtClean="0">
                <a:solidFill>
                  <a:schemeClr val="bg1"/>
                </a:solidFill>
              </a:rPr>
              <a:t>aprox. R$ </a:t>
            </a:r>
            <a:r>
              <a:rPr lang="pt-BR" sz="1600" dirty="0" smtClean="0">
                <a:solidFill>
                  <a:schemeClr val="bg1"/>
                </a:solidFill>
              </a:rPr>
              <a:t>3.024,o0 (média no setor cultural)</a:t>
            </a:r>
            <a:endParaRPr lang="pt-BR" sz="1600" dirty="0" smtClean="0">
              <a:solidFill>
                <a:schemeClr val="bg1"/>
              </a:solidFill>
            </a:endParaRPr>
          </a:p>
          <a:p>
            <a:r>
              <a:rPr lang="pt-BR" sz="1600" b="1" dirty="0" smtClean="0">
                <a:solidFill>
                  <a:schemeClr val="bg1"/>
                </a:solidFill>
              </a:rPr>
              <a:t>3,7 SM:</a:t>
            </a:r>
            <a:r>
              <a:rPr lang="pt-BR" sz="1600" dirty="0" smtClean="0">
                <a:solidFill>
                  <a:schemeClr val="bg1"/>
                </a:solidFill>
              </a:rPr>
              <a:t> aprox. R$  2.072,00 </a:t>
            </a:r>
            <a:r>
              <a:rPr lang="pt-BR" sz="1600" dirty="0" smtClean="0">
                <a:solidFill>
                  <a:schemeClr val="bg1"/>
                </a:solidFill>
              </a:rPr>
              <a:t>(média </a:t>
            </a:r>
            <a:r>
              <a:rPr lang="pt-BR" sz="1600" dirty="0" smtClean="0">
                <a:solidFill>
                  <a:schemeClr val="bg1"/>
                </a:solidFill>
              </a:rPr>
              <a:t>em outros setores)</a:t>
            </a:r>
            <a:endParaRPr lang="pt-BR" sz="1600" dirty="0" smtClean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5496" y="35332"/>
            <a:ext cx="410445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4- Mercado de trabalho do gestor cultural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Onde atuar como gestor cultural?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 modo geral, pode-se afirmar que o gestor cultural é o profissional habilitado e competente para trabalhar em:</a:t>
            </a:r>
          </a:p>
          <a:p>
            <a:r>
              <a:rPr lang="pt-BR" dirty="0" smtClean="0"/>
              <a:t>Empresas;</a:t>
            </a:r>
          </a:p>
          <a:p>
            <a:r>
              <a:rPr lang="pt-BR" dirty="0" smtClean="0"/>
              <a:t>Órgão públicos;</a:t>
            </a:r>
          </a:p>
          <a:p>
            <a:r>
              <a:rPr lang="pt-BR" dirty="0" smtClean="0"/>
              <a:t>Instituições públicas e privadas do setor cultural;</a:t>
            </a:r>
          </a:p>
          <a:p>
            <a:r>
              <a:rPr lang="pt-BR" dirty="0" err="1" smtClean="0"/>
              <a:t>ONG’s</a:t>
            </a:r>
            <a:r>
              <a:rPr lang="pt-BR" dirty="0" smtClean="0"/>
              <a:t> e </a:t>
            </a:r>
            <a:r>
              <a:rPr lang="pt-BR" dirty="0" err="1" smtClean="0"/>
              <a:t>OSCIP’s</a:t>
            </a:r>
            <a:r>
              <a:rPr lang="pt-BR" dirty="0" smtClean="0"/>
              <a:t>;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5496" y="35332"/>
            <a:ext cx="410445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4- Mercado de trabalho do gestor cultural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Apresentação sobre o autor: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Formação de Bacharel (2004) e Licenciado (2006) em ciências sociais (UFRGS);</a:t>
            </a:r>
          </a:p>
          <a:p>
            <a:r>
              <a:rPr lang="pt-BR" dirty="0" smtClean="0"/>
              <a:t>Mestre em Sociologia (2008) </a:t>
            </a:r>
            <a:r>
              <a:rPr lang="pt-BR" sz="1800" dirty="0" smtClean="0"/>
              <a:t>(PPGS/UFRGS – CAPES 6)</a:t>
            </a:r>
            <a:r>
              <a:rPr lang="pt-BR" dirty="0" smtClean="0"/>
              <a:t>;</a:t>
            </a:r>
          </a:p>
          <a:p>
            <a:r>
              <a:rPr lang="pt-BR" dirty="0" smtClean="0"/>
              <a:t>Doutorando em Sociologia (PPGS/UFRGS);</a:t>
            </a:r>
          </a:p>
          <a:p>
            <a:r>
              <a:rPr lang="pt-BR" dirty="0" smtClean="0"/>
              <a:t>Cursando especialização em Gestão Cultural (SENAC-RS);</a:t>
            </a:r>
          </a:p>
          <a:p>
            <a:r>
              <a:rPr lang="pt-BR" dirty="0" smtClean="0"/>
              <a:t>Cursando graduação em Administração/UFRGS;</a:t>
            </a:r>
          </a:p>
          <a:p>
            <a:r>
              <a:rPr lang="pt-BR" dirty="0" smtClean="0"/>
              <a:t>Professor de Gestão Cultural no </a:t>
            </a:r>
            <a:r>
              <a:rPr lang="pt-BR" dirty="0" err="1" smtClean="0"/>
              <a:t>IFSUL-Campus</a:t>
            </a:r>
            <a:r>
              <a:rPr lang="pt-BR" dirty="0" smtClean="0"/>
              <a:t> Sapucaia do Sul:</a:t>
            </a:r>
          </a:p>
          <a:p>
            <a:pPr lvl="1"/>
            <a:r>
              <a:rPr lang="pt-BR" dirty="0" smtClean="0"/>
              <a:t>Disciplinas de: Gestão e Políticas Culturais; Marketing Cultural; Cultura Brasileira e Sociologia);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Empresas e o marketing cultural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Há muitos gestores culturais que atuam autonomamente com suas próprias empresas prestando serviços de consultoria em Marketing Cultural ou promovendo atividades culturais;</a:t>
            </a:r>
          </a:p>
          <a:p>
            <a:r>
              <a:rPr lang="pt-BR" dirty="0" smtClean="0"/>
              <a:t>Outra possibilidade é trabalhar em empresas que optem por utilizar a cultura como um canal de comunicação com seus clientes;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3600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4. a) – Empresas: Marketing cultural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Empresas e o marketing cultural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Marketing cultural é um modo de comunicação que utiliza-se de manifestações artístico-culturais como canal para a associação de valores e sentimentos;</a:t>
            </a:r>
          </a:p>
          <a:p>
            <a:r>
              <a:rPr lang="pt-BR" dirty="0" smtClean="0"/>
              <a:t>Empresas buscam através da associação e financiamento de atividades culturais atingir públicos-alvo específicos e criar laços de fidelidade;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3600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4. a) – Empresas: Marketing cultural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Governos: </a:t>
            </a:r>
            <a:br>
              <a:rPr lang="pt-BR" dirty="0" smtClean="0"/>
            </a:br>
            <a:r>
              <a:rPr lang="pt-BR" sz="3600" dirty="0" smtClean="0"/>
              <a:t>Federal, Estadual e Municipal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Nos diferentes níveis de governo há a necessidade de recursos humanos capacitados para lidar com as exigências do setor cultural;</a:t>
            </a:r>
          </a:p>
          <a:p>
            <a:r>
              <a:rPr lang="pt-BR" dirty="0" smtClean="0"/>
              <a:t>Pode-se atuar na elaboração de políticas públicas voltadas para a cultura;</a:t>
            </a:r>
          </a:p>
          <a:p>
            <a:r>
              <a:rPr lang="pt-BR" dirty="0" smtClean="0"/>
              <a:t>Bem como, na elaboração de editais, avaliação de projetos e gestão de fundos culturais;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468052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4. b) – Órgãos públicos (executivo e legislativo)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Instituições públicas e privadas do setor cultural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Há um ampla gama de instituições, nas quais podem atuar os gestores culturais;</a:t>
            </a:r>
          </a:p>
          <a:p>
            <a:r>
              <a:rPr lang="pt-BR" dirty="0" smtClean="0"/>
              <a:t>Destacam-se as Casas de Cultura como a Casa de Cultura Mário Quintana em Porto Alegre (CCMQ);</a:t>
            </a:r>
          </a:p>
          <a:p>
            <a:r>
              <a:rPr lang="pt-BR" dirty="0" smtClean="0"/>
              <a:t>Também é possível trabalhar na gestão de equipamentos culturais como museus – Museu Julio de Castilhos no centro de Porto Alegre ou o Museu de Ciência e Tecnologia da PUC-RS;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54006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4. c) – Instituições públicas e privadas do setor cultural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ONG’s</a:t>
            </a:r>
            <a:r>
              <a:rPr lang="pt-BR" dirty="0" smtClean="0"/>
              <a:t> e </a:t>
            </a:r>
            <a:r>
              <a:rPr lang="pt-BR" dirty="0" err="1" smtClean="0"/>
              <a:t>OSCIP’s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instituições formadas a partir da organização da sociedade civil, das pessoas de um modo geral por interesses comuns;</a:t>
            </a:r>
          </a:p>
          <a:p>
            <a:r>
              <a:rPr lang="pt-BR" dirty="0" smtClean="0"/>
              <a:t>Há muitas organizações que buscam promover atividades culturais relacionadas às mais diversas finalidades, desde a recuperação e manutenção de tradições religiosas até formas de expressão artísticas específicas;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54006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4. c) – Organizações Não Governamentais e </a:t>
            </a:r>
            <a:r>
              <a:rPr lang="pt-BR" dirty="0" err="1" smtClean="0">
                <a:solidFill>
                  <a:schemeClr val="bg1"/>
                </a:solidFill>
              </a:rPr>
              <a:t>OSCIP’s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Leis de incentivo cultural e a profissão de gestor cultural;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leis de incentivo cultural são importantes na área de gestão cultural e muito contribuíram para a formação e consolidação do mercado de trabalho desses profissionais;</a:t>
            </a:r>
          </a:p>
          <a:p>
            <a:r>
              <a:rPr lang="pt-BR" dirty="0" smtClean="0"/>
              <a:t>O importante é ter clareza de que o gestor cultural deve conhecer as leis de incentivo e saber trabalhar com elas, mas que sua atuação não se restringe a utilização das leis de incentivo;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54006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5. – Leis de incentivo e a profissão de gestor cultural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importância dos projetos para a gestão cultural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Há uma ferramenta que é essencial aos gestores culturais;</a:t>
            </a:r>
          </a:p>
          <a:p>
            <a:r>
              <a:rPr lang="pt-BR" dirty="0" smtClean="0"/>
              <a:t>PROJETOS:</a:t>
            </a:r>
          </a:p>
          <a:p>
            <a:r>
              <a:rPr lang="pt-BR" dirty="0" smtClean="0"/>
              <a:t>São as ferramentas de trabalho dos gestores culturais;</a:t>
            </a:r>
          </a:p>
          <a:p>
            <a:r>
              <a:rPr lang="pt-BR" dirty="0" smtClean="0"/>
              <a:t>Saber elaborar um bom projeto é condição essencial para uma atuação bem sucedida;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 smtClean="0"/>
              <a:t>Perguntas?</a:t>
            </a:r>
          </a:p>
          <a:p>
            <a:r>
              <a:rPr lang="pt-BR" dirty="0" smtClean="0"/>
              <a:t>Dúvidas?</a:t>
            </a:r>
          </a:p>
          <a:p>
            <a:r>
              <a:rPr lang="pt-BR" dirty="0" smtClean="0"/>
              <a:t>Sugestões?</a:t>
            </a:r>
            <a:endParaRPr lang="pt-BR" dirty="0"/>
          </a:p>
        </p:txBody>
      </p:sp>
      <p:pic>
        <p:nvPicPr>
          <p:cNvPr id="5" name="Espaço Reservado para Conteúdo 4" descr="logo_ifsul SAPUCAIA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4325" y="3550535"/>
            <a:ext cx="3606349" cy="1460318"/>
          </a:xfr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Contato: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352676"/>
            <a:ext cx="7772400" cy="4100659"/>
          </a:xfrm>
        </p:spPr>
        <p:txBody>
          <a:bodyPr>
            <a:normAutofit/>
          </a:bodyPr>
          <a:lstStyle/>
          <a:p>
            <a:r>
              <a:rPr lang="pt-BR" dirty="0" smtClean="0"/>
              <a:t>Horários de atendimento no IFSUL/Campus Sapucaia do Sul </a:t>
            </a:r>
          </a:p>
          <a:p>
            <a:r>
              <a:rPr lang="pt-BR" dirty="0" smtClean="0"/>
              <a:t>– Sala das coordenações:</a:t>
            </a:r>
          </a:p>
          <a:p>
            <a:r>
              <a:rPr lang="pt-BR" dirty="0" err="1" smtClean="0"/>
              <a:t>Segunda-feira</a:t>
            </a:r>
            <a:r>
              <a:rPr lang="pt-BR" dirty="0" smtClean="0"/>
              <a:t>: 8h e 15min até às 9h; 13h e 30min até às 15h;</a:t>
            </a:r>
          </a:p>
          <a:p>
            <a:r>
              <a:rPr lang="pt-BR" dirty="0" err="1" smtClean="0"/>
              <a:t>Quarta-feira</a:t>
            </a:r>
            <a:r>
              <a:rPr lang="pt-BR" dirty="0" smtClean="0"/>
              <a:t>: 8h e 15min até às 9h; 13h e 30min até às 16h e 45min;</a:t>
            </a:r>
          </a:p>
          <a:p>
            <a:r>
              <a:rPr lang="pt-BR" dirty="0" err="1" smtClean="0"/>
              <a:t>Quinta-feira</a:t>
            </a:r>
            <a:r>
              <a:rPr lang="pt-BR" dirty="0" smtClean="0"/>
              <a:t>: 8h e 15min até às 9h;</a:t>
            </a:r>
          </a:p>
          <a:p>
            <a:endParaRPr lang="pt-BR" dirty="0" smtClean="0"/>
          </a:p>
          <a:p>
            <a:r>
              <a:rPr lang="pt-BR" dirty="0" smtClean="0"/>
              <a:t>Email: lrkoppe@sapucaia.ifsul.edu.br</a:t>
            </a:r>
            <a:endParaRPr lang="pt-BR" dirty="0"/>
          </a:p>
        </p:txBody>
      </p:sp>
      <p:pic>
        <p:nvPicPr>
          <p:cNvPr id="4" name="Imagem 3" descr="logo_ifsul SAPUCAI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65851" y="168482"/>
            <a:ext cx="3606349" cy="1460318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da 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O que é cultura;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O que é gestão;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Gestão cultural: uma definição;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Mercado de trabalho do gestor cultural;</a:t>
            </a:r>
          </a:p>
          <a:p>
            <a:pPr marL="825246" lvl="1" indent="-514350">
              <a:buFont typeface="+mj-lt"/>
              <a:buAutoNum type="alphaLcParenR"/>
            </a:pPr>
            <a:r>
              <a:rPr lang="pt-BR" dirty="0" smtClean="0"/>
              <a:t>Empresas: marketing cultural;</a:t>
            </a:r>
          </a:p>
          <a:p>
            <a:pPr marL="825246" lvl="1" indent="-514350">
              <a:buFont typeface="+mj-lt"/>
              <a:buAutoNum type="alphaLcParenR"/>
            </a:pPr>
            <a:r>
              <a:rPr lang="pt-BR" dirty="0" smtClean="0"/>
              <a:t>Órgãos públicos (executivo e legislativo);</a:t>
            </a:r>
          </a:p>
          <a:p>
            <a:pPr marL="825246" lvl="1" indent="-514350">
              <a:buFont typeface="+mj-lt"/>
              <a:buAutoNum type="alphaLcParenR"/>
            </a:pPr>
            <a:r>
              <a:rPr lang="pt-BR" dirty="0" smtClean="0"/>
              <a:t>Instituições públicas e privadas do setor cultural (Museus, teatros, Casas de Cultura);</a:t>
            </a:r>
          </a:p>
          <a:p>
            <a:pPr marL="825246" lvl="1" indent="-514350">
              <a:buFont typeface="+mj-lt"/>
              <a:buAutoNum type="alphaLcParenR"/>
            </a:pPr>
            <a:r>
              <a:rPr lang="pt-BR" dirty="0" smtClean="0"/>
              <a:t>Organizações não governamentais (</a:t>
            </a:r>
            <a:r>
              <a:rPr lang="pt-BR" dirty="0" err="1" smtClean="0"/>
              <a:t>OSCIP’s</a:t>
            </a:r>
            <a:r>
              <a:rPr lang="pt-BR" dirty="0" smtClean="0"/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Leis de incentivo e a profissão de gestor cultural;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importância dos projetos para a gestão cultural;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cultura?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Há muitas definições de cultura;</a:t>
            </a:r>
          </a:p>
          <a:p>
            <a:r>
              <a:rPr lang="pt-BR" dirty="0" smtClean="0"/>
              <a:t>Alguns autores falam de culturas (no plural) e diferem as manifestações culturais por grupos de semelhantes, seja por classe social (ricos e pobres; cultura erudita e popular) ou gostos, história e tradições comuns (etnias);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5496" y="44624"/>
            <a:ext cx="20162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1- O que é cultura: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Cultura pode ser...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 qualquer forma, cultura está relacionado aos </a:t>
            </a:r>
            <a:r>
              <a:rPr lang="pt-BR" b="1" u="sng" dirty="0" smtClean="0"/>
              <a:t>sentidos e significados </a:t>
            </a:r>
            <a:r>
              <a:rPr lang="pt-BR" dirty="0" smtClean="0"/>
              <a:t>atribuídos pela humanidade às coisas do mundo e a si própria.</a:t>
            </a:r>
          </a:p>
          <a:p>
            <a:r>
              <a:rPr lang="pt-BR" dirty="0" smtClean="0"/>
              <a:t>Nessa definição ampla de cultura podemos afirmar que quase tudo que sabemos e/ou fazemos tem como fundamento nosso conhecimento cultural.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5496" y="44624"/>
            <a:ext cx="20162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1- O que é cultura: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Onde encontramos sentidos e significados?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Nossos gostos, hábitos e costumes são frutos dos sentidos e significados construídos por nós e por aqueles que viveram antes de nós;</a:t>
            </a:r>
          </a:p>
          <a:p>
            <a:r>
              <a:rPr lang="pt-BR" dirty="0" smtClean="0"/>
              <a:t>As crenças e conhecimentos, que temos e adquirimos, constroem e reforçam esses sentidos que nos orientam;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20162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1- O que é cultura: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manifestações culturais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Assim, tem-se que cultura refere-se às manifestações providas de sentido, entre elas:</a:t>
            </a:r>
          </a:p>
          <a:p>
            <a:pPr lvl="1"/>
            <a:r>
              <a:rPr lang="pt-BR" dirty="0" smtClean="0"/>
              <a:t>A música;</a:t>
            </a:r>
          </a:p>
          <a:p>
            <a:pPr lvl="1"/>
            <a:r>
              <a:rPr lang="pt-BR" dirty="0" smtClean="0"/>
              <a:t>A dança;</a:t>
            </a:r>
          </a:p>
          <a:p>
            <a:pPr lvl="1"/>
            <a:r>
              <a:rPr lang="pt-BR" dirty="0" smtClean="0"/>
              <a:t>A pintura;</a:t>
            </a:r>
          </a:p>
          <a:p>
            <a:pPr lvl="1"/>
            <a:r>
              <a:rPr lang="pt-BR" dirty="0" smtClean="0"/>
              <a:t>A escultura;</a:t>
            </a:r>
          </a:p>
          <a:p>
            <a:pPr lvl="1"/>
            <a:r>
              <a:rPr lang="pt-BR" dirty="0" smtClean="0"/>
              <a:t>O teatro;</a:t>
            </a:r>
          </a:p>
          <a:p>
            <a:pPr lvl="1"/>
            <a:r>
              <a:rPr lang="pt-BR" dirty="0" smtClean="0"/>
              <a:t>A literatura;</a:t>
            </a:r>
          </a:p>
          <a:p>
            <a:pPr lvl="1"/>
            <a:r>
              <a:rPr lang="pt-BR" dirty="0" smtClean="0"/>
              <a:t>O cinema;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20162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1- O que é cultura: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Não podemos esquecer...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Também fazem parte desse universo de sentidos da cultura:</a:t>
            </a:r>
          </a:p>
          <a:p>
            <a:pPr lvl="1"/>
            <a:r>
              <a:rPr lang="pt-BR" dirty="0" smtClean="0"/>
              <a:t>Nossas crenças (religiosas ou não);</a:t>
            </a:r>
          </a:p>
          <a:p>
            <a:pPr lvl="1"/>
            <a:r>
              <a:rPr lang="pt-BR" dirty="0" smtClean="0"/>
              <a:t>Nossos hábitos (vestimentas, alimentação, modos de morar e os modos de celebrar os momentos da vida);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20162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1- O que é cultura: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 a gestão? O que significa?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Uma definição de gestão passa pela compreensão do que envolvem os processos de administração. </a:t>
            </a:r>
          </a:p>
          <a:p>
            <a:r>
              <a:rPr lang="pt-BR" dirty="0" smtClean="0"/>
              <a:t>Gerir ou gestar são correlatos para o que se conhece por administração.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5496" y="35332"/>
            <a:ext cx="20162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2- O que gestão: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384</TotalTime>
  <Words>1590</Words>
  <Application>Microsoft Office PowerPoint</Application>
  <PresentationFormat>Apresentação na tela (4:3)</PresentationFormat>
  <Paragraphs>151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29" baseType="lpstr">
      <vt:lpstr>Deluxe</vt:lpstr>
      <vt:lpstr>Gestão cultural: definição para  uma profissão em construção e  um Mercado em expansão.</vt:lpstr>
      <vt:lpstr>Apresentação sobre o autor:</vt:lpstr>
      <vt:lpstr>Estrutura da apresentação</vt:lpstr>
      <vt:lpstr>O que é cultura?</vt:lpstr>
      <vt:lpstr>Cultura pode ser...</vt:lpstr>
      <vt:lpstr>Onde encontramos sentidos e significados?</vt:lpstr>
      <vt:lpstr>Exemplos de manifestações culturais</vt:lpstr>
      <vt:lpstr>Não podemos esquecer...</vt:lpstr>
      <vt:lpstr>E a gestão? O que significa?</vt:lpstr>
      <vt:lpstr>Gestão como administração</vt:lpstr>
      <vt:lpstr>Portanto, gestão cultural pode ser entendido como:</vt:lpstr>
      <vt:lpstr>A atuação do gestor cultural</vt:lpstr>
      <vt:lpstr>Conhecimentos necessários</vt:lpstr>
      <vt:lpstr>Uma nova perspectiva</vt:lpstr>
      <vt:lpstr>Economia da cultura, economia do conhecimento e economia criativa</vt:lpstr>
      <vt:lpstr>O século XXI: A era do conhecimento, da informação, da cultura, da criatividade, da inovação...</vt:lpstr>
      <vt:lpstr>Remuneração no setor cultural no Brasil</vt:lpstr>
      <vt:lpstr>Slide 18</vt:lpstr>
      <vt:lpstr>Onde atuar como gestor cultural?</vt:lpstr>
      <vt:lpstr>Empresas e o marketing cultural</vt:lpstr>
      <vt:lpstr>Empresas e o marketing cultural</vt:lpstr>
      <vt:lpstr>Governos:  Federal, Estadual e Municipal</vt:lpstr>
      <vt:lpstr>Instituições públicas e privadas do setor cultural</vt:lpstr>
      <vt:lpstr>ONG’s e OSCIP’s</vt:lpstr>
      <vt:lpstr>Leis de incentivo cultural e a profissão de gestor cultural;</vt:lpstr>
      <vt:lpstr>A importância dos projetos para a gestão cultural</vt:lpstr>
      <vt:lpstr>Obrigado!</vt:lpstr>
      <vt:lpstr>Contato: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cultural: profissão em construção; Mercado em expansão.</dc:title>
  <dc:creator>Leonardo Renner Koppe</dc:creator>
  <cp:lastModifiedBy>Leonardo Renner Koppe</cp:lastModifiedBy>
  <cp:revision>21</cp:revision>
  <dcterms:created xsi:type="dcterms:W3CDTF">2010-07-07T02:14:19Z</dcterms:created>
  <dcterms:modified xsi:type="dcterms:W3CDTF">2010-07-08T11:02:21Z</dcterms:modified>
</cp:coreProperties>
</file>