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1"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Espaço Reservado para Data 29"/>
          <p:cNvSpPr>
            <a:spLocks noGrp="1"/>
          </p:cNvSpPr>
          <p:nvPr>
            <p:ph type="dt" sz="half" idx="10"/>
          </p:nvPr>
        </p:nvSpPr>
        <p:spPr/>
        <p:txBody>
          <a:bodyPr/>
          <a:lstStyle/>
          <a:p>
            <a:fld id="{797656AC-CB24-4954-8052-8915DBA4EA9D}" type="datetimeFigureOut">
              <a:rPr lang="pt-BR" smtClean="0"/>
              <a:pPr/>
              <a:t>28/11/2011</a:t>
            </a:fld>
            <a:endParaRPr lang="pt-BR"/>
          </a:p>
        </p:txBody>
      </p:sp>
      <p:sp>
        <p:nvSpPr>
          <p:cNvPr id="19" name="Espaço Reservado para Rodapé 18"/>
          <p:cNvSpPr>
            <a:spLocks noGrp="1"/>
          </p:cNvSpPr>
          <p:nvPr>
            <p:ph type="ftr" sz="quarter" idx="11"/>
          </p:nvPr>
        </p:nvSpPr>
        <p:spPr/>
        <p:txBody>
          <a:bodyPr/>
          <a:lstStyle/>
          <a:p>
            <a:endParaRPr lang="pt-BR"/>
          </a:p>
        </p:txBody>
      </p:sp>
      <p:sp>
        <p:nvSpPr>
          <p:cNvPr id="27" name="Espaço Reservado para Número de Slide 26"/>
          <p:cNvSpPr>
            <a:spLocks noGrp="1"/>
          </p:cNvSpPr>
          <p:nvPr>
            <p:ph type="sldNum" sz="quarter" idx="12"/>
          </p:nvPr>
        </p:nvSpPr>
        <p:spPr/>
        <p:txBody>
          <a:bodyPr/>
          <a:lstStyle/>
          <a:p>
            <a:fld id="{81B3B902-19C0-4932-B674-9FBF82F96DBF}"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797656AC-CB24-4954-8052-8915DBA4EA9D}" type="datetimeFigureOut">
              <a:rPr lang="pt-BR" smtClean="0"/>
              <a:pPr/>
              <a:t>28/11/2011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1B3B902-19C0-4932-B674-9FBF82F96DBF}"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797656AC-CB24-4954-8052-8915DBA4EA9D}" type="datetimeFigureOut">
              <a:rPr lang="pt-BR" smtClean="0"/>
              <a:pPr/>
              <a:t>28/11/2011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1B3B902-19C0-4932-B674-9FBF82F96DBF}"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797656AC-CB24-4954-8052-8915DBA4EA9D}" type="datetimeFigureOut">
              <a:rPr lang="pt-BR" smtClean="0"/>
              <a:pPr/>
              <a:t>28/11/2011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1B3B902-19C0-4932-B674-9FBF82F96DBF}"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797656AC-CB24-4954-8052-8915DBA4EA9D}" type="datetimeFigureOut">
              <a:rPr lang="pt-BR" smtClean="0"/>
              <a:pPr/>
              <a:t>28/11/2011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1B3B902-19C0-4932-B674-9FBF82F96DBF}"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797656AC-CB24-4954-8052-8915DBA4EA9D}" type="datetimeFigureOut">
              <a:rPr lang="pt-BR" smtClean="0"/>
              <a:pPr/>
              <a:t>28/11/2011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1B3B902-19C0-4932-B674-9FBF82F96DBF}"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tIns="45720" anchor="b"/>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797656AC-CB24-4954-8052-8915DBA4EA9D}" type="datetimeFigureOut">
              <a:rPr lang="pt-BR" smtClean="0"/>
              <a:pPr/>
              <a:t>28/11/2011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81B3B902-19C0-4932-B674-9FBF82F96DBF}"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797656AC-CB24-4954-8052-8915DBA4EA9D}" type="datetimeFigureOut">
              <a:rPr lang="pt-BR" smtClean="0"/>
              <a:pPr/>
              <a:t>28/11/2011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81B3B902-19C0-4932-B674-9FBF82F96DBF}"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97656AC-CB24-4954-8052-8915DBA4EA9D}" type="datetimeFigureOut">
              <a:rPr lang="pt-BR" smtClean="0"/>
              <a:pPr/>
              <a:t>28/11/2011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81B3B902-19C0-4932-B674-9FBF82F96DBF}"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797656AC-CB24-4954-8052-8915DBA4EA9D}" type="datetimeFigureOut">
              <a:rPr lang="pt-BR" smtClean="0"/>
              <a:pPr/>
              <a:t>28/11/2011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1B3B902-19C0-4932-B674-9FBF82F96DBF}"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Retângulo com Único Canto Aparado e Arredondad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ângulo retângu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smtClean="0"/>
              <a:t>Clique para editar o estilo do título mestre</a:t>
            </a:r>
            <a:endParaRPr kumimoji="0" lang="en-US"/>
          </a:p>
        </p:txBody>
      </p:sp>
      <p:sp>
        <p:nvSpPr>
          <p:cNvPr id="4" name="Espaço Reservado para Tex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797656AC-CB24-4954-8052-8915DBA4EA9D}" type="datetimeFigureOut">
              <a:rPr lang="pt-BR" smtClean="0"/>
              <a:pPr/>
              <a:t>28/11/2011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a:xfrm>
            <a:off x="8077200" y="6356350"/>
            <a:ext cx="609600" cy="365125"/>
          </a:xfrm>
        </p:spPr>
        <p:txBody>
          <a:bodyPr/>
          <a:lstStyle/>
          <a:p>
            <a:fld id="{81B3B902-19C0-4932-B674-9FBF82F96DBF}" type="slidenum">
              <a:rPr lang="pt-BR" smtClean="0"/>
              <a:pPr/>
              <a:t>‹nº›</a:t>
            </a:fld>
            <a:endParaRPr lang="pt-BR"/>
          </a:p>
        </p:txBody>
      </p:sp>
      <p:sp>
        <p:nvSpPr>
          <p:cNvPr id="3" name="Espaço Reservado par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smtClean="0"/>
              <a:t>Clique no ícone para adicionar uma imagem</a:t>
            </a:r>
            <a:endParaRPr kumimoji="0" lang="en-US" dirty="0"/>
          </a:p>
        </p:txBody>
      </p:sp>
      <p:sp>
        <p:nvSpPr>
          <p:cNvPr id="10" name="Forma liv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a liv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a liv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ço Reservado para Títu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97656AC-CB24-4954-8052-8915DBA4EA9D}" type="datetimeFigureOut">
              <a:rPr lang="pt-BR" smtClean="0"/>
              <a:pPr/>
              <a:t>28/11/2011</a:t>
            </a:fld>
            <a:endParaRPr lang="pt-BR"/>
          </a:p>
        </p:txBody>
      </p:sp>
      <p:sp>
        <p:nvSpPr>
          <p:cNvPr id="22"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1B3B902-19C0-4932-B674-9FBF82F96DBF}" type="slidenum">
              <a:rPr lang="pt-BR" smtClean="0"/>
              <a:pPr/>
              <a:t>‹nº›</a:t>
            </a:fld>
            <a:endParaRPr lang="pt-BR"/>
          </a:p>
        </p:txBody>
      </p:sp>
      <p:grpSp>
        <p:nvGrpSpPr>
          <p:cNvPr id="2" name="Grupo 1"/>
          <p:cNvGrpSpPr/>
          <p:nvPr/>
        </p:nvGrpSpPr>
        <p:grpSpPr>
          <a:xfrm>
            <a:off x="-19017" y="202408"/>
            <a:ext cx="9180548" cy="649224"/>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20acompanhamento.sefic@cultura.gov.br" TargetMode="External"/><Relationship Id="rId2" Type="http://schemas.openxmlformats.org/officeDocument/2006/relationships/hyperlink" Target="http://www.cultura.gov.br/site/wp-content/uploads/2007/11/formulario-de-recibo-de-mecenato.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fomento@cultura.gov.br" TargetMode="External"/><Relationship Id="rId2" Type="http://schemas.openxmlformats.org/officeDocument/2006/relationships/hyperlink" Target="http://www.cultura.gov.br/site/2010/09/09/depois-da-aprovacao/#buscandorecurso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ultura.gov.br/site/wp-content/uploads/2007/10/decreto-5761.pdf" TargetMode="External"/><Relationship Id="rId2" Type="http://schemas.openxmlformats.org/officeDocument/2006/relationships/hyperlink" Target="http://www.cultura.gov.br/site/wp-content/uploads/2007/11/portaria-46-de-1998.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ultura.gov.br/site/?cat=457" TargetMode="External"/><Relationship Id="rId2" Type="http://schemas.openxmlformats.org/officeDocument/2006/relationships/hyperlink" Target="http://www.cultura.gov.br/site/?cat=50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Lei </a:t>
            </a:r>
            <a:r>
              <a:rPr lang="pt-BR" dirty="0" err="1" smtClean="0"/>
              <a:t>Rouanet</a:t>
            </a:r>
            <a:endParaRPr lang="pt-BR" dirty="0"/>
          </a:p>
        </p:txBody>
      </p:sp>
      <p:sp>
        <p:nvSpPr>
          <p:cNvPr id="3" name="Subtítulo 2"/>
          <p:cNvSpPr>
            <a:spLocks noGrp="1"/>
          </p:cNvSpPr>
          <p:nvPr>
            <p:ph type="subTitle" idx="1"/>
          </p:nvPr>
        </p:nvSpPr>
        <p:spPr/>
        <p:txBody>
          <a:bodyPr>
            <a:normAutofit fontScale="92500" lnSpcReduction="20000"/>
          </a:bodyPr>
          <a:lstStyle/>
          <a:p>
            <a:r>
              <a:rPr lang="pt-BR" dirty="0" smtClean="0"/>
              <a:t>A Lei nº. 8.313 de 1991, mais conhecida como Lei </a:t>
            </a:r>
            <a:r>
              <a:rPr lang="pt-BR" dirty="0" err="1" smtClean="0"/>
              <a:t>Rouanet</a:t>
            </a:r>
            <a:r>
              <a:rPr lang="pt-BR" dirty="0" smtClean="0"/>
              <a:t>, instituiu o Programa Nacional de Apoio à Cultura (PRONAC)</a:t>
            </a:r>
          </a:p>
          <a:p>
            <a:endParaRPr lang="pt-BR" dirty="0" smtClean="0"/>
          </a:p>
          <a:p>
            <a:r>
              <a:rPr lang="pt-BR" dirty="0" smtClean="0"/>
              <a:t>Profº Me. Leonardo Renner Koppe</a:t>
            </a:r>
            <a:endParaRPr lang="pt-BR" dirty="0"/>
          </a:p>
        </p:txBody>
      </p:sp>
      <p:pic>
        <p:nvPicPr>
          <p:cNvPr id="4" name="Imagem 3" descr="marca-gesto-cultural-cpia.jpg"/>
          <p:cNvPicPr>
            <a:picLocks noChangeAspect="1"/>
          </p:cNvPicPr>
          <p:nvPr/>
        </p:nvPicPr>
        <p:blipFill>
          <a:blip r:embed="rId2" cstate="print"/>
          <a:stretch>
            <a:fillRect/>
          </a:stretch>
        </p:blipFill>
        <p:spPr>
          <a:xfrm>
            <a:off x="7296522" y="5976570"/>
            <a:ext cx="1847478" cy="881430"/>
          </a:xfrm>
          <a:prstGeom prst="rect">
            <a:avLst/>
          </a:prstGeom>
        </p:spPr>
      </p:pic>
      <p:pic>
        <p:nvPicPr>
          <p:cNvPr id="5" name="Imagem 4" descr="logo_ifsul SAPUCAIA.png"/>
          <p:cNvPicPr>
            <a:picLocks noChangeAspect="1"/>
          </p:cNvPicPr>
          <p:nvPr/>
        </p:nvPicPr>
        <p:blipFill>
          <a:blip r:embed="rId3" cstate="print"/>
          <a:stretch>
            <a:fillRect/>
          </a:stretch>
        </p:blipFill>
        <p:spPr>
          <a:xfrm>
            <a:off x="1" y="0"/>
            <a:ext cx="2627784" cy="1064067"/>
          </a:xfrm>
          <a:prstGeom prst="rect">
            <a:avLst/>
          </a:prstGeom>
          <a:solidFill>
            <a:schemeClr val="tx1"/>
          </a:solidFill>
        </p:spPr>
      </p:pic>
      <p:sp>
        <p:nvSpPr>
          <p:cNvPr id="6" name="CaixaDeTexto 5"/>
          <p:cNvSpPr txBox="1"/>
          <p:nvPr/>
        </p:nvSpPr>
        <p:spPr>
          <a:xfrm>
            <a:off x="1259632" y="6165304"/>
            <a:ext cx="6048672" cy="369332"/>
          </a:xfrm>
          <a:prstGeom prst="rect">
            <a:avLst/>
          </a:prstGeom>
          <a:noFill/>
        </p:spPr>
        <p:txBody>
          <a:bodyPr wrap="square" rtlCol="0">
            <a:spAutoFit/>
          </a:bodyPr>
          <a:lstStyle/>
          <a:p>
            <a:pPr algn="ctr"/>
            <a:r>
              <a:rPr lang="pt-BR" dirty="0" smtClean="0"/>
              <a:t>Dezembro de 2010, Sapucaia do Sul</a:t>
            </a:r>
            <a:endParaRPr lang="pt-B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Abertura de Contas</a:t>
            </a:r>
            <a:endParaRPr lang="pt-BR" dirty="0"/>
          </a:p>
        </p:txBody>
      </p:sp>
      <p:sp>
        <p:nvSpPr>
          <p:cNvPr id="3" name="Espaço Reservado para Conteúdo 2"/>
          <p:cNvSpPr>
            <a:spLocks noGrp="1"/>
          </p:cNvSpPr>
          <p:nvPr>
            <p:ph idx="1"/>
          </p:nvPr>
        </p:nvSpPr>
        <p:spPr/>
        <p:txBody>
          <a:bodyPr/>
          <a:lstStyle/>
          <a:p>
            <a:r>
              <a:rPr lang="pt-BR" dirty="0" smtClean="0"/>
              <a:t>As contas para destinadas ao depósito e movimentação dos recursos financeiros de projetos incentivados devem ser abertas no Banco do Brasil pelo Ministério da Cultura, mediante solicitação do responsável pelo projeto e indicação da agência de preferência deste.</a:t>
            </a:r>
          </a:p>
          <a:p>
            <a:r>
              <a:rPr lang="pt-BR" b="1" dirty="0" smtClean="0"/>
              <a:t>Conta bloqueada vinculada;</a:t>
            </a:r>
          </a:p>
          <a:p>
            <a:r>
              <a:rPr lang="pt-BR" b="1" dirty="0" smtClean="0"/>
              <a:t>Conta de livre movimentação;</a:t>
            </a:r>
            <a:endParaRPr lang="pt-BR" dirty="0" smtClean="0"/>
          </a:p>
          <a:p>
            <a:r>
              <a:rPr lang="pt-BR" u="sng" dirty="0" smtClean="0">
                <a:hlinkClick r:id="rId2" tooltip="Formulário de Recibo de Mecenato"/>
              </a:rPr>
              <a:t>Formulário de Recibo de Mecenato</a:t>
            </a:r>
            <a:endParaRPr lang="pt-BR" dirty="0" smtClean="0"/>
          </a:p>
          <a:p>
            <a:r>
              <a:rPr lang="pt-BR" b="1" dirty="0" err="1" smtClean="0"/>
              <a:t>E-mail</a:t>
            </a:r>
            <a:r>
              <a:rPr lang="pt-BR" b="1" dirty="0" smtClean="0"/>
              <a:t> para pedido de abertura das contas:</a:t>
            </a:r>
            <a:br>
              <a:rPr lang="pt-BR" b="1" dirty="0" smtClean="0"/>
            </a:br>
            <a:r>
              <a:rPr lang="pt-BR" u="sng" dirty="0" smtClean="0">
                <a:hlinkClick r:id="rId3"/>
              </a:rPr>
              <a:t>acompanhamento.sefic@cultura.gov.br</a:t>
            </a:r>
            <a:endParaRPr lang="pt-B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Comprovantes de despesas</a:t>
            </a:r>
            <a:endParaRPr lang="pt-BR" dirty="0"/>
          </a:p>
        </p:txBody>
      </p:sp>
      <p:sp>
        <p:nvSpPr>
          <p:cNvPr id="3" name="Espaço Reservado para Conteúdo 2"/>
          <p:cNvSpPr>
            <a:spLocks noGrp="1"/>
          </p:cNvSpPr>
          <p:nvPr>
            <p:ph idx="1"/>
          </p:nvPr>
        </p:nvSpPr>
        <p:spPr/>
        <p:txBody>
          <a:bodyPr/>
          <a:lstStyle/>
          <a:p>
            <a:r>
              <a:rPr lang="pt-BR" dirty="0" smtClean="0"/>
              <a:t> Na prestação de contas ele deverá apresentar, os comprovantes das despesas realizadas.</a:t>
            </a:r>
          </a:p>
          <a:p>
            <a:r>
              <a:rPr lang="pt-BR" b="1" u="sng" dirty="0" smtClean="0"/>
              <a:t>Todas</a:t>
            </a:r>
            <a:r>
              <a:rPr lang="pt-BR" dirty="0" smtClean="0"/>
              <a:t> as despesas devem ser efetuadas em consonância com os itens e valores apresentados no orçamento, e com o que foi apresentado no restante do formulário de apresentação de projetos. </a:t>
            </a:r>
          </a:p>
          <a:p>
            <a:r>
              <a:rPr lang="pt-BR" dirty="0" smtClean="0"/>
              <a:t>Gastos não previstos ou outras alterações só poderão ser efetuados mediante autorização do Ministério da Cultura;</a:t>
            </a:r>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Publicidade do apoio do Ministério da Cultura: inserção da logomarca</a:t>
            </a:r>
            <a:endParaRPr lang="pt-BR" dirty="0"/>
          </a:p>
        </p:txBody>
      </p:sp>
      <p:sp>
        <p:nvSpPr>
          <p:cNvPr id="3" name="Espaço Reservado para Conteúdo 2"/>
          <p:cNvSpPr>
            <a:spLocks noGrp="1"/>
          </p:cNvSpPr>
          <p:nvPr>
            <p:ph idx="1"/>
          </p:nvPr>
        </p:nvSpPr>
        <p:spPr/>
        <p:txBody>
          <a:bodyPr/>
          <a:lstStyle/>
          <a:p>
            <a:r>
              <a:rPr lang="pt-BR" dirty="0" smtClean="0"/>
              <a:t>Os produtos resultantes de projetos beneficiados pelo PRONAC e todo o material de divulgação devem conter os créditos referentes à utilização da lei de incentivo, obedecendo-se aos critérios que constam no Manual de Identidade Visual do Ministério da Cultura.</a:t>
            </a:r>
          </a:p>
          <a:p>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Prorrogação do período de captação</a:t>
            </a:r>
            <a:endParaRPr lang="pt-BR" dirty="0"/>
          </a:p>
        </p:txBody>
      </p:sp>
      <p:sp>
        <p:nvSpPr>
          <p:cNvPr id="3" name="Espaço Reservado para Conteúdo 2"/>
          <p:cNvSpPr>
            <a:spLocks noGrp="1"/>
          </p:cNvSpPr>
          <p:nvPr>
            <p:ph idx="1"/>
          </p:nvPr>
        </p:nvSpPr>
        <p:spPr/>
        <p:txBody>
          <a:bodyPr/>
          <a:lstStyle/>
          <a:p>
            <a:r>
              <a:rPr lang="pt-BR" dirty="0" smtClean="0"/>
              <a:t>Se o responsável pelo projeto verificar a impossibilidade de captar o valor aprovado, dentro do prazo autorizado pelo Ministério da Cultura, pode solicitar a prorrogação do período de captação. O pedido deve ser feito com antecedência mínima de 30 dias do fim do prazo, para que haja tempo hábil para a análise e ajustamento no sistema.</a:t>
            </a:r>
            <a:endParaRPr lang="pt-B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Inabilitação</a:t>
            </a:r>
            <a:endParaRPr lang="pt-BR" dirty="0"/>
          </a:p>
        </p:txBody>
      </p:sp>
      <p:sp>
        <p:nvSpPr>
          <p:cNvPr id="3" name="Espaço Reservado para Conteúdo 2"/>
          <p:cNvSpPr>
            <a:spLocks noGrp="1"/>
          </p:cNvSpPr>
          <p:nvPr>
            <p:ph idx="1"/>
          </p:nvPr>
        </p:nvSpPr>
        <p:spPr/>
        <p:txBody>
          <a:bodyPr>
            <a:normAutofit/>
          </a:bodyPr>
          <a:lstStyle/>
          <a:p>
            <a:r>
              <a:rPr lang="pt-BR" dirty="0" smtClean="0"/>
              <a:t>Se encerrar o prazo de captação e o responsável não tiver conseguido captar nada, e não pedir a prorrogação ou o arquivamento do projeto, ele será posto na situação de INABILITADO no Sistema de Apoio às Leis de Incentivo (SALIC), do Ministério da Cultura, o que acarretará em:</a:t>
            </a:r>
          </a:p>
          <a:p>
            <a:r>
              <a:rPr lang="pt-BR" dirty="0" smtClean="0"/>
              <a:t>- Impossibilidade de tramitação de projetos de incentivo fiscal ainda não aprovados;</a:t>
            </a:r>
          </a:p>
          <a:p>
            <a:r>
              <a:rPr lang="pt-BR" dirty="0" smtClean="0"/>
              <a:t>Entre outras </a:t>
            </a:r>
            <a:r>
              <a:rPr lang="pt-BR" dirty="0" err="1" smtClean="0"/>
              <a:t>consequências</a:t>
            </a:r>
            <a:r>
              <a:rPr lang="pt-BR" dirty="0" smtClean="0"/>
              <a:t>;</a:t>
            </a:r>
            <a:endParaRPr lang="pt-B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Prorrogação do período de execução</a:t>
            </a:r>
            <a:endParaRPr lang="pt-BR" dirty="0"/>
          </a:p>
        </p:txBody>
      </p:sp>
      <p:sp>
        <p:nvSpPr>
          <p:cNvPr id="3" name="Espaço Reservado para Conteúdo 2"/>
          <p:cNvSpPr>
            <a:spLocks noGrp="1"/>
          </p:cNvSpPr>
          <p:nvPr>
            <p:ph idx="1"/>
          </p:nvPr>
        </p:nvSpPr>
        <p:spPr/>
        <p:txBody>
          <a:bodyPr/>
          <a:lstStyle/>
          <a:p>
            <a:r>
              <a:rPr lang="pt-BR" dirty="0" smtClean="0"/>
              <a:t>Terminado o prazo de captação do projeto, não havendo interesse em renová-lo, ou ainda, não havendo saldo a captar para o projeto, e caso o responsável verifique a impossibilidade de concluir o projeto até o fim do prazo autorizado pelo Ministério da Cultura, poderá solicitar a prorrogação do período de “execução” do projeto.</a:t>
            </a:r>
            <a:endParaRPr lang="pt-B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Encerrando a execução</a:t>
            </a:r>
            <a:endParaRPr lang="pt-BR" dirty="0"/>
          </a:p>
        </p:txBody>
      </p:sp>
      <p:sp>
        <p:nvSpPr>
          <p:cNvPr id="3" name="Espaço Reservado para Conteúdo 2"/>
          <p:cNvSpPr>
            <a:spLocks noGrp="1"/>
          </p:cNvSpPr>
          <p:nvPr>
            <p:ph idx="1"/>
          </p:nvPr>
        </p:nvSpPr>
        <p:spPr/>
        <p:txBody>
          <a:bodyPr/>
          <a:lstStyle/>
          <a:p>
            <a:r>
              <a:rPr lang="pt-BR" dirty="0" smtClean="0"/>
              <a:t>Ao finalizar a execução, é necessário juntar todos os comprovantes de despesa e demais itens exigidos para prestar contas da execução ao ministério. O extrato bancário deve apresentar saldo igual a zero.</a:t>
            </a:r>
          </a:p>
          <a:p>
            <a:r>
              <a:rPr lang="pt-BR" dirty="0" smtClean="0"/>
              <a:t>Caso após concluído o projeto ainda haja recursos incentivados na conta, estes devem ser recolhidos ao Fundo Nacional da Cultura.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Referências</a:t>
            </a:r>
            <a:endParaRPr lang="pt-BR" dirty="0"/>
          </a:p>
        </p:txBody>
      </p:sp>
      <p:sp>
        <p:nvSpPr>
          <p:cNvPr id="3" name="Espaço Reservado para Conteúdo 2"/>
          <p:cNvSpPr>
            <a:spLocks noGrp="1"/>
          </p:cNvSpPr>
          <p:nvPr>
            <p:ph idx="1"/>
          </p:nvPr>
        </p:nvSpPr>
        <p:spPr/>
        <p:txBody>
          <a:bodyPr/>
          <a:lstStyle/>
          <a:p>
            <a:r>
              <a:rPr lang="pt-BR" dirty="0" smtClean="0">
                <a:hlinkClick r:id="rId2"/>
              </a:rPr>
              <a:t>http://www.cultura.gov.br/site/2010/09/09/depois-da-aprovacao/#</a:t>
            </a:r>
            <a:r>
              <a:rPr lang="pt-BR" dirty="0" err="1" smtClean="0">
                <a:hlinkClick r:id="rId2"/>
              </a:rPr>
              <a:t>buscandorecursos</a:t>
            </a:r>
            <a:endParaRPr lang="pt-BR" dirty="0" smtClean="0"/>
          </a:p>
          <a:p>
            <a:r>
              <a:rPr lang="pt-BR" b="1" dirty="0" smtClean="0"/>
              <a:t>Divisão de Atendimento ao Proponente (</a:t>
            </a:r>
            <a:r>
              <a:rPr lang="pt-BR" b="1" dirty="0" err="1" smtClean="0"/>
              <a:t>Sefic</a:t>
            </a:r>
            <a:r>
              <a:rPr lang="pt-BR" b="1" dirty="0" smtClean="0"/>
              <a:t>/</a:t>
            </a:r>
            <a:r>
              <a:rPr lang="pt-BR" b="1" dirty="0" err="1" smtClean="0"/>
              <a:t>MinC</a:t>
            </a:r>
            <a:r>
              <a:rPr lang="pt-BR" b="1" dirty="0" smtClean="0"/>
              <a:t>)</a:t>
            </a:r>
            <a:br>
              <a:rPr lang="pt-BR" b="1" dirty="0" smtClean="0"/>
            </a:br>
            <a:r>
              <a:rPr lang="pt-BR" dirty="0" smtClean="0"/>
              <a:t>Tel.: (61) 2024.2082</a:t>
            </a:r>
            <a:br>
              <a:rPr lang="pt-BR" dirty="0" smtClean="0"/>
            </a:br>
            <a:r>
              <a:rPr lang="pt-BR" dirty="0" err="1" smtClean="0"/>
              <a:t>E-mail</a:t>
            </a:r>
            <a:r>
              <a:rPr lang="pt-BR" dirty="0" smtClean="0"/>
              <a:t>: </a:t>
            </a:r>
            <a:r>
              <a:rPr lang="pt-BR" u="sng" dirty="0" smtClean="0">
                <a:hlinkClick r:id="rId3"/>
              </a:rPr>
              <a:t>fomento@cultura.gov.br</a:t>
            </a:r>
            <a:endParaRPr lang="pt-BR" dirty="0" smtClean="0"/>
          </a:p>
          <a:p>
            <a:r>
              <a:rPr lang="pt-BR" b="1" dirty="0" smtClean="0"/>
              <a:t>Propostas da área Audiovisual</a:t>
            </a:r>
            <a:br>
              <a:rPr lang="pt-BR" b="1" dirty="0" smtClean="0"/>
            </a:br>
            <a:r>
              <a:rPr lang="pt-BR" dirty="0" smtClean="0"/>
              <a:t>Secretaria do Audiovisual (SAV)</a:t>
            </a:r>
            <a:br>
              <a:rPr lang="pt-BR" dirty="0" smtClean="0"/>
            </a:br>
            <a:r>
              <a:rPr lang="pt-BR" dirty="0" smtClean="0"/>
              <a:t>Tel.: (61) 2024.2272</a:t>
            </a:r>
          </a:p>
          <a:p>
            <a:pPr>
              <a:buNone/>
            </a:pPr>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Lei </a:t>
            </a:r>
            <a:r>
              <a:rPr lang="pt-BR" dirty="0" err="1" smtClean="0"/>
              <a:t>Rouanet</a:t>
            </a:r>
            <a:endParaRPr lang="pt-BR" dirty="0"/>
          </a:p>
        </p:txBody>
      </p:sp>
      <p:sp>
        <p:nvSpPr>
          <p:cNvPr id="3" name="Espaço Reservado para Conteúdo 2"/>
          <p:cNvSpPr>
            <a:spLocks noGrp="1"/>
          </p:cNvSpPr>
          <p:nvPr>
            <p:ph idx="1"/>
          </p:nvPr>
        </p:nvSpPr>
        <p:spPr/>
        <p:txBody>
          <a:bodyPr>
            <a:normAutofit/>
          </a:bodyPr>
          <a:lstStyle/>
          <a:p>
            <a:r>
              <a:rPr lang="pt-BR" dirty="0" smtClean="0"/>
              <a:t>Canaliza recursos para o desenvolvimento do setor cultural, com as finalidades de: </a:t>
            </a:r>
          </a:p>
          <a:p>
            <a:r>
              <a:rPr lang="pt-BR" dirty="0" smtClean="0"/>
              <a:t>Estimular a produção, a distribuição e o acesso aos produtos culturais;</a:t>
            </a:r>
          </a:p>
          <a:p>
            <a:r>
              <a:rPr lang="pt-BR" dirty="0" smtClean="0"/>
              <a:t>Proteger e conservar o patrimônio histórico e artístico;</a:t>
            </a:r>
          </a:p>
          <a:p>
            <a:r>
              <a:rPr lang="pt-BR" dirty="0" smtClean="0"/>
              <a:t> Estimular a difusão da cultura brasileira e a diversidade regional e étnico-cultural, entre outras.</a:t>
            </a:r>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Documentos importantes da Lei </a:t>
            </a:r>
            <a:r>
              <a:rPr lang="pt-BR" dirty="0" err="1" smtClean="0"/>
              <a:t>Rouanet</a:t>
            </a:r>
            <a:endParaRPr lang="pt-BR" dirty="0"/>
          </a:p>
        </p:txBody>
      </p:sp>
      <p:sp>
        <p:nvSpPr>
          <p:cNvPr id="3" name="Espaço Reservado para Conteúdo 2"/>
          <p:cNvSpPr>
            <a:spLocks noGrp="1"/>
          </p:cNvSpPr>
          <p:nvPr>
            <p:ph idx="1"/>
          </p:nvPr>
        </p:nvSpPr>
        <p:spPr/>
        <p:txBody>
          <a:bodyPr/>
          <a:lstStyle/>
          <a:p>
            <a:r>
              <a:rPr lang="pt-BR" dirty="0" smtClean="0"/>
              <a:t>Lei nº. 8.313/1991, institui o PRONAC (Programa Nacional de Apoio a Cultura);</a:t>
            </a:r>
          </a:p>
          <a:p>
            <a:r>
              <a:rPr lang="pt-BR" u="sng" dirty="0" smtClean="0">
                <a:hlinkClick r:id="rId2"/>
              </a:rPr>
              <a:t>Portaria nº 46</a:t>
            </a:r>
            <a:r>
              <a:rPr lang="pt-BR" dirty="0" smtClean="0"/>
              <a:t> do </a:t>
            </a:r>
            <a:r>
              <a:rPr lang="pt-BR" dirty="0" err="1" smtClean="0"/>
              <a:t>MinC</a:t>
            </a:r>
            <a:r>
              <a:rPr lang="pt-BR" dirty="0" smtClean="0"/>
              <a:t> de 1998;</a:t>
            </a:r>
          </a:p>
          <a:p>
            <a:r>
              <a:rPr lang="pt-BR" u="sng" dirty="0" smtClean="0">
                <a:hlinkClick r:id="rId3"/>
              </a:rPr>
              <a:t>Decreto nº. 5.761</a:t>
            </a:r>
            <a:r>
              <a:rPr lang="pt-BR" dirty="0" smtClean="0"/>
              <a:t> de 2006.</a:t>
            </a:r>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PRONAC</a:t>
            </a:r>
            <a:endParaRPr lang="pt-BR" dirty="0"/>
          </a:p>
        </p:txBody>
      </p:sp>
      <p:sp>
        <p:nvSpPr>
          <p:cNvPr id="3" name="Espaço Reservado para Conteúdo 2"/>
          <p:cNvSpPr>
            <a:spLocks noGrp="1"/>
          </p:cNvSpPr>
          <p:nvPr>
            <p:ph idx="1"/>
          </p:nvPr>
        </p:nvSpPr>
        <p:spPr/>
        <p:txBody>
          <a:bodyPr>
            <a:normAutofit fontScale="85000" lnSpcReduction="20000"/>
          </a:bodyPr>
          <a:lstStyle/>
          <a:p>
            <a:r>
              <a:rPr lang="pt-BR" dirty="0" smtClean="0"/>
              <a:t>funciona por meio dos seguintes mecanismos de apoio:</a:t>
            </a:r>
          </a:p>
          <a:p>
            <a:r>
              <a:rPr lang="pt-BR" dirty="0" smtClean="0"/>
              <a:t>- </a:t>
            </a:r>
            <a:r>
              <a:rPr lang="pt-BR" b="1" u="sng" dirty="0" smtClean="0">
                <a:hlinkClick r:id="rId2"/>
              </a:rPr>
              <a:t>Fundo Nacional de Cultura</a:t>
            </a:r>
            <a:r>
              <a:rPr lang="pt-BR" b="1" dirty="0" smtClean="0"/>
              <a:t> (FNC) – </a:t>
            </a:r>
            <a:r>
              <a:rPr lang="pt-BR" dirty="0" smtClean="0"/>
              <a:t>concessão de prêmios; apoio para a realização de intercâmbios culturais e outros programas divulgados por edital; apoio para propostas que não se enquadram em programas específicos, mas que têm afinidade com as políticas públicas e relevância para o contexto onde irão se realizar (demanda espontânea).</a:t>
            </a:r>
          </a:p>
          <a:p>
            <a:r>
              <a:rPr lang="pt-BR" dirty="0" smtClean="0"/>
              <a:t>- </a:t>
            </a:r>
            <a:r>
              <a:rPr lang="pt-BR" b="1" u="sng" dirty="0" smtClean="0">
                <a:hlinkClick r:id="rId3"/>
              </a:rPr>
              <a:t>Incentivos fiscais</a:t>
            </a:r>
            <a:r>
              <a:rPr lang="pt-BR" b="1" dirty="0" smtClean="0"/>
              <a:t> – </a:t>
            </a:r>
            <a:r>
              <a:rPr lang="pt-BR" dirty="0" smtClean="0"/>
              <a:t>Iniciativas que não se enquadram nos programas do Ministério da Cultura e nas políticas públicas traçadas em determinado período, mas que têm consistência e relevância para competir no mercado, podem buscar apoio junto a pessoas físicas pagadoras de Imposto de Renda (IR) e empresas tributadas com base no lucro real, que por sua vez terão benefícios fiscais sobre o valor incentivado;</a:t>
            </a:r>
          </a:p>
          <a:p>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Benefícios para o incentivo de pessoas físicas</a:t>
            </a:r>
            <a:endParaRPr lang="pt-BR" dirty="0"/>
          </a:p>
        </p:txBody>
      </p:sp>
      <p:sp>
        <p:nvSpPr>
          <p:cNvPr id="3" name="Espaço Reservado para Conteúdo 2"/>
          <p:cNvSpPr>
            <a:spLocks noGrp="1"/>
          </p:cNvSpPr>
          <p:nvPr>
            <p:ph idx="1"/>
          </p:nvPr>
        </p:nvSpPr>
        <p:spPr/>
        <p:txBody>
          <a:bodyPr>
            <a:normAutofit/>
          </a:bodyPr>
          <a:lstStyle/>
          <a:p>
            <a:r>
              <a:rPr lang="pt-BR" sz="2400" i="1" dirty="0" smtClean="0"/>
              <a:t>Art. 29. Os valores transferidos por pessoa física, a título de doação ou patrocínio, em favor de programas e projetos culturais enquadrados em um dos segmentos culturais previstos no art. 26 da Lei no 8.313, de 1991, poderão ser deduzidos do imposto devido, na declaração de rendimentos relativa ao período de apuração em que for efetuada a transferência de recursos, obedecidos os limites percentuais máximos de:</a:t>
            </a:r>
          </a:p>
          <a:p>
            <a:pPr>
              <a:buNone/>
            </a:pPr>
            <a:r>
              <a:rPr lang="pt-BR" sz="2400" i="1" dirty="0" smtClean="0"/>
              <a:t>I - oitenta por cento do valor das doações; e</a:t>
            </a:r>
          </a:p>
          <a:p>
            <a:pPr>
              <a:buNone/>
            </a:pPr>
            <a:r>
              <a:rPr lang="pt-BR" sz="2400" i="1" dirty="0" smtClean="0"/>
              <a:t>II - sessenta por cento do valor dos patrocínios.</a:t>
            </a:r>
          </a:p>
          <a:p>
            <a:pPr>
              <a:buNone/>
            </a:pPr>
            <a:r>
              <a:rPr lang="pt-BR" sz="2400" i="1" u="sng" dirty="0" smtClean="0"/>
              <a:t>Limite máximo é de 6% do imposto devido.</a:t>
            </a:r>
            <a:endParaRPr lang="pt-BR" sz="2400" i="1" u="sn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Benefícios para o incentivo de pessoas jurídicas (empresas)</a:t>
            </a:r>
            <a:endParaRPr lang="pt-BR" dirty="0"/>
          </a:p>
        </p:txBody>
      </p:sp>
      <p:sp>
        <p:nvSpPr>
          <p:cNvPr id="3" name="Espaço Reservado para Conteúdo 2"/>
          <p:cNvSpPr>
            <a:spLocks noGrp="1"/>
          </p:cNvSpPr>
          <p:nvPr>
            <p:ph idx="1"/>
          </p:nvPr>
        </p:nvSpPr>
        <p:spPr/>
        <p:txBody>
          <a:bodyPr>
            <a:normAutofit/>
          </a:bodyPr>
          <a:lstStyle/>
          <a:p>
            <a:r>
              <a:rPr lang="pt-BR" sz="2400" i="1" dirty="0" smtClean="0"/>
              <a:t>Art. 30. Observado o disposto no § 4o do art. 3o da Lei no 9.249, de 1995, os valores correspondentes a doações e patrocínios realizados por pessoas jurídicas em favor de programas e projetos culturais enquadrados em um dos segmentos culturais previstos no art. 26 da Lei no 8.313, de 1991, poderão ser deduzidos do imposto devido, a cada período de apuração, nos limites percentuais máximos de:</a:t>
            </a:r>
          </a:p>
          <a:p>
            <a:pPr>
              <a:buNone/>
            </a:pPr>
            <a:r>
              <a:rPr lang="pt-BR" sz="2400" i="1" dirty="0" smtClean="0"/>
              <a:t>I - quarenta por cento do valor das doações; e</a:t>
            </a:r>
          </a:p>
          <a:p>
            <a:pPr>
              <a:buNone/>
            </a:pPr>
            <a:r>
              <a:rPr lang="pt-BR" sz="2400" i="1" dirty="0" smtClean="0"/>
              <a:t>II - trinta por cento do valor dos patrocínios.</a:t>
            </a:r>
          </a:p>
          <a:p>
            <a:pPr>
              <a:buNone/>
            </a:pPr>
            <a:r>
              <a:rPr lang="pt-BR" sz="2400" i="1" u="sng" dirty="0" smtClean="0"/>
              <a:t>O limite máximo é de 4% do imposto devido.</a:t>
            </a:r>
            <a:endParaRPr lang="pt-BR" sz="2400" i="1"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Da aprovação de projetos</a:t>
            </a:r>
            <a:endParaRPr lang="pt-BR" dirty="0"/>
          </a:p>
        </p:txBody>
      </p:sp>
      <p:sp>
        <p:nvSpPr>
          <p:cNvPr id="3" name="Espaço Reservado para Conteúdo 2"/>
          <p:cNvSpPr>
            <a:spLocks noGrp="1"/>
          </p:cNvSpPr>
          <p:nvPr>
            <p:ph idx="1"/>
          </p:nvPr>
        </p:nvSpPr>
        <p:spPr/>
        <p:txBody>
          <a:bodyPr>
            <a:normAutofit fontScale="92500" lnSpcReduction="10000"/>
          </a:bodyPr>
          <a:lstStyle/>
          <a:p>
            <a:r>
              <a:rPr lang="pt-BR" dirty="0" smtClean="0"/>
              <a:t>Art. 35. A aprovação do projeto será publicada no Diário Oficial da União, contendo, no mínimo, os seguintes dados:</a:t>
            </a:r>
          </a:p>
          <a:p>
            <a:r>
              <a:rPr lang="pt-BR" dirty="0" smtClean="0"/>
              <a:t>I - título do projeto;</a:t>
            </a:r>
          </a:p>
          <a:p>
            <a:r>
              <a:rPr lang="pt-BR" dirty="0" smtClean="0"/>
              <a:t>II - número de registro no Ministério da Cultura;</a:t>
            </a:r>
          </a:p>
          <a:p>
            <a:r>
              <a:rPr lang="pt-BR" dirty="0" smtClean="0"/>
              <a:t>III - nome do proponente e respectivo CNPJ ou CPF;</a:t>
            </a:r>
          </a:p>
          <a:p>
            <a:r>
              <a:rPr lang="pt-BR" dirty="0" smtClean="0"/>
              <a:t>IV - extrato da proposta aprovada pelo Ministério da Cultura;</a:t>
            </a:r>
          </a:p>
          <a:p>
            <a:r>
              <a:rPr lang="pt-BR" dirty="0" smtClean="0"/>
              <a:t>V - valor e prazo autorizados para captação dos recursos; e</a:t>
            </a:r>
          </a:p>
          <a:p>
            <a:r>
              <a:rPr lang="pt-BR" dirty="0" smtClean="0"/>
              <a:t>VI - enquadramento quanto às disposições da Lei no 8.313, de 1991.</a:t>
            </a:r>
            <a:endParaRPr lang="pt-B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Depois da Aprovação do Projeto Cultural</a:t>
            </a:r>
            <a:endParaRPr lang="pt-BR" dirty="0"/>
          </a:p>
        </p:txBody>
      </p:sp>
      <p:sp>
        <p:nvSpPr>
          <p:cNvPr id="3" name="Espaço Reservado para Conteúdo 2"/>
          <p:cNvSpPr>
            <a:spLocks noGrp="1"/>
          </p:cNvSpPr>
          <p:nvPr>
            <p:ph idx="1"/>
          </p:nvPr>
        </p:nvSpPr>
        <p:spPr/>
        <p:txBody>
          <a:bodyPr/>
          <a:lstStyle/>
          <a:p>
            <a:r>
              <a:rPr lang="pt-BR" dirty="0" smtClean="0"/>
              <a:t>1- Buscando os recursos</a:t>
            </a:r>
          </a:p>
          <a:p>
            <a:r>
              <a:rPr lang="pt-BR" dirty="0" smtClean="0"/>
              <a:t>2- Abertura de Contas</a:t>
            </a:r>
          </a:p>
          <a:p>
            <a:r>
              <a:rPr lang="pt-BR" dirty="0" smtClean="0"/>
              <a:t>3- Comprovantes de despesas</a:t>
            </a:r>
          </a:p>
          <a:p>
            <a:r>
              <a:rPr lang="pt-BR" dirty="0" smtClean="0"/>
              <a:t>4- Publicidade do apoio do </a:t>
            </a:r>
            <a:r>
              <a:rPr lang="pt-BR" dirty="0" err="1" smtClean="0"/>
              <a:t>MinC</a:t>
            </a:r>
            <a:r>
              <a:rPr lang="pt-BR" dirty="0" smtClean="0"/>
              <a:t>: inserção da logomarca</a:t>
            </a:r>
          </a:p>
          <a:p>
            <a:r>
              <a:rPr lang="pt-BR" dirty="0" smtClean="0"/>
              <a:t>5- Prorrogação do período de captação</a:t>
            </a:r>
          </a:p>
          <a:p>
            <a:r>
              <a:rPr lang="pt-BR" dirty="0" smtClean="0"/>
              <a:t>5.1- Inabilitação</a:t>
            </a:r>
          </a:p>
          <a:p>
            <a:r>
              <a:rPr lang="pt-BR" dirty="0" smtClean="0"/>
              <a:t>6- Prorrogação do período de execução</a:t>
            </a:r>
          </a:p>
          <a:p>
            <a:r>
              <a:rPr lang="pt-BR" dirty="0" smtClean="0"/>
              <a:t>7- Encerrando a execução</a:t>
            </a:r>
            <a:endParaRPr lang="pt-B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Buscando os recursos</a:t>
            </a:r>
            <a:endParaRPr lang="pt-BR" dirty="0"/>
          </a:p>
        </p:txBody>
      </p:sp>
      <p:sp>
        <p:nvSpPr>
          <p:cNvPr id="3" name="Espaço Reservado para Conteúdo 2"/>
          <p:cNvSpPr>
            <a:spLocks noGrp="1"/>
          </p:cNvSpPr>
          <p:nvPr>
            <p:ph idx="1"/>
          </p:nvPr>
        </p:nvSpPr>
        <p:spPr/>
        <p:txBody>
          <a:bodyPr/>
          <a:lstStyle/>
          <a:p>
            <a:r>
              <a:rPr lang="pt-BR" dirty="0" smtClean="0"/>
              <a:t>Com a publicação da aprovação do projeto no Diário Oficial da União, é chegada a hora de buscar, junto a empresas ou pessoas físicas, os recursos para executá-lo. </a:t>
            </a:r>
          </a:p>
          <a:p>
            <a:r>
              <a:rPr lang="pt-BR" dirty="0" smtClean="0"/>
              <a:t>Nada impede que, antes da aprovação, ou mesmo de apresentar a proposta, já se inicie o contato com doadores ou patrocinadores em potencial, desde que se tenha em mente, no entanto, que a captação só poderá ser efetuada após a autorização.</a:t>
            </a:r>
            <a:endParaRPr lang="pt-B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Metrô">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138</TotalTime>
  <Words>1050</Words>
  <Application>Microsoft Office PowerPoint</Application>
  <PresentationFormat>Apresentação na tela (4:3)</PresentationFormat>
  <Paragraphs>75</Paragraphs>
  <Slides>17</Slides>
  <Notes>0</Notes>
  <HiddenSlides>0</HiddenSlides>
  <MMClips>0</MMClips>
  <ScaleCrop>false</ScaleCrop>
  <HeadingPairs>
    <vt:vector size="4" baseType="variant">
      <vt:variant>
        <vt:lpstr>Tema</vt:lpstr>
      </vt:variant>
      <vt:variant>
        <vt:i4>1</vt:i4>
      </vt:variant>
      <vt:variant>
        <vt:lpstr>Títulos de slides</vt:lpstr>
      </vt:variant>
      <vt:variant>
        <vt:i4>17</vt:i4>
      </vt:variant>
    </vt:vector>
  </HeadingPairs>
  <TitlesOfParts>
    <vt:vector size="18" baseType="lpstr">
      <vt:lpstr>Fluxo</vt:lpstr>
      <vt:lpstr>Lei Rouanet</vt:lpstr>
      <vt:lpstr>A Lei Rouanet</vt:lpstr>
      <vt:lpstr>Documentos importantes da Lei Rouanet</vt:lpstr>
      <vt:lpstr>O PRONAC</vt:lpstr>
      <vt:lpstr>Benefícios para o incentivo de pessoas físicas</vt:lpstr>
      <vt:lpstr>Benefícios para o incentivo de pessoas jurídicas (empresas)</vt:lpstr>
      <vt:lpstr>Da aprovação de projetos</vt:lpstr>
      <vt:lpstr>Depois da Aprovação do Projeto Cultural</vt:lpstr>
      <vt:lpstr>Buscando os recursos</vt:lpstr>
      <vt:lpstr>Abertura de Contas</vt:lpstr>
      <vt:lpstr>Comprovantes de despesas</vt:lpstr>
      <vt:lpstr>Publicidade do apoio do Ministério da Cultura: inserção da logomarca</vt:lpstr>
      <vt:lpstr>Prorrogação do período de captação</vt:lpstr>
      <vt:lpstr>Inabilitação</vt:lpstr>
      <vt:lpstr>Prorrogação do período de execução</vt:lpstr>
      <vt:lpstr>Encerrando a execução</vt:lpstr>
      <vt:lpstr>Referências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Lei Rouanet</dc:title>
  <dc:creator>Leonardo Renner Koppe</dc:creator>
  <cp:lastModifiedBy>Leonardo Renner Koppe</cp:lastModifiedBy>
  <cp:revision>13</cp:revision>
  <dcterms:created xsi:type="dcterms:W3CDTF">2010-12-02T10:13:47Z</dcterms:created>
  <dcterms:modified xsi:type="dcterms:W3CDTF">2011-11-28T12:37:26Z</dcterms:modified>
</cp:coreProperties>
</file>