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21" r:id="rId3"/>
    <p:sldId id="273" r:id="rId4"/>
    <p:sldId id="274" r:id="rId5"/>
    <p:sldId id="299" r:id="rId6"/>
    <p:sldId id="275" r:id="rId7"/>
    <p:sldId id="288" r:id="rId8"/>
    <p:sldId id="277" r:id="rId9"/>
    <p:sldId id="307" r:id="rId10"/>
    <p:sldId id="278" r:id="rId11"/>
    <p:sldId id="322" r:id="rId12"/>
    <p:sldId id="279" r:id="rId13"/>
    <p:sldId id="309" r:id="rId14"/>
    <p:sldId id="323" r:id="rId15"/>
    <p:sldId id="280" r:id="rId16"/>
    <p:sldId id="308" r:id="rId17"/>
    <p:sldId id="281" r:id="rId18"/>
    <p:sldId id="324" r:id="rId19"/>
    <p:sldId id="282" r:id="rId20"/>
    <p:sldId id="325" r:id="rId21"/>
    <p:sldId id="283" r:id="rId22"/>
    <p:sldId id="326" r:id="rId2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F3300"/>
    <a:srgbClr val="FFFF00"/>
    <a:srgbClr val="0000CC"/>
    <a:srgbClr val="000099"/>
    <a:srgbClr val="0000FF"/>
    <a:srgbClr val="3399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FF547-8728-424B-87BF-366949E050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371276"/>
      </p:ext>
    </p:extLst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83C7B-4540-4638-84C5-28D911AB65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578396"/>
      </p:ext>
    </p:extLst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0F2FF-7558-43A2-BDE9-0CF7910199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415486"/>
      </p:ext>
    </p:extLst>
  </p:cSld>
  <p:clrMapOvr>
    <a:masterClrMapping/>
  </p:clrMapOvr>
  <p:transition spd="med">
    <p:wheel spokes="3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9B4C57-9695-4449-9DA5-629637A6F0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469953"/>
      </p:ext>
    </p:extLst>
  </p:cSld>
  <p:clrMapOvr>
    <a:masterClrMapping/>
  </p:clrMapOvr>
  <p:transition spd="med">
    <p:wheel spokes="3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conteúd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3C2D2-47B3-4179-9798-5D5699FD94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958914"/>
      </p:ext>
    </p:extLst>
  </p:cSld>
  <p:clrMapOvr>
    <a:masterClrMapping/>
  </p:clrMapOvr>
  <p:transition spd="med">
    <p:wheel spokes="3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ítulo e 4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E361C-4256-4E5F-85A0-C8E7155CFC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8381034"/>
      </p:ext>
    </p:extLst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BDAE74-9B32-401F-AABB-ADD69B9AF5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634553"/>
      </p:ext>
    </p:extLst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EB09C-1317-44F1-AA10-6E9977F49E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2103395"/>
      </p:ext>
    </p:extLst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8E066-454E-443D-B9AB-A71DEDEA8A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635336"/>
      </p:ext>
    </p:extLst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A4653-8F1F-4663-98A6-701A715D92D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7708704"/>
      </p:ext>
    </p:extLst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CB52E-BB98-4815-BFD5-CAB2D171B8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349167"/>
      </p:ext>
    </p:extLst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BA92C-1AA5-4BB6-931D-6740EF47E6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646333"/>
      </p:ext>
    </p:extLst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783E2-51E6-4223-B562-13D09B59D6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930256"/>
      </p:ext>
    </p:extLst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5EBF4-6278-4397-BCC2-CAA5BC686B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8576229"/>
      </p:ext>
    </p:extLst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D5A06A-1694-44A3-AD9A-0DE9CD3FA2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>
    <p:wheel spokes="3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WordArt 4"/>
          <p:cNvSpPr>
            <a:spLocks noChangeArrowheads="1" noChangeShapeType="1" noTextEdit="1"/>
          </p:cNvSpPr>
          <p:nvPr/>
        </p:nvSpPr>
        <p:spPr bwMode="auto">
          <a:xfrm>
            <a:off x="468313" y="1125538"/>
            <a:ext cx="7993062" cy="352901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pt-BR" sz="48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FUNÇÕES NITROGENADAS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2999580" y="314306"/>
            <a:ext cx="3144841" cy="400050"/>
          </a:xfrm>
          <a:prstGeom prst="rect">
            <a:avLst/>
          </a:prstGeom>
          <a:ln w="19050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sz="2000" b="1" dirty="0" err="1">
                <a:solidFill>
                  <a:schemeClr val="bg1"/>
                </a:solidFill>
                <a:cs typeface="Arial" charset="0"/>
              </a:rPr>
              <a:t>NITROCOMPOSTOS</a:t>
            </a:r>
            <a:endParaRPr lang="pt-BR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1422741" y="934034"/>
            <a:ext cx="6298519" cy="92333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pitchFamily="34" charset="0"/>
              </a:rPr>
              <a:t>São compostos que possuem o grupo funcional </a:t>
            </a: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– </a:t>
            </a:r>
            <a:r>
              <a:rPr lang="pt-BR" b="1" dirty="0" err="1">
                <a:solidFill>
                  <a:schemeClr val="bg1"/>
                </a:solidFill>
                <a:cs typeface="Arial" pitchFamily="34" charset="0"/>
              </a:rPr>
              <a:t>NO</a:t>
            </a:r>
            <a:r>
              <a:rPr lang="pt-BR" sz="1400" b="1" dirty="0" err="1">
                <a:solidFill>
                  <a:schemeClr val="bg1"/>
                </a:solidFill>
                <a:cs typeface="Arial" pitchFamily="34" charset="0"/>
              </a:rPr>
              <a:t>2</a:t>
            </a:r>
            <a:r>
              <a:rPr lang="pt-BR" b="1" dirty="0">
                <a:solidFill>
                  <a:srgbClr val="FFFF00"/>
                </a:solidFill>
                <a:cs typeface="Arial" pitchFamily="34" charset="0"/>
              </a:rPr>
              <a:t>,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pitchFamily="34" charset="0"/>
              </a:rPr>
              <a:t>denominado de </a:t>
            </a: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NITRO</a:t>
            </a:r>
            <a:r>
              <a:rPr lang="pt-BR" b="1" dirty="0">
                <a:solidFill>
                  <a:srgbClr val="FFFF00"/>
                </a:solidFill>
                <a:cs typeface="Arial" pitchFamily="34" charset="0"/>
              </a:rPr>
              <a:t> </a:t>
            </a:r>
          </a:p>
        </p:txBody>
      </p:sp>
      <p:grpSp>
        <p:nvGrpSpPr>
          <p:cNvPr id="2" name="Grupo 43"/>
          <p:cNvGrpSpPr>
            <a:grpSpLocks/>
          </p:cNvGrpSpPr>
          <p:nvPr/>
        </p:nvGrpSpPr>
        <p:grpSpPr bwMode="auto">
          <a:xfrm>
            <a:off x="3479800" y="2286000"/>
            <a:ext cx="2184400" cy="461963"/>
            <a:chOff x="2143108" y="2285992"/>
            <a:chExt cx="2183611" cy="461665"/>
          </a:xfrm>
        </p:grpSpPr>
        <p:sp>
          <p:nvSpPr>
            <p:cNvPr id="49174" name="Text Box 12"/>
            <p:cNvSpPr txBox="1">
              <a:spLocks noChangeArrowheads="1"/>
            </p:cNvSpPr>
            <p:nvPr/>
          </p:nvSpPr>
          <p:spPr bwMode="auto">
            <a:xfrm>
              <a:off x="2143108" y="2285992"/>
              <a:ext cx="21836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       </a:t>
              </a:r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NO</a:t>
              </a:r>
              <a:r>
                <a:rPr lang="pt-BR" altLang="pt-BR" sz="24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cxnSp>
          <p:nvCxnSpPr>
            <p:cNvPr id="43" name="Conector reto 42"/>
            <p:cNvCxnSpPr/>
            <p:nvPr/>
          </p:nvCxnSpPr>
          <p:spPr>
            <a:xfrm>
              <a:off x="3071461" y="2500167"/>
              <a:ext cx="357058" cy="15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upo 48"/>
          <p:cNvGrpSpPr>
            <a:grpSpLocks/>
          </p:cNvGrpSpPr>
          <p:nvPr/>
        </p:nvGrpSpPr>
        <p:grpSpPr bwMode="auto">
          <a:xfrm>
            <a:off x="2855913" y="3252788"/>
            <a:ext cx="3432175" cy="461962"/>
            <a:chOff x="3428992" y="3253087"/>
            <a:chExt cx="3430747" cy="461665"/>
          </a:xfrm>
        </p:grpSpPr>
        <p:sp>
          <p:nvSpPr>
            <p:cNvPr id="49171" name="Text Box 12"/>
            <p:cNvSpPr txBox="1">
              <a:spLocks noChangeArrowheads="1"/>
            </p:cNvSpPr>
            <p:nvPr/>
          </p:nvSpPr>
          <p:spPr bwMode="auto">
            <a:xfrm>
              <a:off x="3428992" y="3253087"/>
              <a:ext cx="343074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       CH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2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      </a:t>
              </a:r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NO</a:t>
              </a:r>
              <a:r>
                <a:rPr lang="pt-BR" altLang="pt-BR" sz="24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4357293" y="3467261"/>
              <a:ext cx="357039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to 47"/>
            <p:cNvCxnSpPr/>
            <p:nvPr/>
          </p:nvCxnSpPr>
          <p:spPr>
            <a:xfrm>
              <a:off x="5644220" y="3498991"/>
              <a:ext cx="357038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o 55"/>
          <p:cNvGrpSpPr>
            <a:grpSpLocks/>
          </p:cNvGrpSpPr>
          <p:nvPr/>
        </p:nvGrpSpPr>
        <p:grpSpPr bwMode="auto">
          <a:xfrm>
            <a:off x="2933700" y="4219575"/>
            <a:ext cx="3276600" cy="1423988"/>
            <a:chOff x="2857488" y="4110343"/>
            <a:chExt cx="3276859" cy="1423396"/>
          </a:xfrm>
        </p:grpSpPr>
        <p:sp>
          <p:nvSpPr>
            <p:cNvPr id="49166" name="Text Box 12"/>
            <p:cNvSpPr txBox="1">
              <a:spLocks noChangeArrowheads="1"/>
            </p:cNvSpPr>
            <p:nvPr/>
          </p:nvSpPr>
          <p:spPr bwMode="auto">
            <a:xfrm>
              <a:off x="2857488" y="4110343"/>
              <a:ext cx="32768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       CH      CH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endParaRPr lang="pt-BR" altLang="pt-BR" sz="2400" b="1" baseline="-25000">
                <a:solidFill>
                  <a:srgbClr val="FFFF00"/>
                </a:solidFill>
                <a:latin typeface="Arial Black" pitchFamily="34" charset="0"/>
                <a:cs typeface="Arial" charset="0"/>
              </a:endParaRPr>
            </a:p>
          </p:txBody>
        </p:sp>
        <p:cxnSp>
          <p:nvCxnSpPr>
            <p:cNvPr id="52" name="Conector reto 51"/>
            <p:cNvCxnSpPr/>
            <p:nvPr/>
          </p:nvCxnSpPr>
          <p:spPr>
            <a:xfrm>
              <a:off x="3786249" y="4324567"/>
              <a:ext cx="357215" cy="15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to 52"/>
            <p:cNvCxnSpPr/>
            <p:nvPr/>
          </p:nvCxnSpPr>
          <p:spPr>
            <a:xfrm>
              <a:off x="4929340" y="4356304"/>
              <a:ext cx="357215" cy="15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169" name="Retângulo 53"/>
            <p:cNvSpPr>
              <a:spLocks noChangeArrowheads="1"/>
            </p:cNvSpPr>
            <p:nvPr/>
          </p:nvSpPr>
          <p:spPr bwMode="auto">
            <a:xfrm>
              <a:off x="4166745" y="5072074"/>
              <a:ext cx="8338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NO</a:t>
              </a:r>
              <a:r>
                <a:rPr lang="pt-BR" altLang="pt-BR" sz="24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cxnSp>
          <p:nvCxnSpPr>
            <p:cNvPr id="55" name="Conector reto 54"/>
            <p:cNvCxnSpPr/>
            <p:nvPr/>
          </p:nvCxnSpPr>
          <p:spPr>
            <a:xfrm rot="16200000">
              <a:off x="4251512" y="4821247"/>
              <a:ext cx="357040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CaixaDeTexto 56"/>
          <p:cNvSpPr txBox="1"/>
          <p:nvPr/>
        </p:nvSpPr>
        <p:spPr>
          <a:xfrm>
            <a:off x="6429388" y="6264495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143000" y="714356"/>
            <a:ext cx="6858000" cy="917575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A nomenclatura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 IUPAC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recomenda o uso da palavra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nitro 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seguida do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nome do hidrocarboneto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a ele ligado </a:t>
            </a:r>
          </a:p>
        </p:txBody>
      </p:sp>
      <p:grpSp>
        <p:nvGrpSpPr>
          <p:cNvPr id="2" name="Grupo 38"/>
          <p:cNvGrpSpPr>
            <a:grpSpLocks/>
          </p:cNvGrpSpPr>
          <p:nvPr/>
        </p:nvGrpSpPr>
        <p:grpSpPr bwMode="auto">
          <a:xfrm>
            <a:off x="5156200" y="1928813"/>
            <a:ext cx="1946275" cy="400050"/>
            <a:chOff x="5156362" y="2285992"/>
            <a:chExt cx="1945737" cy="400110"/>
          </a:xfrm>
        </p:grpSpPr>
        <p:sp>
          <p:nvSpPr>
            <p:cNvPr id="50215" name="Text Box 44"/>
            <p:cNvSpPr txBox="1">
              <a:spLocks noChangeArrowheads="1"/>
            </p:cNvSpPr>
            <p:nvPr/>
          </p:nvSpPr>
          <p:spPr bwMode="auto">
            <a:xfrm>
              <a:off x="5861054" y="2285992"/>
              <a:ext cx="124104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metano</a:t>
              </a:r>
            </a:p>
          </p:txBody>
        </p:sp>
        <p:sp>
          <p:nvSpPr>
            <p:cNvPr id="50216" name="Text Box 45"/>
            <p:cNvSpPr txBox="1">
              <a:spLocks noChangeArrowheads="1"/>
            </p:cNvSpPr>
            <p:nvPr/>
          </p:nvSpPr>
          <p:spPr bwMode="auto">
            <a:xfrm>
              <a:off x="5156362" y="2285992"/>
              <a:ext cx="8443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nitro</a:t>
              </a:r>
            </a:p>
          </p:txBody>
        </p:sp>
      </p:grp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5481554" y="3644902"/>
            <a:ext cx="304892" cy="307777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1</a:t>
            </a:r>
          </a:p>
        </p:txBody>
      </p:sp>
      <p:sp>
        <p:nvSpPr>
          <p:cNvPr id="33" name="Text Box 55"/>
          <p:cNvSpPr txBox="1">
            <a:spLocks noChangeArrowheads="1"/>
          </p:cNvSpPr>
          <p:nvPr/>
        </p:nvSpPr>
        <p:spPr bwMode="auto">
          <a:xfrm>
            <a:off x="4429124" y="3643314"/>
            <a:ext cx="304892" cy="307777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2</a:t>
            </a:r>
          </a:p>
        </p:txBody>
      </p:sp>
      <p:sp>
        <p:nvSpPr>
          <p:cNvPr id="34" name="Text Box 56"/>
          <p:cNvSpPr txBox="1">
            <a:spLocks noChangeArrowheads="1"/>
          </p:cNvSpPr>
          <p:nvPr/>
        </p:nvSpPr>
        <p:spPr bwMode="auto">
          <a:xfrm>
            <a:off x="3428992" y="3643314"/>
            <a:ext cx="304892" cy="307777"/>
          </a:xfrm>
          <a:prstGeom prst="rect">
            <a:avLst/>
          </a:prstGeom>
          <a:ln w="28575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3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  <p:grpSp>
        <p:nvGrpSpPr>
          <p:cNvPr id="50194" name="Grupo 35"/>
          <p:cNvGrpSpPr>
            <a:grpSpLocks/>
          </p:cNvGrpSpPr>
          <p:nvPr/>
        </p:nvGrpSpPr>
        <p:grpSpPr bwMode="auto">
          <a:xfrm>
            <a:off x="2244725" y="1928813"/>
            <a:ext cx="2184400" cy="461962"/>
            <a:chOff x="2143108" y="2285992"/>
            <a:chExt cx="2183611" cy="461665"/>
          </a:xfrm>
        </p:grpSpPr>
        <p:sp>
          <p:nvSpPr>
            <p:cNvPr id="50213" name="Text Box 12"/>
            <p:cNvSpPr txBox="1">
              <a:spLocks noChangeArrowheads="1"/>
            </p:cNvSpPr>
            <p:nvPr/>
          </p:nvSpPr>
          <p:spPr bwMode="auto">
            <a:xfrm>
              <a:off x="2143108" y="2285992"/>
              <a:ext cx="218361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       </a:t>
              </a:r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NO</a:t>
              </a:r>
              <a:r>
                <a:rPr lang="pt-BR" altLang="pt-BR" sz="24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cxnSp>
          <p:nvCxnSpPr>
            <p:cNvPr id="38" name="Conector reto 37"/>
            <p:cNvCxnSpPr/>
            <p:nvPr/>
          </p:nvCxnSpPr>
          <p:spPr>
            <a:xfrm>
              <a:off x="3071461" y="2500166"/>
              <a:ext cx="357058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upo 39"/>
          <p:cNvGrpSpPr>
            <a:grpSpLocks/>
          </p:cNvGrpSpPr>
          <p:nvPr/>
        </p:nvGrpSpPr>
        <p:grpSpPr bwMode="auto">
          <a:xfrm>
            <a:off x="2214563" y="2895600"/>
            <a:ext cx="3294062" cy="461963"/>
            <a:chOff x="3428992" y="3253087"/>
            <a:chExt cx="3294492" cy="461665"/>
          </a:xfrm>
        </p:grpSpPr>
        <p:sp>
          <p:nvSpPr>
            <p:cNvPr id="50210" name="Text Box 12"/>
            <p:cNvSpPr txBox="1">
              <a:spLocks noChangeArrowheads="1"/>
            </p:cNvSpPr>
            <p:nvPr/>
          </p:nvSpPr>
          <p:spPr bwMode="auto">
            <a:xfrm>
              <a:off x="3428992" y="3253087"/>
              <a:ext cx="329449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      CH      </a:t>
              </a:r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NO</a:t>
              </a:r>
              <a:r>
                <a:rPr lang="pt-BR" altLang="pt-BR" sz="24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cxnSp>
          <p:nvCxnSpPr>
            <p:cNvPr id="42" name="Conector reto 41"/>
            <p:cNvCxnSpPr/>
            <p:nvPr/>
          </p:nvCxnSpPr>
          <p:spPr>
            <a:xfrm>
              <a:off x="4357800" y="3467262"/>
              <a:ext cx="357235" cy="15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to 42"/>
            <p:cNvCxnSpPr/>
            <p:nvPr/>
          </p:nvCxnSpPr>
          <p:spPr>
            <a:xfrm>
              <a:off x="5429503" y="3498991"/>
              <a:ext cx="357234" cy="15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43"/>
          <p:cNvGrpSpPr>
            <a:grpSpLocks/>
          </p:cNvGrpSpPr>
          <p:nvPr/>
        </p:nvGrpSpPr>
        <p:grpSpPr bwMode="auto">
          <a:xfrm>
            <a:off x="5702300" y="2928938"/>
            <a:ext cx="1689100" cy="400050"/>
            <a:chOff x="5156362" y="2285992"/>
            <a:chExt cx="1689256" cy="400110"/>
          </a:xfrm>
        </p:grpSpPr>
        <p:sp>
          <p:nvSpPr>
            <p:cNvPr id="50208" name="Text Box 44"/>
            <p:cNvSpPr txBox="1">
              <a:spLocks noChangeArrowheads="1"/>
            </p:cNvSpPr>
            <p:nvPr/>
          </p:nvSpPr>
          <p:spPr bwMode="auto">
            <a:xfrm>
              <a:off x="5861054" y="2285992"/>
              <a:ext cx="98456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etano</a:t>
              </a:r>
            </a:p>
          </p:txBody>
        </p:sp>
        <p:sp>
          <p:nvSpPr>
            <p:cNvPr id="50209" name="Text Box 45"/>
            <p:cNvSpPr txBox="1">
              <a:spLocks noChangeArrowheads="1"/>
            </p:cNvSpPr>
            <p:nvPr/>
          </p:nvSpPr>
          <p:spPr bwMode="auto">
            <a:xfrm>
              <a:off x="5156362" y="2285992"/>
              <a:ext cx="84439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nitro</a:t>
              </a:r>
            </a:p>
          </p:txBody>
        </p:sp>
      </p:grpSp>
      <p:grpSp>
        <p:nvGrpSpPr>
          <p:cNvPr id="7" name="Grupo 54"/>
          <p:cNvGrpSpPr>
            <a:grpSpLocks/>
          </p:cNvGrpSpPr>
          <p:nvPr/>
        </p:nvGrpSpPr>
        <p:grpSpPr bwMode="auto">
          <a:xfrm>
            <a:off x="2930525" y="4005263"/>
            <a:ext cx="3282950" cy="1423987"/>
            <a:chOff x="2933571" y="4148744"/>
            <a:chExt cx="3281503" cy="1423396"/>
          </a:xfrm>
        </p:grpSpPr>
        <p:sp>
          <p:nvSpPr>
            <p:cNvPr id="50201" name="Text Box 12"/>
            <p:cNvSpPr txBox="1">
              <a:spLocks noChangeArrowheads="1"/>
            </p:cNvSpPr>
            <p:nvPr/>
          </p:nvSpPr>
          <p:spPr bwMode="auto">
            <a:xfrm>
              <a:off x="2933571" y="4148744"/>
              <a:ext cx="327685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       CH      CH</a:t>
              </a:r>
              <a:r>
                <a:rPr lang="pt-BR" altLang="pt-BR" sz="2400" b="1" baseline="-25000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2</a:t>
              </a:r>
              <a:endParaRPr lang="pt-BR" altLang="pt-BR" sz="2400" b="1" baseline="-25000">
                <a:solidFill>
                  <a:srgbClr val="FFFF00"/>
                </a:solidFill>
                <a:latin typeface="Arial Black" pitchFamily="34" charset="0"/>
                <a:cs typeface="Arial" charset="0"/>
              </a:endParaRPr>
            </a:p>
          </p:txBody>
        </p:sp>
        <p:cxnSp>
          <p:nvCxnSpPr>
            <p:cNvPr id="49" name="Conector reto 48"/>
            <p:cNvCxnSpPr/>
            <p:nvPr/>
          </p:nvCxnSpPr>
          <p:spPr>
            <a:xfrm>
              <a:off x="3861850" y="4362967"/>
              <a:ext cx="357030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to 49"/>
            <p:cNvCxnSpPr/>
            <p:nvPr/>
          </p:nvCxnSpPr>
          <p:spPr>
            <a:xfrm>
              <a:off x="5005932" y="4394704"/>
              <a:ext cx="357031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204" name="Retângulo 50"/>
            <p:cNvSpPr>
              <a:spLocks noChangeArrowheads="1"/>
            </p:cNvSpPr>
            <p:nvPr/>
          </p:nvSpPr>
          <p:spPr bwMode="auto">
            <a:xfrm>
              <a:off x="5381191" y="5110475"/>
              <a:ext cx="83388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NO</a:t>
              </a:r>
              <a:r>
                <a:rPr lang="pt-BR" altLang="pt-BR" sz="24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2</a:t>
              </a:r>
            </a:p>
          </p:txBody>
        </p:sp>
        <p:cxnSp>
          <p:nvCxnSpPr>
            <p:cNvPr id="52" name="Conector reto 51"/>
            <p:cNvCxnSpPr/>
            <p:nvPr/>
          </p:nvCxnSpPr>
          <p:spPr>
            <a:xfrm rot="16200000">
              <a:off x="5393107" y="4859649"/>
              <a:ext cx="357039" cy="1587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to 52"/>
            <p:cNvCxnSpPr/>
            <p:nvPr/>
          </p:nvCxnSpPr>
          <p:spPr>
            <a:xfrm rot="16200000">
              <a:off x="4322017" y="4859649"/>
              <a:ext cx="357039" cy="158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207" name="Retângulo 53"/>
            <p:cNvSpPr>
              <a:spLocks noChangeArrowheads="1"/>
            </p:cNvSpPr>
            <p:nvPr/>
          </p:nvSpPr>
          <p:spPr bwMode="auto">
            <a:xfrm>
              <a:off x="4286248" y="5110475"/>
              <a:ext cx="81624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400" b="1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CH</a:t>
              </a:r>
              <a:r>
                <a:rPr lang="pt-BR" altLang="pt-BR" sz="2400" b="1" baseline="-25000">
                  <a:solidFill>
                    <a:srgbClr val="FFFFFF"/>
                  </a:solidFill>
                  <a:latin typeface="Arial Black" pitchFamily="34" charset="0"/>
                  <a:cs typeface="Arial" charset="0"/>
                </a:rPr>
                <a:t>3</a:t>
              </a:r>
              <a:endParaRPr lang="pt-BR" altLang="pt-BR"/>
            </a:p>
          </p:txBody>
        </p:sp>
      </p:grpSp>
      <p:grpSp>
        <p:nvGrpSpPr>
          <p:cNvPr id="8" name="Grupo 55"/>
          <p:cNvGrpSpPr>
            <a:grpSpLocks/>
          </p:cNvGrpSpPr>
          <p:nvPr/>
        </p:nvGrpSpPr>
        <p:grpSpPr bwMode="auto">
          <a:xfrm>
            <a:off x="2474913" y="5500688"/>
            <a:ext cx="4194175" cy="400050"/>
            <a:chOff x="5156362" y="2285992"/>
            <a:chExt cx="4195648" cy="400110"/>
          </a:xfrm>
        </p:grpSpPr>
        <p:sp>
          <p:nvSpPr>
            <p:cNvPr id="50199" name="Text Box 44"/>
            <p:cNvSpPr txBox="1">
              <a:spLocks noChangeArrowheads="1"/>
            </p:cNvSpPr>
            <p:nvPr/>
          </p:nvSpPr>
          <p:spPr bwMode="auto">
            <a:xfrm>
              <a:off x="5861054" y="2285992"/>
              <a:ext cx="349095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      –  2 – metil  propano</a:t>
              </a:r>
            </a:p>
          </p:txBody>
        </p:sp>
        <p:sp>
          <p:nvSpPr>
            <p:cNvPr id="50200" name="Text Box 45"/>
            <p:cNvSpPr txBox="1">
              <a:spLocks noChangeArrowheads="1"/>
            </p:cNvSpPr>
            <p:nvPr/>
          </p:nvSpPr>
          <p:spPr bwMode="auto">
            <a:xfrm>
              <a:off x="5156362" y="2285992"/>
              <a:ext cx="13140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1 – nitro</a:t>
              </a:r>
            </a:p>
          </p:txBody>
        </p:sp>
      </p:grp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ChangeArrowheads="1"/>
          </p:cNvSpPr>
          <p:nvPr/>
        </p:nvSpPr>
        <p:spPr bwMode="auto">
          <a:xfrm>
            <a:off x="2239160" y="246063"/>
            <a:ext cx="4665680" cy="523875"/>
          </a:xfrm>
          <a:prstGeom prst="rect">
            <a:avLst/>
          </a:prstGeom>
          <a:ln w="38100">
            <a:solidFill>
              <a:srgbClr val="FF33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  <a:cs typeface="Arial" charset="0"/>
              </a:rPr>
              <a:t>HALETOS ORGÂNICOS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609603" y="960294"/>
            <a:ext cx="8034363" cy="168584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400" b="1" dirty="0">
                <a:solidFill>
                  <a:schemeClr val="bg1"/>
                </a:solidFill>
                <a:cs typeface="Arial" pitchFamily="34" charset="0"/>
              </a:rPr>
              <a:t>São compostos obtidos quando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400" b="1" dirty="0">
                <a:solidFill>
                  <a:schemeClr val="bg1"/>
                </a:solidFill>
                <a:cs typeface="Arial" pitchFamily="34" charset="0"/>
              </a:rPr>
              <a:t>se substitui um ou mais átomos de hidrogênio do hidrocarboneto por átomos dos halogênios </a:t>
            </a:r>
          </a:p>
        </p:txBody>
      </p:sp>
      <p:grpSp>
        <p:nvGrpSpPr>
          <p:cNvPr id="2" name="Grupo 20"/>
          <p:cNvGrpSpPr>
            <a:grpSpLocks/>
          </p:cNvGrpSpPr>
          <p:nvPr/>
        </p:nvGrpSpPr>
        <p:grpSpPr bwMode="auto">
          <a:xfrm>
            <a:off x="3629025" y="2928938"/>
            <a:ext cx="1887538" cy="530225"/>
            <a:chOff x="3563938" y="2928938"/>
            <a:chExt cx="1887537" cy="530225"/>
          </a:xfrm>
        </p:grpSpPr>
        <p:sp>
          <p:nvSpPr>
            <p:cNvPr id="51228" name="Text Box 13"/>
            <p:cNvSpPr txBox="1">
              <a:spLocks noChangeArrowheads="1"/>
            </p:cNvSpPr>
            <p:nvPr/>
          </p:nvSpPr>
          <p:spPr bwMode="auto">
            <a:xfrm>
              <a:off x="3563938" y="2935288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1229" name="Text Box 14"/>
            <p:cNvSpPr txBox="1">
              <a:spLocks noChangeArrowheads="1"/>
            </p:cNvSpPr>
            <p:nvPr/>
          </p:nvSpPr>
          <p:spPr bwMode="auto">
            <a:xfrm>
              <a:off x="4867275" y="2928938"/>
              <a:ext cx="584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1230" name="Line 15"/>
            <p:cNvSpPr>
              <a:spLocks noChangeShapeType="1"/>
            </p:cNvSpPr>
            <p:nvPr/>
          </p:nvSpPr>
          <p:spPr bwMode="auto">
            <a:xfrm>
              <a:off x="4500562" y="3203575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upo 21"/>
          <p:cNvGrpSpPr>
            <a:grpSpLocks/>
          </p:cNvGrpSpPr>
          <p:nvPr/>
        </p:nvGrpSpPr>
        <p:grpSpPr bwMode="auto">
          <a:xfrm>
            <a:off x="2976563" y="3721100"/>
            <a:ext cx="3192462" cy="530225"/>
            <a:chOff x="2987675" y="3721100"/>
            <a:chExt cx="3192463" cy="530225"/>
          </a:xfrm>
        </p:grpSpPr>
        <p:sp>
          <p:nvSpPr>
            <p:cNvPr id="51223" name="Text Box 16"/>
            <p:cNvSpPr txBox="1">
              <a:spLocks noChangeArrowheads="1"/>
            </p:cNvSpPr>
            <p:nvPr/>
          </p:nvSpPr>
          <p:spPr bwMode="auto">
            <a:xfrm>
              <a:off x="2987675" y="3727450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1224" name="Text Box 17"/>
            <p:cNvSpPr txBox="1">
              <a:spLocks noChangeArrowheads="1"/>
            </p:cNvSpPr>
            <p:nvPr/>
          </p:nvSpPr>
          <p:spPr bwMode="auto">
            <a:xfrm>
              <a:off x="5595938" y="3721100"/>
              <a:ext cx="584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1225" name="Line 18"/>
            <p:cNvSpPr>
              <a:spLocks noChangeShapeType="1"/>
            </p:cNvSpPr>
            <p:nvPr/>
          </p:nvSpPr>
          <p:spPr bwMode="auto">
            <a:xfrm>
              <a:off x="3929058" y="3995738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26" name="Text Box 19"/>
            <p:cNvSpPr txBox="1">
              <a:spLocks noChangeArrowheads="1"/>
            </p:cNvSpPr>
            <p:nvPr/>
          </p:nvSpPr>
          <p:spPr bwMode="auto">
            <a:xfrm>
              <a:off x="4291013" y="3727450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51227" name="Line 20"/>
            <p:cNvSpPr>
              <a:spLocks noChangeShapeType="1"/>
            </p:cNvSpPr>
            <p:nvPr/>
          </p:nvSpPr>
          <p:spPr bwMode="auto">
            <a:xfrm>
              <a:off x="5214942" y="4002088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upo 22"/>
          <p:cNvGrpSpPr>
            <a:grpSpLocks/>
          </p:cNvGrpSpPr>
          <p:nvPr/>
        </p:nvGrpSpPr>
        <p:grpSpPr bwMode="auto">
          <a:xfrm>
            <a:off x="2955925" y="4576763"/>
            <a:ext cx="3232150" cy="1373187"/>
            <a:chOff x="2725731" y="4576763"/>
            <a:chExt cx="3232157" cy="1373187"/>
          </a:xfrm>
        </p:grpSpPr>
        <p:sp>
          <p:nvSpPr>
            <p:cNvPr id="51214" name="Text Box 21"/>
            <p:cNvSpPr txBox="1">
              <a:spLocks noChangeArrowheads="1"/>
            </p:cNvSpPr>
            <p:nvPr/>
          </p:nvSpPr>
          <p:spPr bwMode="auto">
            <a:xfrm>
              <a:off x="2725731" y="4583113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1215" name="Text Box 22"/>
            <p:cNvSpPr txBox="1">
              <a:spLocks noChangeArrowheads="1"/>
            </p:cNvSpPr>
            <p:nvPr/>
          </p:nvSpPr>
          <p:spPr bwMode="auto">
            <a:xfrm>
              <a:off x="5092700" y="5426075"/>
              <a:ext cx="584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1216" name="Line 23"/>
            <p:cNvSpPr>
              <a:spLocks noChangeShapeType="1"/>
            </p:cNvSpPr>
            <p:nvPr/>
          </p:nvSpPr>
          <p:spPr bwMode="auto">
            <a:xfrm>
              <a:off x="3635375" y="4851400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17" name="Text Box 24"/>
            <p:cNvSpPr txBox="1">
              <a:spLocks noChangeArrowheads="1"/>
            </p:cNvSpPr>
            <p:nvPr/>
          </p:nvSpPr>
          <p:spPr bwMode="auto">
            <a:xfrm>
              <a:off x="3979863" y="4583113"/>
              <a:ext cx="7032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51218" name="Line 25"/>
            <p:cNvSpPr>
              <a:spLocks noChangeShapeType="1"/>
            </p:cNvSpPr>
            <p:nvPr/>
          </p:nvSpPr>
          <p:spPr bwMode="auto">
            <a:xfrm>
              <a:off x="4757738" y="4857750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19" name="Text Box 26"/>
            <p:cNvSpPr txBox="1">
              <a:spLocks noChangeArrowheads="1"/>
            </p:cNvSpPr>
            <p:nvPr/>
          </p:nvSpPr>
          <p:spPr bwMode="auto">
            <a:xfrm>
              <a:off x="5111750" y="4576763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51220" name="Text Box 27"/>
            <p:cNvSpPr txBox="1">
              <a:spLocks noChangeArrowheads="1"/>
            </p:cNvSpPr>
            <p:nvPr/>
          </p:nvSpPr>
          <p:spPr bwMode="auto">
            <a:xfrm>
              <a:off x="3954463" y="5426075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51221" name="Line 28"/>
            <p:cNvSpPr>
              <a:spLocks noChangeShapeType="1"/>
            </p:cNvSpPr>
            <p:nvPr/>
          </p:nvSpPr>
          <p:spPr bwMode="auto">
            <a:xfrm>
              <a:off x="5292725" y="5114925"/>
              <a:ext cx="0" cy="288925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1222" name="Line 29"/>
            <p:cNvSpPr>
              <a:spLocks noChangeShapeType="1"/>
            </p:cNvSpPr>
            <p:nvPr/>
          </p:nvSpPr>
          <p:spPr bwMode="auto">
            <a:xfrm>
              <a:off x="4211638" y="5114925"/>
              <a:ext cx="0" cy="288925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4" name="CaixaDeTexto 23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tângulo de cantos arredondados 46"/>
          <p:cNvSpPr/>
          <p:nvPr/>
        </p:nvSpPr>
        <p:spPr>
          <a:xfrm>
            <a:off x="3143240" y="4214818"/>
            <a:ext cx="857256" cy="857256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6" name="Retângulo de cantos arredondados 45"/>
          <p:cNvSpPr/>
          <p:nvPr/>
        </p:nvSpPr>
        <p:spPr>
          <a:xfrm>
            <a:off x="1928794" y="4214818"/>
            <a:ext cx="714380" cy="857256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4" name="Retângulo 43"/>
          <p:cNvSpPr/>
          <p:nvPr/>
        </p:nvSpPr>
        <p:spPr>
          <a:xfrm>
            <a:off x="714375" y="3643313"/>
            <a:ext cx="4500563" cy="500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1373970" y="421826"/>
            <a:ext cx="6396061" cy="892552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 nomenclatura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IUPAC</a:t>
            </a:r>
          </a:p>
          <a:p>
            <a:pPr algn="ctr">
              <a:lnSpc>
                <a:spcPct val="13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considera o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halogênio 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como sendo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um radical</a:t>
            </a:r>
          </a:p>
        </p:txBody>
      </p:sp>
      <p:grpSp>
        <p:nvGrpSpPr>
          <p:cNvPr id="52236" name="Grupo 23"/>
          <p:cNvGrpSpPr>
            <a:grpSpLocks/>
          </p:cNvGrpSpPr>
          <p:nvPr/>
        </p:nvGrpSpPr>
        <p:grpSpPr bwMode="auto">
          <a:xfrm>
            <a:off x="1951038" y="1636713"/>
            <a:ext cx="1955800" cy="530225"/>
            <a:chOff x="3071802" y="1636700"/>
            <a:chExt cx="1955786" cy="529570"/>
          </a:xfrm>
        </p:grpSpPr>
        <p:sp>
          <p:nvSpPr>
            <p:cNvPr id="52280" name="Text Box 6"/>
            <p:cNvSpPr txBox="1">
              <a:spLocks noChangeArrowheads="1"/>
            </p:cNvSpPr>
            <p:nvPr/>
          </p:nvSpPr>
          <p:spPr bwMode="auto">
            <a:xfrm>
              <a:off x="3071802" y="1643050"/>
              <a:ext cx="93487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2281" name="Text Box 7"/>
            <p:cNvSpPr txBox="1">
              <a:spLocks noChangeArrowheads="1"/>
            </p:cNvSpPr>
            <p:nvPr/>
          </p:nvSpPr>
          <p:spPr bwMode="auto">
            <a:xfrm>
              <a:off x="4405302" y="1636700"/>
              <a:ext cx="62228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Br</a:t>
              </a:r>
            </a:p>
          </p:txBody>
        </p:sp>
        <p:sp>
          <p:nvSpPr>
            <p:cNvPr id="52282" name="Line 8"/>
            <p:cNvSpPr>
              <a:spLocks noChangeShapeType="1"/>
            </p:cNvSpPr>
            <p:nvPr/>
          </p:nvSpPr>
          <p:spPr bwMode="auto">
            <a:xfrm>
              <a:off x="4071927" y="1911337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3" name="Grupo 25"/>
          <p:cNvGrpSpPr>
            <a:grpSpLocks/>
          </p:cNvGrpSpPr>
          <p:nvPr/>
        </p:nvGrpSpPr>
        <p:grpSpPr bwMode="auto">
          <a:xfrm>
            <a:off x="712788" y="2428875"/>
            <a:ext cx="3144837" cy="530225"/>
            <a:chOff x="712770" y="2428868"/>
            <a:chExt cx="3144850" cy="530225"/>
          </a:xfrm>
        </p:grpSpPr>
        <p:sp>
          <p:nvSpPr>
            <p:cNvPr id="52275" name="Text Box 9"/>
            <p:cNvSpPr txBox="1">
              <a:spLocks noChangeArrowheads="1"/>
            </p:cNvSpPr>
            <p:nvPr/>
          </p:nvSpPr>
          <p:spPr bwMode="auto">
            <a:xfrm>
              <a:off x="712770" y="243521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2276" name="Text Box 10"/>
            <p:cNvSpPr txBox="1">
              <a:spLocks noChangeArrowheads="1"/>
            </p:cNvSpPr>
            <p:nvPr/>
          </p:nvSpPr>
          <p:spPr bwMode="auto">
            <a:xfrm>
              <a:off x="3273420" y="2428868"/>
              <a:ext cx="584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2277" name="Line 11"/>
            <p:cNvSpPr>
              <a:spLocks noChangeShapeType="1"/>
            </p:cNvSpPr>
            <p:nvPr/>
          </p:nvSpPr>
          <p:spPr bwMode="auto">
            <a:xfrm>
              <a:off x="1608133" y="2703505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2278" name="Text Box 12"/>
            <p:cNvSpPr txBox="1">
              <a:spLocks noChangeArrowheads="1"/>
            </p:cNvSpPr>
            <p:nvPr/>
          </p:nvSpPr>
          <p:spPr bwMode="auto">
            <a:xfrm>
              <a:off x="1968495" y="243521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52279" name="Line 13"/>
            <p:cNvSpPr>
              <a:spLocks noChangeShapeType="1"/>
            </p:cNvSpPr>
            <p:nvPr/>
          </p:nvSpPr>
          <p:spPr bwMode="auto">
            <a:xfrm>
              <a:off x="2916230" y="2709855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4" name="Grupo 24"/>
          <p:cNvGrpSpPr>
            <a:grpSpLocks/>
          </p:cNvGrpSpPr>
          <p:nvPr/>
        </p:nvGrpSpPr>
        <p:grpSpPr bwMode="auto">
          <a:xfrm>
            <a:off x="4633913" y="1643063"/>
            <a:ext cx="2438400" cy="461962"/>
            <a:chOff x="3341687" y="2357430"/>
            <a:chExt cx="2438400" cy="461963"/>
          </a:xfrm>
        </p:grpSpPr>
        <p:sp>
          <p:nvSpPr>
            <p:cNvPr id="52273" name="Text Box 14"/>
            <p:cNvSpPr txBox="1">
              <a:spLocks noChangeArrowheads="1"/>
            </p:cNvSpPr>
            <p:nvPr/>
          </p:nvSpPr>
          <p:spPr bwMode="auto">
            <a:xfrm>
              <a:off x="4500562" y="2357430"/>
              <a:ext cx="12795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metano</a:t>
              </a:r>
            </a:p>
          </p:txBody>
        </p:sp>
        <p:sp>
          <p:nvSpPr>
            <p:cNvPr id="52274" name="Text Box 15"/>
            <p:cNvSpPr txBox="1">
              <a:spLocks noChangeArrowheads="1"/>
            </p:cNvSpPr>
            <p:nvPr/>
          </p:nvSpPr>
          <p:spPr bwMode="auto">
            <a:xfrm>
              <a:off x="3341687" y="2357430"/>
              <a:ext cx="11414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bromo</a:t>
              </a:r>
            </a:p>
          </p:txBody>
        </p:sp>
      </p:grpSp>
      <p:sp>
        <p:nvSpPr>
          <p:cNvPr id="119826" name="Text Box 18"/>
          <p:cNvSpPr txBox="1">
            <a:spLocks noChangeArrowheads="1"/>
          </p:cNvSpPr>
          <p:nvPr/>
        </p:nvSpPr>
        <p:spPr bwMode="auto">
          <a:xfrm>
            <a:off x="1225520" y="3304760"/>
            <a:ext cx="298480" cy="338554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rgbClr val="FFFF00"/>
                </a:solidFill>
                <a:cs typeface="Arial" charset="0"/>
              </a:rPr>
              <a:t>1</a:t>
            </a:r>
          </a:p>
        </p:txBody>
      </p:sp>
      <p:grpSp>
        <p:nvGrpSpPr>
          <p:cNvPr id="5" name="Grupo 26"/>
          <p:cNvGrpSpPr>
            <a:grpSpLocks/>
          </p:cNvGrpSpPr>
          <p:nvPr/>
        </p:nvGrpSpPr>
        <p:grpSpPr bwMode="auto">
          <a:xfrm>
            <a:off x="4643438" y="2428875"/>
            <a:ext cx="2143125" cy="461963"/>
            <a:chOff x="4643438" y="2428868"/>
            <a:chExt cx="2143140" cy="461963"/>
          </a:xfrm>
        </p:grpSpPr>
        <p:sp>
          <p:nvSpPr>
            <p:cNvPr id="52271" name="Text Box 20"/>
            <p:cNvSpPr txBox="1">
              <a:spLocks noChangeArrowheads="1"/>
            </p:cNvSpPr>
            <p:nvPr/>
          </p:nvSpPr>
          <p:spPr bwMode="auto">
            <a:xfrm>
              <a:off x="5781691" y="2428868"/>
              <a:ext cx="10048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etano</a:t>
              </a:r>
            </a:p>
          </p:txBody>
        </p:sp>
        <p:sp>
          <p:nvSpPr>
            <p:cNvPr id="52272" name="Text Box 21"/>
            <p:cNvSpPr txBox="1">
              <a:spLocks noChangeArrowheads="1"/>
            </p:cNvSpPr>
            <p:nvPr/>
          </p:nvSpPr>
          <p:spPr bwMode="auto">
            <a:xfrm>
              <a:off x="4643438" y="2428868"/>
              <a:ext cx="1141412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bromo</a:t>
              </a:r>
            </a:p>
          </p:txBody>
        </p:sp>
      </p:grpSp>
      <p:grpSp>
        <p:nvGrpSpPr>
          <p:cNvPr id="6" name="Grupo 42"/>
          <p:cNvGrpSpPr>
            <a:grpSpLocks/>
          </p:cNvGrpSpPr>
          <p:nvPr/>
        </p:nvGrpSpPr>
        <p:grpSpPr bwMode="auto">
          <a:xfrm>
            <a:off x="714375" y="3619500"/>
            <a:ext cx="4443413" cy="1404938"/>
            <a:chOff x="714348" y="3619505"/>
            <a:chExt cx="4444016" cy="1404285"/>
          </a:xfrm>
        </p:grpSpPr>
        <p:sp>
          <p:nvSpPr>
            <p:cNvPr id="52260" name="Text Box 9"/>
            <p:cNvSpPr txBox="1">
              <a:spLocks noChangeArrowheads="1"/>
            </p:cNvSpPr>
            <p:nvPr/>
          </p:nvSpPr>
          <p:spPr bwMode="auto">
            <a:xfrm>
              <a:off x="714348" y="3619505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2261" name="Text Box 10"/>
            <p:cNvSpPr txBox="1">
              <a:spLocks noChangeArrowheads="1"/>
            </p:cNvSpPr>
            <p:nvPr/>
          </p:nvSpPr>
          <p:spPr bwMode="auto">
            <a:xfrm>
              <a:off x="2000232" y="4476761"/>
              <a:ext cx="584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2262" name="Line 11"/>
            <p:cNvSpPr>
              <a:spLocks noChangeShapeType="1"/>
            </p:cNvSpPr>
            <p:nvPr/>
          </p:nvSpPr>
          <p:spPr bwMode="auto">
            <a:xfrm>
              <a:off x="1609711" y="3887792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2263" name="Text Box 12"/>
            <p:cNvSpPr txBox="1">
              <a:spLocks noChangeArrowheads="1"/>
            </p:cNvSpPr>
            <p:nvPr/>
          </p:nvSpPr>
          <p:spPr bwMode="auto">
            <a:xfrm>
              <a:off x="1970073" y="3619505"/>
              <a:ext cx="7040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2264" name="Line 13"/>
            <p:cNvSpPr>
              <a:spLocks noChangeShapeType="1"/>
            </p:cNvSpPr>
            <p:nvPr/>
          </p:nvSpPr>
          <p:spPr bwMode="auto">
            <a:xfrm>
              <a:off x="2786050" y="3894142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2265" name="Text Box 12"/>
            <p:cNvSpPr txBox="1">
              <a:spLocks noChangeArrowheads="1"/>
            </p:cNvSpPr>
            <p:nvPr/>
          </p:nvSpPr>
          <p:spPr bwMode="auto">
            <a:xfrm>
              <a:off x="3132144" y="3619505"/>
              <a:ext cx="7040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2266" name="Line 13"/>
            <p:cNvSpPr>
              <a:spLocks noChangeShapeType="1"/>
            </p:cNvSpPr>
            <p:nvPr/>
          </p:nvSpPr>
          <p:spPr bwMode="auto">
            <a:xfrm>
              <a:off x="3940176" y="3894142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2267" name="Text Box 12"/>
            <p:cNvSpPr txBox="1">
              <a:spLocks noChangeArrowheads="1"/>
            </p:cNvSpPr>
            <p:nvPr/>
          </p:nvSpPr>
          <p:spPr bwMode="auto">
            <a:xfrm>
              <a:off x="4311657" y="3619505"/>
              <a:ext cx="84670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52268" name="Line 13"/>
            <p:cNvSpPr>
              <a:spLocks noChangeShapeType="1"/>
            </p:cNvSpPr>
            <p:nvPr/>
          </p:nvSpPr>
          <p:spPr bwMode="auto">
            <a:xfrm rot="-5400000">
              <a:off x="2070083" y="4287843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2269" name="Text Box 12"/>
            <p:cNvSpPr txBox="1">
              <a:spLocks noChangeArrowheads="1"/>
            </p:cNvSpPr>
            <p:nvPr/>
          </p:nvSpPr>
          <p:spPr bwMode="auto">
            <a:xfrm>
              <a:off x="3153789" y="4500570"/>
              <a:ext cx="846707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</a:p>
          </p:txBody>
        </p:sp>
        <p:sp>
          <p:nvSpPr>
            <p:cNvPr id="52270" name="Line 13"/>
            <p:cNvSpPr>
              <a:spLocks noChangeShapeType="1"/>
            </p:cNvSpPr>
            <p:nvPr/>
          </p:nvSpPr>
          <p:spPr bwMode="auto">
            <a:xfrm rot="-5400000">
              <a:off x="3213091" y="4287843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2058942" y="3304760"/>
            <a:ext cx="298480" cy="338554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rgbClr val="FFFF00"/>
                </a:solidFill>
                <a:cs typeface="Arial" charset="0"/>
              </a:rPr>
              <a:t>2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3225784" y="3296057"/>
            <a:ext cx="298480" cy="338554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rgbClr val="FFFF00"/>
                </a:solidFill>
                <a:cs typeface="Arial" charset="0"/>
              </a:rPr>
              <a:t>3</a:t>
            </a: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4416396" y="3304760"/>
            <a:ext cx="298480" cy="338554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rgbClr val="FFFF00"/>
                </a:solidFill>
                <a:cs typeface="Arial" charset="0"/>
              </a:rPr>
              <a:t>4</a:t>
            </a:r>
          </a:p>
        </p:txBody>
      </p:sp>
      <p:sp>
        <p:nvSpPr>
          <p:cNvPr id="48" name="Retângulo 47"/>
          <p:cNvSpPr/>
          <p:nvPr/>
        </p:nvSpPr>
        <p:spPr>
          <a:xfrm>
            <a:off x="4429156" y="4429132"/>
            <a:ext cx="4500562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9831" name="Text Box 23"/>
          <p:cNvSpPr txBox="1">
            <a:spLocks noChangeArrowheads="1"/>
          </p:cNvSpPr>
          <p:nvPr/>
        </p:nvSpPr>
        <p:spPr bwMode="auto">
          <a:xfrm>
            <a:off x="4429125" y="4467225"/>
            <a:ext cx="4421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2 – bromo – 3 – metil  butano</a:t>
            </a:r>
          </a:p>
        </p:txBody>
      </p:sp>
      <p:sp>
        <p:nvSpPr>
          <p:cNvPr id="43" name="CaixaDeTexto 42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9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119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198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71551" y="785794"/>
            <a:ext cx="7000898" cy="1477328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 nomenclatura usual é dada com o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nome do halogeneto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antepondo-se ao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nome do radical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a ele ligado </a:t>
            </a:r>
          </a:p>
        </p:txBody>
      </p:sp>
      <p:grpSp>
        <p:nvGrpSpPr>
          <p:cNvPr id="2" name="Grupo 23"/>
          <p:cNvGrpSpPr>
            <a:grpSpLocks/>
          </p:cNvGrpSpPr>
          <p:nvPr/>
        </p:nvGrpSpPr>
        <p:grpSpPr bwMode="auto">
          <a:xfrm>
            <a:off x="5160963" y="3000375"/>
            <a:ext cx="2911475" cy="461963"/>
            <a:chOff x="2949579" y="4743472"/>
            <a:chExt cx="2911468" cy="461963"/>
          </a:xfrm>
        </p:grpSpPr>
        <p:sp>
          <p:nvSpPr>
            <p:cNvPr id="53271" name="Text Box 16"/>
            <p:cNvSpPr txBox="1">
              <a:spLocks noChangeArrowheads="1"/>
            </p:cNvSpPr>
            <p:nvPr/>
          </p:nvSpPr>
          <p:spPr bwMode="auto">
            <a:xfrm>
              <a:off x="4786309" y="4743472"/>
              <a:ext cx="1074738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metila</a:t>
              </a:r>
            </a:p>
          </p:txBody>
        </p:sp>
        <p:sp>
          <p:nvSpPr>
            <p:cNvPr id="53272" name="Text Box 17"/>
            <p:cNvSpPr txBox="1">
              <a:spLocks noChangeArrowheads="1"/>
            </p:cNvSpPr>
            <p:nvPr/>
          </p:nvSpPr>
          <p:spPr bwMode="auto">
            <a:xfrm>
              <a:off x="2949579" y="4743472"/>
              <a:ext cx="1416050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brometo</a:t>
              </a:r>
            </a:p>
          </p:txBody>
        </p:sp>
        <p:sp>
          <p:nvSpPr>
            <p:cNvPr id="53273" name="Text Box 19"/>
            <p:cNvSpPr txBox="1">
              <a:spLocks noChangeArrowheads="1"/>
            </p:cNvSpPr>
            <p:nvPr/>
          </p:nvSpPr>
          <p:spPr bwMode="auto">
            <a:xfrm>
              <a:off x="4286248" y="4743472"/>
              <a:ext cx="544513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de</a:t>
              </a:r>
            </a:p>
          </p:txBody>
        </p:sp>
      </p:grpSp>
      <p:grpSp>
        <p:nvGrpSpPr>
          <p:cNvPr id="3" name="Grupo 24"/>
          <p:cNvGrpSpPr>
            <a:grpSpLocks/>
          </p:cNvGrpSpPr>
          <p:nvPr/>
        </p:nvGrpSpPr>
        <p:grpSpPr bwMode="auto">
          <a:xfrm>
            <a:off x="5216525" y="4214813"/>
            <a:ext cx="2622550" cy="461962"/>
            <a:chOff x="3235329" y="6110310"/>
            <a:chExt cx="2622555" cy="461962"/>
          </a:xfrm>
        </p:grpSpPr>
        <p:sp>
          <p:nvSpPr>
            <p:cNvPr id="53268" name="Text Box 22"/>
            <p:cNvSpPr txBox="1">
              <a:spLocks noChangeArrowheads="1"/>
            </p:cNvSpPr>
            <p:nvPr/>
          </p:nvSpPr>
          <p:spPr bwMode="auto">
            <a:xfrm>
              <a:off x="5057784" y="6110310"/>
              <a:ext cx="8001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etila</a:t>
              </a:r>
            </a:p>
          </p:txBody>
        </p:sp>
        <p:sp>
          <p:nvSpPr>
            <p:cNvPr id="53269" name="Text Box 23"/>
            <p:cNvSpPr txBox="1">
              <a:spLocks noChangeArrowheads="1"/>
            </p:cNvSpPr>
            <p:nvPr/>
          </p:nvSpPr>
          <p:spPr bwMode="auto">
            <a:xfrm>
              <a:off x="3235329" y="6110310"/>
              <a:ext cx="141605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cs typeface="Arial" charset="0"/>
                </a:rPr>
                <a:t>brometo</a:t>
              </a:r>
            </a:p>
          </p:txBody>
        </p:sp>
        <p:sp>
          <p:nvSpPr>
            <p:cNvPr id="53270" name="Text Box 25"/>
            <p:cNvSpPr txBox="1">
              <a:spLocks noChangeArrowheads="1"/>
            </p:cNvSpPr>
            <p:nvPr/>
          </p:nvSpPr>
          <p:spPr bwMode="auto">
            <a:xfrm>
              <a:off x="4557722" y="6110310"/>
              <a:ext cx="544512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de</a:t>
              </a:r>
            </a:p>
          </p:txBody>
        </p:sp>
      </p:grpSp>
      <p:grpSp>
        <p:nvGrpSpPr>
          <p:cNvPr id="53255" name="Grupo 13"/>
          <p:cNvGrpSpPr>
            <a:grpSpLocks/>
          </p:cNvGrpSpPr>
          <p:nvPr/>
        </p:nvGrpSpPr>
        <p:grpSpPr bwMode="auto">
          <a:xfrm>
            <a:off x="2593975" y="2963863"/>
            <a:ext cx="1955800" cy="530225"/>
            <a:chOff x="3071802" y="1636700"/>
            <a:chExt cx="1955786" cy="529570"/>
          </a:xfrm>
        </p:grpSpPr>
        <p:sp>
          <p:nvSpPr>
            <p:cNvPr id="53265" name="Text Box 6"/>
            <p:cNvSpPr txBox="1">
              <a:spLocks noChangeArrowheads="1"/>
            </p:cNvSpPr>
            <p:nvPr/>
          </p:nvSpPr>
          <p:spPr bwMode="auto">
            <a:xfrm>
              <a:off x="3071802" y="1643050"/>
              <a:ext cx="93487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3266" name="Text Box 7"/>
            <p:cNvSpPr txBox="1">
              <a:spLocks noChangeArrowheads="1"/>
            </p:cNvSpPr>
            <p:nvPr/>
          </p:nvSpPr>
          <p:spPr bwMode="auto">
            <a:xfrm>
              <a:off x="4405302" y="1636700"/>
              <a:ext cx="62228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Br</a:t>
              </a:r>
            </a:p>
          </p:txBody>
        </p:sp>
        <p:sp>
          <p:nvSpPr>
            <p:cNvPr id="53267" name="Line 8"/>
            <p:cNvSpPr>
              <a:spLocks noChangeShapeType="1"/>
            </p:cNvSpPr>
            <p:nvPr/>
          </p:nvSpPr>
          <p:spPr bwMode="auto">
            <a:xfrm>
              <a:off x="4071927" y="1911337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grpSp>
        <p:nvGrpSpPr>
          <p:cNvPr id="6" name="Grupo 17"/>
          <p:cNvGrpSpPr>
            <a:grpSpLocks/>
          </p:cNvGrpSpPr>
          <p:nvPr/>
        </p:nvGrpSpPr>
        <p:grpSpPr bwMode="auto">
          <a:xfrm>
            <a:off x="1357313" y="4184650"/>
            <a:ext cx="3144837" cy="530225"/>
            <a:chOff x="712770" y="2428868"/>
            <a:chExt cx="3144850" cy="530225"/>
          </a:xfrm>
        </p:grpSpPr>
        <p:sp>
          <p:nvSpPr>
            <p:cNvPr id="53260" name="Text Box 9"/>
            <p:cNvSpPr txBox="1">
              <a:spLocks noChangeArrowheads="1"/>
            </p:cNvSpPr>
            <p:nvPr/>
          </p:nvSpPr>
          <p:spPr bwMode="auto">
            <a:xfrm>
              <a:off x="712770" y="243521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3261" name="Text Box 10"/>
            <p:cNvSpPr txBox="1">
              <a:spLocks noChangeArrowheads="1"/>
            </p:cNvSpPr>
            <p:nvPr/>
          </p:nvSpPr>
          <p:spPr bwMode="auto">
            <a:xfrm>
              <a:off x="3273420" y="2428868"/>
              <a:ext cx="5842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3262" name="Line 11"/>
            <p:cNvSpPr>
              <a:spLocks noChangeShapeType="1"/>
            </p:cNvSpPr>
            <p:nvPr/>
          </p:nvSpPr>
          <p:spPr bwMode="auto">
            <a:xfrm>
              <a:off x="1608133" y="2703505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3263" name="Text Box 12"/>
            <p:cNvSpPr txBox="1">
              <a:spLocks noChangeArrowheads="1"/>
            </p:cNvSpPr>
            <p:nvPr/>
          </p:nvSpPr>
          <p:spPr bwMode="auto">
            <a:xfrm>
              <a:off x="1968495" y="243521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53264" name="Line 13"/>
            <p:cNvSpPr>
              <a:spLocks noChangeShapeType="1"/>
            </p:cNvSpPr>
            <p:nvPr/>
          </p:nvSpPr>
          <p:spPr bwMode="auto">
            <a:xfrm>
              <a:off x="2916230" y="2709855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1" name="CaixaDeTexto 20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32"/>
          <p:cNvSpPr/>
          <p:nvPr/>
        </p:nvSpPr>
        <p:spPr>
          <a:xfrm>
            <a:off x="4643438" y="2285992"/>
            <a:ext cx="357190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2" name="Retângulo de cantos arredondados 31"/>
          <p:cNvSpPr/>
          <p:nvPr/>
        </p:nvSpPr>
        <p:spPr>
          <a:xfrm>
            <a:off x="5572132" y="1571612"/>
            <a:ext cx="500066" cy="5715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1" name="Retângulo de cantos arredondados 30"/>
          <p:cNvSpPr/>
          <p:nvPr/>
        </p:nvSpPr>
        <p:spPr>
          <a:xfrm>
            <a:off x="3500430" y="1571612"/>
            <a:ext cx="642942" cy="5715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2357438" y="1000125"/>
            <a:ext cx="4857750" cy="42862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284" name="Rectangle 4"/>
          <p:cNvSpPr>
            <a:spLocks noChangeArrowheads="1"/>
          </p:cNvSpPr>
          <p:nvPr/>
        </p:nvSpPr>
        <p:spPr bwMode="auto">
          <a:xfrm>
            <a:off x="34925" y="142875"/>
            <a:ext cx="4019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b="1">
                <a:solidFill>
                  <a:schemeClr val="bg1"/>
                </a:solidFill>
                <a:cs typeface="Arial" charset="0"/>
              </a:rPr>
              <a:t>01) O nome do composto abaixo é: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468313" y="2166938"/>
            <a:ext cx="3749675" cy="211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a)  2 – metil pentano.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b)  2 – cloro – 4 – metil pentano.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c)  2, 3 – dicloro – metil pentano.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d)  2 – cloro hexano.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e)  2, 4 – dimetil pentano.</a:t>
            </a:r>
          </a:p>
        </p:txBody>
      </p:sp>
      <p:grpSp>
        <p:nvGrpSpPr>
          <p:cNvPr id="54286" name="Grupo 28"/>
          <p:cNvGrpSpPr>
            <a:grpSpLocks/>
          </p:cNvGrpSpPr>
          <p:nvPr/>
        </p:nvGrpSpPr>
        <p:grpSpPr bwMode="auto">
          <a:xfrm>
            <a:off x="2406650" y="1000125"/>
            <a:ext cx="4759325" cy="1120775"/>
            <a:chOff x="1344595" y="785794"/>
            <a:chExt cx="4759335" cy="1120775"/>
          </a:xfrm>
        </p:grpSpPr>
        <p:sp>
          <p:nvSpPr>
            <p:cNvPr id="54312" name="Text Box 15"/>
            <p:cNvSpPr txBox="1">
              <a:spLocks noChangeArrowheads="1"/>
            </p:cNvSpPr>
            <p:nvPr/>
          </p:nvSpPr>
          <p:spPr bwMode="auto">
            <a:xfrm>
              <a:off x="1344595" y="792144"/>
              <a:ext cx="6556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4313" name="Line 17"/>
            <p:cNvSpPr>
              <a:spLocks noChangeShapeType="1"/>
            </p:cNvSpPr>
            <p:nvPr/>
          </p:nvSpPr>
          <p:spPr bwMode="auto">
            <a:xfrm>
              <a:off x="2051050" y="96676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4314" name="Text Box 18"/>
            <p:cNvSpPr txBox="1">
              <a:spLocks noChangeArrowheads="1"/>
            </p:cNvSpPr>
            <p:nvPr/>
          </p:nvSpPr>
          <p:spPr bwMode="auto">
            <a:xfrm>
              <a:off x="2409825" y="792144"/>
              <a:ext cx="5572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54315" name="Line 19"/>
            <p:cNvSpPr>
              <a:spLocks noChangeShapeType="1"/>
            </p:cNvSpPr>
            <p:nvPr/>
          </p:nvSpPr>
          <p:spPr bwMode="auto">
            <a:xfrm>
              <a:off x="3071802" y="97311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4316" name="Text Box 20"/>
            <p:cNvSpPr txBox="1">
              <a:spLocks noChangeArrowheads="1"/>
            </p:cNvSpPr>
            <p:nvPr/>
          </p:nvSpPr>
          <p:spPr bwMode="auto">
            <a:xfrm>
              <a:off x="3405177" y="785794"/>
              <a:ext cx="6556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2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4317" name="Text Box 21"/>
            <p:cNvSpPr txBox="1">
              <a:spLocks noChangeArrowheads="1"/>
            </p:cNvSpPr>
            <p:nvPr/>
          </p:nvSpPr>
          <p:spPr bwMode="auto">
            <a:xfrm>
              <a:off x="2409825" y="1500174"/>
              <a:ext cx="6556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3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4318" name="Line 23"/>
            <p:cNvSpPr>
              <a:spLocks noChangeShapeType="1"/>
            </p:cNvSpPr>
            <p:nvPr/>
          </p:nvSpPr>
          <p:spPr bwMode="auto">
            <a:xfrm>
              <a:off x="2625725" y="1211249"/>
              <a:ext cx="0" cy="2889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4319" name="Text Box 24"/>
            <p:cNvSpPr txBox="1">
              <a:spLocks noChangeArrowheads="1"/>
            </p:cNvSpPr>
            <p:nvPr/>
          </p:nvSpPr>
          <p:spPr bwMode="auto">
            <a:xfrm>
              <a:off x="4519602" y="1506519"/>
              <a:ext cx="44132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</a:t>
              </a:r>
              <a:r>
                <a:rPr lang="pt-BR" altLang="pt-BR" sz="2000" b="1" i="1">
                  <a:solidFill>
                    <a:schemeClr val="bg1"/>
                  </a:solidFill>
                  <a:cs typeface="Arial" charset="0"/>
                </a:rPr>
                <a:t>l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4320" name="Line 25"/>
            <p:cNvSpPr>
              <a:spLocks noChangeShapeType="1"/>
            </p:cNvSpPr>
            <p:nvPr/>
          </p:nvSpPr>
          <p:spPr bwMode="auto">
            <a:xfrm>
              <a:off x="4181464" y="96676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4321" name="Text Box 26"/>
            <p:cNvSpPr txBox="1">
              <a:spLocks noChangeArrowheads="1"/>
            </p:cNvSpPr>
            <p:nvPr/>
          </p:nvSpPr>
          <p:spPr bwMode="auto">
            <a:xfrm>
              <a:off x="4540239" y="792144"/>
              <a:ext cx="5572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54322" name="Line 27"/>
            <p:cNvSpPr>
              <a:spLocks noChangeShapeType="1"/>
            </p:cNvSpPr>
            <p:nvPr/>
          </p:nvSpPr>
          <p:spPr bwMode="auto">
            <a:xfrm>
              <a:off x="5114918" y="973119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4323" name="Text Box 28"/>
            <p:cNvSpPr txBox="1">
              <a:spLocks noChangeArrowheads="1"/>
            </p:cNvSpPr>
            <p:nvPr/>
          </p:nvSpPr>
          <p:spPr bwMode="auto">
            <a:xfrm>
              <a:off x="5448293" y="785794"/>
              <a:ext cx="65563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3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4324" name="Line 31"/>
            <p:cNvSpPr>
              <a:spLocks noChangeShapeType="1"/>
            </p:cNvSpPr>
            <p:nvPr/>
          </p:nvSpPr>
          <p:spPr bwMode="auto">
            <a:xfrm>
              <a:off x="4756139" y="1211249"/>
              <a:ext cx="0" cy="2889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71715" name="Text Box 35"/>
          <p:cNvSpPr txBox="1">
            <a:spLocks noChangeArrowheads="1"/>
          </p:cNvSpPr>
          <p:nvPr/>
        </p:nvSpPr>
        <p:spPr bwMode="auto">
          <a:xfrm>
            <a:off x="6583354" y="644506"/>
            <a:ext cx="284163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71716" name="Text Box 36"/>
          <p:cNvSpPr txBox="1">
            <a:spLocks noChangeArrowheads="1"/>
          </p:cNvSpPr>
          <p:nvPr/>
        </p:nvSpPr>
        <p:spPr bwMode="auto">
          <a:xfrm>
            <a:off x="5645160" y="642918"/>
            <a:ext cx="284162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71717" name="Text Box 37"/>
          <p:cNvSpPr txBox="1">
            <a:spLocks noChangeArrowheads="1"/>
          </p:cNvSpPr>
          <p:nvPr/>
        </p:nvSpPr>
        <p:spPr bwMode="auto">
          <a:xfrm>
            <a:off x="4500562" y="642918"/>
            <a:ext cx="284163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71718" name="Text Box 38"/>
          <p:cNvSpPr txBox="1">
            <a:spLocks noChangeArrowheads="1"/>
          </p:cNvSpPr>
          <p:nvPr/>
        </p:nvSpPr>
        <p:spPr bwMode="auto">
          <a:xfrm>
            <a:off x="3500430" y="642918"/>
            <a:ext cx="284162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4</a:t>
            </a:r>
          </a:p>
        </p:txBody>
      </p:sp>
      <p:sp>
        <p:nvSpPr>
          <p:cNvPr id="71719" name="Text Box 39"/>
          <p:cNvSpPr txBox="1">
            <a:spLocks noChangeArrowheads="1"/>
          </p:cNvSpPr>
          <p:nvPr/>
        </p:nvSpPr>
        <p:spPr bwMode="auto">
          <a:xfrm>
            <a:off x="2716201" y="644506"/>
            <a:ext cx="284163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5</a:t>
            </a:r>
          </a:p>
        </p:txBody>
      </p:sp>
      <p:sp>
        <p:nvSpPr>
          <p:cNvPr id="71724" name="Text Box 44"/>
          <p:cNvSpPr txBox="1">
            <a:spLocks noChangeArrowheads="1"/>
          </p:cNvSpPr>
          <p:nvPr/>
        </p:nvSpPr>
        <p:spPr bwMode="auto">
          <a:xfrm>
            <a:off x="7061200" y="2357438"/>
            <a:ext cx="1082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pentano</a:t>
            </a:r>
          </a:p>
        </p:txBody>
      </p:sp>
      <p:grpSp>
        <p:nvGrpSpPr>
          <p:cNvPr id="3" name="Grupo 34"/>
          <p:cNvGrpSpPr>
            <a:grpSpLocks/>
          </p:cNvGrpSpPr>
          <p:nvPr/>
        </p:nvGrpSpPr>
        <p:grpSpPr bwMode="auto">
          <a:xfrm>
            <a:off x="5848350" y="2357438"/>
            <a:ext cx="1308100" cy="369887"/>
            <a:chOff x="5788038" y="4786322"/>
            <a:chExt cx="1308090" cy="369887"/>
          </a:xfrm>
        </p:grpSpPr>
        <p:sp>
          <p:nvSpPr>
            <p:cNvPr id="54310" name="Text Box 40"/>
            <p:cNvSpPr txBox="1">
              <a:spLocks noChangeArrowheads="1"/>
            </p:cNvSpPr>
            <p:nvPr/>
          </p:nvSpPr>
          <p:spPr bwMode="auto">
            <a:xfrm>
              <a:off x="6372228" y="4786322"/>
              <a:ext cx="7239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metil</a:t>
              </a:r>
            </a:p>
          </p:txBody>
        </p:sp>
        <p:sp>
          <p:nvSpPr>
            <p:cNvPr id="54311" name="Text Box 42"/>
            <p:cNvSpPr txBox="1">
              <a:spLocks noChangeArrowheads="1"/>
            </p:cNvSpPr>
            <p:nvPr/>
          </p:nvSpPr>
          <p:spPr bwMode="auto">
            <a:xfrm>
              <a:off x="5788038" y="4786322"/>
              <a:ext cx="712788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– 4 –</a:t>
              </a:r>
            </a:p>
          </p:txBody>
        </p:sp>
      </p:grpSp>
      <p:grpSp>
        <p:nvGrpSpPr>
          <p:cNvPr id="4" name="Grupo 33"/>
          <p:cNvGrpSpPr>
            <a:grpSpLocks/>
          </p:cNvGrpSpPr>
          <p:nvPr/>
        </p:nvGrpSpPr>
        <p:grpSpPr bwMode="auto">
          <a:xfrm>
            <a:off x="4762500" y="2357438"/>
            <a:ext cx="1166813" cy="369887"/>
            <a:chOff x="4762505" y="4786322"/>
            <a:chExt cx="1166817" cy="369887"/>
          </a:xfrm>
        </p:grpSpPr>
        <p:sp>
          <p:nvSpPr>
            <p:cNvPr id="54308" name="Text Box 41"/>
            <p:cNvSpPr txBox="1">
              <a:spLocks noChangeArrowheads="1"/>
            </p:cNvSpPr>
            <p:nvPr/>
          </p:nvSpPr>
          <p:spPr bwMode="auto">
            <a:xfrm>
              <a:off x="5180022" y="4786322"/>
              <a:ext cx="7493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cloro</a:t>
              </a:r>
            </a:p>
          </p:txBody>
        </p:sp>
        <p:sp>
          <p:nvSpPr>
            <p:cNvPr id="54309" name="Text Box 43"/>
            <p:cNvSpPr txBox="1">
              <a:spLocks noChangeArrowheads="1"/>
            </p:cNvSpPr>
            <p:nvPr/>
          </p:nvSpPr>
          <p:spPr bwMode="auto">
            <a:xfrm>
              <a:off x="4762505" y="4786322"/>
              <a:ext cx="523875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 –</a:t>
              </a:r>
            </a:p>
          </p:txBody>
        </p:sp>
      </p:grpSp>
      <p:sp>
        <p:nvSpPr>
          <p:cNvPr id="34" name="CaixaDeTexto 33"/>
          <p:cNvSpPr txBox="1"/>
          <p:nvPr/>
        </p:nvSpPr>
        <p:spPr>
          <a:xfrm>
            <a:off x="6429388" y="6286520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7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7" dur="500" autoRev="1" fill="hold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8" dur="500" autoRev="1" fill="hold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autoRev="1" fill="hold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3" dur="2000" fill="hold"/>
                                        <p:tgtEl>
                                          <p:spTgt spid="71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717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tângulo de cantos arredondados 25"/>
          <p:cNvSpPr/>
          <p:nvPr/>
        </p:nvSpPr>
        <p:spPr>
          <a:xfrm>
            <a:off x="4572000" y="785794"/>
            <a:ext cx="714380" cy="5715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5" name="Retângulo de cantos arredondados 24"/>
          <p:cNvSpPr/>
          <p:nvPr/>
        </p:nvSpPr>
        <p:spPr>
          <a:xfrm>
            <a:off x="2786050" y="1428736"/>
            <a:ext cx="714380" cy="571504"/>
          </a:xfrm>
          <a:prstGeom prst="roundRect">
            <a:avLst/>
          </a:prstGeom>
          <a:solidFill>
            <a:srgbClr val="C0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1643063" y="857250"/>
            <a:ext cx="2857500" cy="50006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5305" name="Rectangle 4"/>
          <p:cNvSpPr>
            <a:spLocks noChangeArrowheads="1"/>
          </p:cNvSpPr>
          <p:nvPr/>
        </p:nvSpPr>
        <p:spPr bwMode="auto">
          <a:xfrm>
            <a:off x="71438" y="144463"/>
            <a:ext cx="64389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b="1">
                <a:solidFill>
                  <a:schemeClr val="bg1"/>
                </a:solidFill>
                <a:cs typeface="Arial" charset="0"/>
              </a:rPr>
              <a:t>02) Segundo a IUPAC, o composto abaixo é chamado de: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538163" y="2238375"/>
            <a:ext cx="3865562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a)  brometo de n-propila.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b)  brometo de isopropila.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c)  2 – metil – butano.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d)  1 – bromo – 2 – metil propano.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e)  3 – bromo – 2 – metil propano.</a:t>
            </a:r>
          </a:p>
        </p:txBody>
      </p:sp>
      <p:grpSp>
        <p:nvGrpSpPr>
          <p:cNvPr id="55307" name="Grupo 22"/>
          <p:cNvGrpSpPr>
            <a:grpSpLocks/>
          </p:cNvGrpSpPr>
          <p:nvPr/>
        </p:nvGrpSpPr>
        <p:grpSpPr bwMode="auto">
          <a:xfrm>
            <a:off x="1698625" y="890588"/>
            <a:ext cx="3536950" cy="1047750"/>
            <a:chOff x="1698609" y="890594"/>
            <a:chExt cx="3536965" cy="1047750"/>
          </a:xfrm>
        </p:grpSpPr>
        <p:sp>
          <p:nvSpPr>
            <p:cNvPr id="55324" name="Text Box 6"/>
            <p:cNvSpPr txBox="1">
              <a:spLocks noChangeArrowheads="1"/>
            </p:cNvSpPr>
            <p:nvPr/>
          </p:nvSpPr>
          <p:spPr bwMode="auto">
            <a:xfrm>
              <a:off x="1698609" y="896944"/>
              <a:ext cx="6588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3</a:t>
              </a:r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5325" name="Line 7"/>
            <p:cNvSpPr>
              <a:spLocks noChangeShapeType="1"/>
            </p:cNvSpPr>
            <p:nvPr/>
          </p:nvSpPr>
          <p:spPr bwMode="auto">
            <a:xfrm>
              <a:off x="2433606" y="1089031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5326" name="Text Box 8"/>
            <p:cNvSpPr txBox="1">
              <a:spLocks noChangeArrowheads="1"/>
            </p:cNvSpPr>
            <p:nvPr/>
          </p:nvSpPr>
          <p:spPr bwMode="auto">
            <a:xfrm>
              <a:off x="2792381" y="896944"/>
              <a:ext cx="5699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55327" name="Line 9"/>
            <p:cNvSpPr>
              <a:spLocks noChangeShapeType="1"/>
            </p:cNvSpPr>
            <p:nvPr/>
          </p:nvSpPr>
          <p:spPr bwMode="auto">
            <a:xfrm>
              <a:off x="3428992" y="1095381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5328" name="Text Box 10"/>
            <p:cNvSpPr txBox="1">
              <a:spLocks noChangeArrowheads="1"/>
            </p:cNvSpPr>
            <p:nvPr/>
          </p:nvSpPr>
          <p:spPr bwMode="auto">
            <a:xfrm>
              <a:off x="3762367" y="890594"/>
              <a:ext cx="6588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2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5329" name="Text Box 11"/>
            <p:cNvSpPr txBox="1">
              <a:spLocks noChangeArrowheads="1"/>
            </p:cNvSpPr>
            <p:nvPr/>
          </p:nvSpPr>
          <p:spPr bwMode="auto">
            <a:xfrm>
              <a:off x="2792381" y="1538294"/>
              <a:ext cx="658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3</a:t>
              </a:r>
              <a:endParaRPr lang="pt-BR" altLang="pt-BR" sz="2000" b="1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55330" name="Line 12"/>
            <p:cNvSpPr>
              <a:spLocks noChangeShapeType="1"/>
            </p:cNvSpPr>
            <p:nvPr/>
          </p:nvSpPr>
          <p:spPr bwMode="auto">
            <a:xfrm>
              <a:off x="3008281" y="1249369"/>
              <a:ext cx="0" cy="28892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5331" name="Text Box 13"/>
            <p:cNvSpPr txBox="1">
              <a:spLocks noChangeArrowheads="1"/>
            </p:cNvSpPr>
            <p:nvPr/>
          </p:nvSpPr>
          <p:spPr bwMode="auto">
            <a:xfrm>
              <a:off x="4765674" y="890594"/>
              <a:ext cx="4699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chemeClr val="bg1"/>
                  </a:solidFill>
                  <a:cs typeface="Arial" charset="0"/>
                </a:rPr>
                <a:t>Br</a:t>
              </a:r>
            </a:p>
          </p:txBody>
        </p:sp>
        <p:sp>
          <p:nvSpPr>
            <p:cNvPr id="55332" name="Line 14"/>
            <p:cNvSpPr>
              <a:spLocks noChangeShapeType="1"/>
            </p:cNvSpPr>
            <p:nvPr/>
          </p:nvSpPr>
          <p:spPr bwMode="auto">
            <a:xfrm>
              <a:off x="4429124" y="1089031"/>
              <a:ext cx="288925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3797272" y="549257"/>
            <a:ext cx="284163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1</a:t>
            </a: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2857488" y="547669"/>
            <a:ext cx="284162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2</a:t>
            </a: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2001821" y="547669"/>
            <a:ext cx="284163" cy="3079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3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4643438" y="2285992"/>
            <a:ext cx="3571900" cy="50006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18805" name="Text Box 21"/>
          <p:cNvSpPr txBox="1">
            <a:spLocks noChangeArrowheads="1"/>
          </p:cNvSpPr>
          <p:nvPr/>
        </p:nvSpPr>
        <p:spPr bwMode="auto">
          <a:xfrm>
            <a:off x="4714875" y="2357438"/>
            <a:ext cx="345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1 – bromo – 2 – metil propano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118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1" dur="250" autoRev="1" fill="hold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250" autoRev="1" fill="hold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250" autoRev="1" fill="hold"/>
                                        <p:tgtEl>
                                          <p:spTgt spid="1187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188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ChangeArrowheads="1"/>
          </p:cNvSpPr>
          <p:nvPr/>
        </p:nvSpPr>
        <p:spPr bwMode="auto">
          <a:xfrm>
            <a:off x="2945600" y="528620"/>
            <a:ext cx="3252801" cy="4000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ANIDRIDOS DE ÁCIDO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2132871" y="1342520"/>
            <a:ext cx="4878259" cy="87203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São compostos obtidos pela desidratação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b="1" dirty="0">
                <a:solidFill>
                  <a:schemeClr val="bg1"/>
                </a:solidFill>
                <a:cs typeface="Arial" pitchFamily="34" charset="0"/>
              </a:rPr>
              <a:t>intermolecular de ácidos carboxílicos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3933825" y="3525838"/>
            <a:ext cx="696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OH</a:t>
            </a:r>
          </a:p>
        </p:txBody>
      </p:sp>
      <p:grpSp>
        <p:nvGrpSpPr>
          <p:cNvPr id="56329" name="Grupo 43"/>
          <p:cNvGrpSpPr>
            <a:grpSpLocks/>
          </p:cNvGrpSpPr>
          <p:nvPr/>
        </p:nvGrpSpPr>
        <p:grpSpPr bwMode="auto">
          <a:xfrm>
            <a:off x="2344738" y="2708275"/>
            <a:ext cx="2012950" cy="979488"/>
            <a:chOff x="1571604" y="2467269"/>
            <a:chExt cx="2012782" cy="979493"/>
          </a:xfrm>
        </p:grpSpPr>
        <p:sp>
          <p:nvSpPr>
            <p:cNvPr id="56349" name="Text Box 13"/>
            <p:cNvSpPr txBox="1">
              <a:spLocks noChangeArrowheads="1"/>
            </p:cNvSpPr>
            <p:nvPr/>
          </p:nvSpPr>
          <p:spPr bwMode="auto">
            <a:xfrm>
              <a:off x="2298679" y="2936884"/>
              <a:ext cx="4235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6350" name="Line 14"/>
            <p:cNvSpPr>
              <a:spLocks noChangeShapeType="1"/>
            </p:cNvSpPr>
            <p:nvPr/>
          </p:nvSpPr>
          <p:spPr bwMode="auto">
            <a:xfrm flipV="1">
              <a:off x="2786049" y="2843221"/>
              <a:ext cx="360363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6351" name="Line 15"/>
            <p:cNvSpPr>
              <a:spLocks noChangeShapeType="1"/>
            </p:cNvSpPr>
            <p:nvPr/>
          </p:nvSpPr>
          <p:spPr bwMode="auto">
            <a:xfrm flipV="1">
              <a:off x="2714612" y="2700346"/>
              <a:ext cx="360362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6352" name="Line 16"/>
            <p:cNvSpPr>
              <a:spLocks noChangeShapeType="1"/>
            </p:cNvSpPr>
            <p:nvPr/>
          </p:nvSpPr>
          <p:spPr bwMode="auto">
            <a:xfrm>
              <a:off x="2786049" y="3305475"/>
              <a:ext cx="360363" cy="1412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6353" name="Text Box 17"/>
            <p:cNvSpPr txBox="1">
              <a:spLocks noChangeArrowheads="1"/>
            </p:cNvSpPr>
            <p:nvPr/>
          </p:nvSpPr>
          <p:spPr bwMode="auto">
            <a:xfrm>
              <a:off x="3143240" y="2467269"/>
              <a:ext cx="44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O</a:t>
              </a:r>
            </a:p>
          </p:txBody>
        </p:sp>
        <p:sp>
          <p:nvSpPr>
            <p:cNvPr id="56354" name="Line 20"/>
            <p:cNvSpPr>
              <a:spLocks noChangeShapeType="1"/>
            </p:cNvSpPr>
            <p:nvPr/>
          </p:nvSpPr>
          <p:spPr bwMode="auto">
            <a:xfrm>
              <a:off x="2014516" y="3152483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6355" name="Text Box 30"/>
            <p:cNvSpPr txBox="1">
              <a:spLocks noChangeArrowheads="1"/>
            </p:cNvSpPr>
            <p:nvPr/>
          </p:nvSpPr>
          <p:spPr bwMode="auto">
            <a:xfrm>
              <a:off x="1571604" y="2936884"/>
              <a:ext cx="42351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R</a:t>
              </a:r>
            </a:p>
          </p:txBody>
        </p:sp>
      </p:grpSp>
      <p:grpSp>
        <p:nvGrpSpPr>
          <p:cNvPr id="3" name="Grupo 42"/>
          <p:cNvGrpSpPr>
            <a:grpSpLocks/>
          </p:cNvGrpSpPr>
          <p:nvPr/>
        </p:nvGrpSpPr>
        <p:grpSpPr bwMode="auto">
          <a:xfrm>
            <a:off x="2332038" y="4065588"/>
            <a:ext cx="2052637" cy="1363662"/>
            <a:chOff x="1558914" y="3824591"/>
            <a:chExt cx="2052277" cy="1364355"/>
          </a:xfrm>
        </p:grpSpPr>
        <p:grpSp>
          <p:nvGrpSpPr>
            <p:cNvPr id="56340" name="Grupo 41"/>
            <p:cNvGrpSpPr>
              <a:grpSpLocks/>
            </p:cNvGrpSpPr>
            <p:nvPr/>
          </p:nvGrpSpPr>
          <p:grpSpPr bwMode="auto">
            <a:xfrm>
              <a:off x="1558914" y="4143380"/>
              <a:ext cx="2012954" cy="1045566"/>
              <a:chOff x="1558914" y="4143380"/>
              <a:chExt cx="2012954" cy="1045566"/>
            </a:xfrm>
          </p:grpSpPr>
          <p:sp>
            <p:nvSpPr>
              <p:cNvPr id="56342" name="Text Box 31"/>
              <p:cNvSpPr txBox="1">
                <a:spLocks noChangeArrowheads="1"/>
              </p:cNvSpPr>
              <p:nvPr/>
            </p:nvSpPr>
            <p:spPr bwMode="auto">
              <a:xfrm>
                <a:off x="2285989" y="4356409"/>
                <a:ext cx="4235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FFFF00"/>
                    </a:solidFill>
                    <a:latin typeface="Arial Black" pitchFamily="34" charset="0"/>
                    <a:cs typeface="Arial" charset="0"/>
                  </a:rPr>
                  <a:t>C</a:t>
                </a:r>
              </a:p>
            </p:txBody>
          </p:sp>
          <p:sp>
            <p:nvSpPr>
              <p:cNvPr id="56343" name="Line 33"/>
              <p:cNvSpPr>
                <a:spLocks noChangeShapeType="1"/>
              </p:cNvSpPr>
              <p:nvPr/>
            </p:nvSpPr>
            <p:spPr bwMode="auto">
              <a:xfrm flipV="1">
                <a:off x="2782877" y="4143380"/>
                <a:ext cx="360363" cy="217488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6344" name="Line 34"/>
              <p:cNvSpPr>
                <a:spLocks noChangeShapeType="1"/>
              </p:cNvSpPr>
              <p:nvPr/>
            </p:nvSpPr>
            <p:spPr bwMode="auto">
              <a:xfrm rot="240000">
                <a:off x="2782601" y="4655843"/>
                <a:ext cx="360362" cy="141288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6345" name="Text Box 36"/>
              <p:cNvSpPr txBox="1">
                <a:spLocks noChangeArrowheads="1"/>
              </p:cNvSpPr>
              <p:nvPr/>
            </p:nvSpPr>
            <p:spPr bwMode="auto">
              <a:xfrm>
                <a:off x="3130722" y="4727281"/>
                <a:ext cx="44114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FFFF00"/>
                    </a:solidFill>
                    <a:latin typeface="Arial Black" pitchFamily="34" charset="0"/>
                    <a:cs typeface="Arial" charset="0"/>
                  </a:rPr>
                  <a:t>O</a:t>
                </a:r>
              </a:p>
            </p:txBody>
          </p:sp>
          <p:sp>
            <p:nvSpPr>
              <p:cNvPr id="56346" name="Line 37"/>
              <p:cNvSpPr>
                <a:spLocks noChangeShapeType="1"/>
              </p:cNvSpPr>
              <p:nvPr/>
            </p:nvSpPr>
            <p:spPr bwMode="auto">
              <a:xfrm>
                <a:off x="2001827" y="4572008"/>
                <a:ext cx="288925" cy="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56347" name="Text Box 38"/>
              <p:cNvSpPr txBox="1">
                <a:spLocks noChangeArrowheads="1"/>
              </p:cNvSpPr>
              <p:nvPr/>
            </p:nvSpPr>
            <p:spPr bwMode="auto">
              <a:xfrm>
                <a:off x="1558914" y="4356409"/>
                <a:ext cx="42351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400" b="1">
                    <a:solidFill>
                      <a:srgbClr val="FFFF00"/>
                    </a:solidFill>
                    <a:latin typeface="Arial Black" pitchFamily="34" charset="0"/>
                    <a:cs typeface="Arial" charset="0"/>
                  </a:rPr>
                  <a:t>R</a:t>
                </a:r>
              </a:p>
            </p:txBody>
          </p:sp>
          <p:sp>
            <p:nvSpPr>
              <p:cNvPr id="56348" name="Line 39"/>
              <p:cNvSpPr>
                <a:spLocks noChangeShapeType="1"/>
              </p:cNvSpPr>
              <p:nvPr/>
            </p:nvSpPr>
            <p:spPr bwMode="auto">
              <a:xfrm rot="240000">
                <a:off x="2719101" y="4784431"/>
                <a:ext cx="360362" cy="141287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56341" name="Text Box 40"/>
            <p:cNvSpPr txBox="1">
              <a:spLocks noChangeArrowheads="1"/>
            </p:cNvSpPr>
            <p:nvPr/>
          </p:nvSpPr>
          <p:spPr bwMode="auto">
            <a:xfrm>
              <a:off x="3170045" y="3824591"/>
              <a:ext cx="4411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O</a:t>
              </a:r>
            </a:p>
          </p:txBody>
        </p:sp>
      </p:grpSp>
      <p:sp>
        <p:nvSpPr>
          <p:cNvPr id="74793" name="Text Box 41"/>
          <p:cNvSpPr txBox="1">
            <a:spLocks noChangeArrowheads="1"/>
          </p:cNvSpPr>
          <p:nvPr/>
        </p:nvSpPr>
        <p:spPr bwMode="auto">
          <a:xfrm>
            <a:off x="4202113" y="4065588"/>
            <a:ext cx="441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H</a:t>
            </a:r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5273675" y="3636963"/>
            <a:ext cx="3889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+</a:t>
            </a:r>
          </a:p>
        </p:txBody>
      </p:sp>
      <p:sp>
        <p:nvSpPr>
          <p:cNvPr id="74813" name="Text Box 61"/>
          <p:cNvSpPr txBox="1">
            <a:spLocks noChangeArrowheads="1"/>
          </p:cNvSpPr>
          <p:nvPr/>
        </p:nvSpPr>
        <p:spPr bwMode="auto">
          <a:xfrm>
            <a:off x="6310313" y="3636963"/>
            <a:ext cx="833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H</a:t>
            </a:r>
            <a:r>
              <a:rPr lang="pt-BR" altLang="pt-BR" sz="2400" b="1" baseline="-25000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2</a:t>
            </a:r>
            <a:r>
              <a:rPr lang="pt-BR" altLang="pt-BR" sz="24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O</a:t>
            </a:r>
          </a:p>
        </p:txBody>
      </p:sp>
      <p:sp>
        <p:nvSpPr>
          <p:cNvPr id="74815" name="Text Box 63"/>
          <p:cNvSpPr txBox="1">
            <a:spLocks noChangeArrowheads="1"/>
          </p:cNvSpPr>
          <p:nvPr/>
        </p:nvSpPr>
        <p:spPr bwMode="auto">
          <a:xfrm>
            <a:off x="642910" y="3786190"/>
            <a:ext cx="1643074" cy="33813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rgbClr val="FFFF00"/>
                </a:solidFill>
                <a:cs typeface="Arial" charset="0"/>
              </a:rPr>
              <a:t>ANIDRIDO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32655E-6 L 0.25191 0.02104 " pathEditMode="relative" ptsTypes="AA">
                                      <p:cBhvr>
                                        <p:cTn id="6" dur="2000" fill="hold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7.74283E-6 L 0.21267 -0.06291 " pathEditMode="relative" ptsTypes="AA">
                                      <p:cBhvr>
                                        <p:cTn id="8" dur="2000" fill="hold"/>
                                        <p:tgtEl>
                                          <p:spTgt spid="747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4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6.54949E-6 L 5.55556E-7 -0.07332 " pathEditMode="relative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74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0" grpId="0"/>
      <p:bldP spid="74770" grpId="1"/>
      <p:bldP spid="74793" grpId="0"/>
      <p:bldP spid="74793" grpId="1"/>
      <p:bldP spid="74812" grpId="0"/>
      <p:bldP spid="748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593725" y="928670"/>
            <a:ext cx="7956550" cy="9239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b="1" dirty="0">
                <a:cs typeface="Arial" charset="0"/>
              </a:rPr>
              <a:t>     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A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recomenda que seu nome seja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igual ao(s) do(s) ácido(s)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que 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originou</a:t>
            </a:r>
            <a:r>
              <a:rPr lang="pt-BR" b="1" dirty="0">
                <a:solidFill>
                  <a:srgbClr val="FFFF00"/>
                </a:solidFill>
                <a:cs typeface="Arial" charset="0"/>
              </a:rPr>
              <a:t> precedido do </a:t>
            </a:r>
            <a:r>
              <a:rPr lang="pt-BR" b="1" dirty="0">
                <a:solidFill>
                  <a:schemeClr val="bg1"/>
                </a:solidFill>
                <a:cs typeface="Arial" charset="0"/>
              </a:rPr>
              <a:t>termo anidrido</a:t>
            </a:r>
          </a:p>
        </p:txBody>
      </p:sp>
      <p:grpSp>
        <p:nvGrpSpPr>
          <p:cNvPr id="57349" name="Grupo 42"/>
          <p:cNvGrpSpPr>
            <a:grpSpLocks/>
          </p:cNvGrpSpPr>
          <p:nvPr/>
        </p:nvGrpSpPr>
        <p:grpSpPr bwMode="auto">
          <a:xfrm>
            <a:off x="1770063" y="2327275"/>
            <a:ext cx="2230437" cy="1958975"/>
            <a:chOff x="1770048" y="2327281"/>
            <a:chExt cx="2230448" cy="1958975"/>
          </a:xfrm>
        </p:grpSpPr>
        <p:sp>
          <p:nvSpPr>
            <p:cNvPr id="57355" name="Text Box 12"/>
            <p:cNvSpPr txBox="1">
              <a:spLocks noChangeArrowheads="1"/>
            </p:cNvSpPr>
            <p:nvPr/>
          </p:nvSpPr>
          <p:spPr bwMode="auto">
            <a:xfrm>
              <a:off x="1770048" y="2771781"/>
              <a:ext cx="658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7356" name="Text Box 43"/>
            <p:cNvSpPr txBox="1">
              <a:spLocks noChangeArrowheads="1"/>
            </p:cNvSpPr>
            <p:nvPr/>
          </p:nvSpPr>
          <p:spPr bwMode="auto">
            <a:xfrm>
              <a:off x="2771748" y="2805118"/>
              <a:ext cx="3698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7357" name="Line 44"/>
            <p:cNvSpPr>
              <a:spLocks noChangeShapeType="1"/>
            </p:cNvSpPr>
            <p:nvPr/>
          </p:nvSpPr>
          <p:spPr bwMode="auto">
            <a:xfrm flipV="1">
              <a:off x="3255935" y="2711456"/>
              <a:ext cx="360363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58" name="Line 45"/>
            <p:cNvSpPr>
              <a:spLocks noChangeShapeType="1"/>
            </p:cNvSpPr>
            <p:nvPr/>
          </p:nvSpPr>
          <p:spPr bwMode="auto">
            <a:xfrm flipV="1">
              <a:off x="3184498" y="2568581"/>
              <a:ext cx="360362" cy="2174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59" name="Line 46"/>
            <p:cNvSpPr>
              <a:spLocks noChangeShapeType="1"/>
            </p:cNvSpPr>
            <p:nvPr/>
          </p:nvSpPr>
          <p:spPr bwMode="auto">
            <a:xfrm>
              <a:off x="3255935" y="3074993"/>
              <a:ext cx="360363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60" name="Text Box 47"/>
            <p:cNvSpPr txBox="1">
              <a:spLocks noChangeArrowheads="1"/>
            </p:cNvSpPr>
            <p:nvPr/>
          </p:nvSpPr>
          <p:spPr bwMode="auto">
            <a:xfrm>
              <a:off x="3551210" y="2327281"/>
              <a:ext cx="384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57361" name="Line 49"/>
            <p:cNvSpPr>
              <a:spLocks noChangeShapeType="1"/>
            </p:cNvSpPr>
            <p:nvPr/>
          </p:nvSpPr>
          <p:spPr bwMode="auto">
            <a:xfrm>
              <a:off x="2487585" y="2974981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62" name="Text Box 64"/>
            <p:cNvSpPr txBox="1">
              <a:spLocks noChangeArrowheads="1"/>
            </p:cNvSpPr>
            <p:nvPr/>
          </p:nvSpPr>
          <p:spPr bwMode="auto">
            <a:xfrm>
              <a:off x="1770048" y="3563943"/>
              <a:ext cx="658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7363" name="Text Box 65"/>
            <p:cNvSpPr txBox="1">
              <a:spLocks noChangeArrowheads="1"/>
            </p:cNvSpPr>
            <p:nvPr/>
          </p:nvSpPr>
          <p:spPr bwMode="auto">
            <a:xfrm>
              <a:off x="2771748" y="3597281"/>
              <a:ext cx="369887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57364" name="Line 67"/>
            <p:cNvSpPr>
              <a:spLocks noChangeShapeType="1"/>
            </p:cNvSpPr>
            <p:nvPr/>
          </p:nvSpPr>
          <p:spPr bwMode="auto">
            <a:xfrm flipV="1">
              <a:off x="3268635" y="3417893"/>
              <a:ext cx="360363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65" name="Line 68"/>
            <p:cNvSpPr>
              <a:spLocks noChangeShapeType="1"/>
            </p:cNvSpPr>
            <p:nvPr/>
          </p:nvSpPr>
          <p:spPr bwMode="auto">
            <a:xfrm>
              <a:off x="3255935" y="3779843"/>
              <a:ext cx="360363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66" name="Text Box 69"/>
            <p:cNvSpPr txBox="1">
              <a:spLocks noChangeArrowheads="1"/>
            </p:cNvSpPr>
            <p:nvPr/>
          </p:nvSpPr>
          <p:spPr bwMode="auto">
            <a:xfrm>
              <a:off x="3616321" y="3119443"/>
              <a:ext cx="384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57367" name="Text Box 70"/>
            <p:cNvSpPr txBox="1">
              <a:spLocks noChangeArrowheads="1"/>
            </p:cNvSpPr>
            <p:nvPr/>
          </p:nvSpPr>
          <p:spPr bwMode="auto">
            <a:xfrm>
              <a:off x="3557560" y="3886206"/>
              <a:ext cx="384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O</a:t>
              </a:r>
              <a:endParaRPr lang="pt-BR" altLang="pt-BR" sz="1400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57368" name="Line 71"/>
            <p:cNvSpPr>
              <a:spLocks noChangeShapeType="1"/>
            </p:cNvSpPr>
            <p:nvPr/>
          </p:nvSpPr>
          <p:spPr bwMode="auto">
            <a:xfrm>
              <a:off x="2487585" y="3767143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7369" name="Line 72"/>
            <p:cNvSpPr>
              <a:spLocks noChangeShapeType="1"/>
            </p:cNvSpPr>
            <p:nvPr/>
          </p:nvSpPr>
          <p:spPr bwMode="auto">
            <a:xfrm>
              <a:off x="3197198" y="3922718"/>
              <a:ext cx="360362" cy="1412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21" name="Text Box 74"/>
          <p:cNvSpPr txBox="1">
            <a:spLocks noChangeArrowheads="1"/>
          </p:cNvSpPr>
          <p:nvPr/>
        </p:nvSpPr>
        <p:spPr bwMode="auto">
          <a:xfrm>
            <a:off x="4614863" y="3154363"/>
            <a:ext cx="1243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ANIDRIDO</a:t>
            </a:r>
          </a:p>
        </p:txBody>
      </p:sp>
      <p:sp>
        <p:nvSpPr>
          <p:cNvPr id="22" name="Text Box 75"/>
          <p:cNvSpPr txBox="1">
            <a:spLocks noChangeArrowheads="1"/>
          </p:cNvSpPr>
          <p:nvPr/>
        </p:nvSpPr>
        <p:spPr bwMode="auto">
          <a:xfrm>
            <a:off x="5862638" y="3154363"/>
            <a:ext cx="1285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1600" b="1">
                <a:solidFill>
                  <a:srgbClr val="FFFF00"/>
                </a:solidFill>
                <a:cs typeface="Arial" charset="0"/>
              </a:rPr>
              <a:t>ETANÓICO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2185309" y="314306"/>
            <a:ext cx="4773383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COMPOSTOS DE GRIGNARD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892300" y="1276350"/>
            <a:ext cx="535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É todo composto que possui 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RMgX</a:t>
            </a:r>
          </a:p>
        </p:txBody>
      </p:sp>
      <p:sp>
        <p:nvSpPr>
          <p:cNvPr id="58374" name="Rectangle 8"/>
          <p:cNvSpPr>
            <a:spLocks noChangeArrowheads="1"/>
          </p:cNvSpPr>
          <p:nvPr/>
        </p:nvSpPr>
        <p:spPr bwMode="auto">
          <a:xfrm>
            <a:off x="592138" y="1643063"/>
            <a:ext cx="50323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onde: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R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 é um radical orgânico.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X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 é um halogênio (C</a:t>
            </a:r>
            <a:r>
              <a:rPr lang="pt-BR" altLang="pt-BR" sz="2400" b="1" i="1">
                <a:solidFill>
                  <a:srgbClr val="FFFF00"/>
                </a:solidFill>
                <a:cs typeface="Arial" charset="0"/>
              </a:rPr>
              <a:t>l</a:t>
            </a:r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, Br ou iodo)</a:t>
            </a:r>
          </a:p>
        </p:txBody>
      </p:sp>
      <p:grpSp>
        <p:nvGrpSpPr>
          <p:cNvPr id="2" name="Grupo 31"/>
          <p:cNvGrpSpPr>
            <a:grpSpLocks/>
          </p:cNvGrpSpPr>
          <p:nvPr/>
        </p:nvGrpSpPr>
        <p:grpSpPr bwMode="auto">
          <a:xfrm>
            <a:off x="3429000" y="3714750"/>
            <a:ext cx="2357438" cy="468313"/>
            <a:chOff x="3428992" y="4000504"/>
            <a:chExt cx="2357454" cy="468015"/>
          </a:xfrm>
        </p:grpSpPr>
        <p:sp>
          <p:nvSpPr>
            <p:cNvPr id="58385" name="Text Box 16"/>
            <p:cNvSpPr txBox="1">
              <a:spLocks noChangeArrowheads="1"/>
            </p:cNvSpPr>
            <p:nvPr/>
          </p:nvSpPr>
          <p:spPr bwMode="auto">
            <a:xfrm>
              <a:off x="5226677" y="4000504"/>
              <a:ext cx="5597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Br</a:t>
              </a:r>
            </a:p>
          </p:txBody>
        </p:sp>
        <p:sp>
          <p:nvSpPr>
            <p:cNvPr id="58386" name="Text Box 18"/>
            <p:cNvSpPr txBox="1">
              <a:spLocks noChangeArrowheads="1"/>
            </p:cNvSpPr>
            <p:nvPr/>
          </p:nvSpPr>
          <p:spPr bwMode="auto">
            <a:xfrm>
              <a:off x="3428992" y="4006854"/>
              <a:ext cx="81624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354513" y="4214818"/>
              <a:ext cx="288925" cy="0"/>
            </a:xfrm>
            <a:prstGeom prst="line">
              <a:avLst/>
            </a:prstGeom>
            <a:noFill/>
            <a:ln w="762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8" name="Text Box 20"/>
            <p:cNvSpPr txBox="1">
              <a:spLocks noChangeArrowheads="1"/>
            </p:cNvSpPr>
            <p:nvPr/>
          </p:nvSpPr>
          <p:spPr bwMode="auto">
            <a:xfrm>
              <a:off x="4723439" y="4000504"/>
              <a:ext cx="6799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Mg</a:t>
              </a:r>
            </a:p>
          </p:txBody>
        </p:sp>
      </p:grpSp>
      <p:grpSp>
        <p:nvGrpSpPr>
          <p:cNvPr id="3" name="Grupo 38"/>
          <p:cNvGrpSpPr>
            <a:grpSpLocks/>
          </p:cNvGrpSpPr>
          <p:nvPr/>
        </p:nvGrpSpPr>
        <p:grpSpPr bwMode="auto">
          <a:xfrm>
            <a:off x="2071688" y="4460875"/>
            <a:ext cx="3703637" cy="468313"/>
            <a:chOff x="2071670" y="4604059"/>
            <a:chExt cx="3703041" cy="468015"/>
          </a:xfrm>
        </p:grpSpPr>
        <p:sp>
          <p:nvSpPr>
            <p:cNvPr id="58380" name="Text Box 16"/>
            <p:cNvSpPr txBox="1">
              <a:spLocks noChangeArrowheads="1"/>
            </p:cNvSpPr>
            <p:nvPr/>
          </p:nvSpPr>
          <p:spPr bwMode="auto">
            <a:xfrm>
              <a:off x="5214942" y="4604059"/>
              <a:ext cx="5597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Br</a:t>
              </a:r>
            </a:p>
          </p:txBody>
        </p:sp>
        <p:sp>
          <p:nvSpPr>
            <p:cNvPr id="58381" name="Text Box 18"/>
            <p:cNvSpPr txBox="1">
              <a:spLocks noChangeArrowheads="1"/>
            </p:cNvSpPr>
            <p:nvPr/>
          </p:nvSpPr>
          <p:spPr bwMode="auto">
            <a:xfrm>
              <a:off x="2071670" y="4610409"/>
              <a:ext cx="81624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8382" name="Line 19"/>
            <p:cNvSpPr>
              <a:spLocks noChangeShapeType="1"/>
            </p:cNvSpPr>
            <p:nvPr/>
          </p:nvSpPr>
          <p:spPr bwMode="auto">
            <a:xfrm>
              <a:off x="2997191" y="4818373"/>
              <a:ext cx="288925" cy="0"/>
            </a:xfrm>
            <a:prstGeom prst="line">
              <a:avLst/>
            </a:prstGeom>
            <a:noFill/>
            <a:ln w="762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8383" name="Text Box 20"/>
            <p:cNvSpPr txBox="1">
              <a:spLocks noChangeArrowheads="1"/>
            </p:cNvSpPr>
            <p:nvPr/>
          </p:nvSpPr>
          <p:spPr bwMode="auto">
            <a:xfrm>
              <a:off x="3366117" y="4604059"/>
              <a:ext cx="20297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CH</a:t>
              </a:r>
              <a:r>
                <a:rPr lang="pt-BR" altLang="pt-BR" sz="2400" b="1" baseline="-25000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2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       Mg</a:t>
              </a:r>
            </a:p>
          </p:txBody>
        </p:sp>
        <p:sp>
          <p:nvSpPr>
            <p:cNvPr id="58384" name="Line 19"/>
            <p:cNvSpPr>
              <a:spLocks noChangeShapeType="1"/>
            </p:cNvSpPr>
            <p:nvPr/>
          </p:nvSpPr>
          <p:spPr bwMode="auto">
            <a:xfrm>
              <a:off x="4283075" y="4857760"/>
              <a:ext cx="288925" cy="0"/>
            </a:xfrm>
            <a:prstGeom prst="line">
              <a:avLst/>
            </a:prstGeom>
            <a:noFill/>
            <a:ln w="762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0" name="CaixaDeTexto 39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4029075" y="181253"/>
            <a:ext cx="139974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pt-BR" sz="2400" b="1" dirty="0">
                <a:solidFill>
                  <a:schemeClr val="bg1"/>
                </a:solidFill>
                <a:cs typeface="Arial" pitchFamily="34" charset="0"/>
              </a:rPr>
              <a:t>AMINAS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85763" y="714375"/>
            <a:ext cx="8372475" cy="14779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i="1" dirty="0">
                <a:solidFill>
                  <a:srgbClr val="FFFF00"/>
                </a:solidFill>
                <a:cs typeface="Arial" charset="0"/>
              </a:rPr>
              <a:t>São compostos derivados da molécula do NH</a:t>
            </a:r>
            <a:r>
              <a:rPr lang="pt-BR" sz="1600" b="1" i="1" dirty="0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sz="2000" b="1" i="1" dirty="0">
                <a:solidFill>
                  <a:srgbClr val="FFFF00"/>
                </a:solidFill>
                <a:cs typeface="Arial" charset="0"/>
              </a:rPr>
              <a:t> pela substituição de um ou mais átomos de hidrogênio por radicais monovalentes derivados dos hidrocarbonetos</a:t>
            </a:r>
            <a:r>
              <a:rPr lang="pt-BR" sz="2000" b="1" i="1" dirty="0">
                <a:cs typeface="Arial" charset="0"/>
              </a:rPr>
              <a:t> 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1412875" y="4511675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N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770063" y="4511675"/>
            <a:ext cx="7381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– H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1428750" y="4929188"/>
            <a:ext cx="4826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 I </a:t>
            </a:r>
          </a:p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H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684213" y="4511675"/>
            <a:ext cx="7381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H –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4500562" y="4983180"/>
            <a:ext cx="839787" cy="9461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 I</a:t>
            </a:r>
          </a:p>
          <a:p>
            <a:pPr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3</a:t>
            </a:r>
            <a:endParaRPr lang="pt-BR" sz="2800" b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285720" y="4500570"/>
            <a:ext cx="1136650" cy="5191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 –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7935944" y="4429132"/>
            <a:ext cx="1136650" cy="5191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– CH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3</a:t>
            </a:r>
            <a:endParaRPr lang="pt-BR" sz="2800" b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7589865" y="4911742"/>
            <a:ext cx="839787" cy="9461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 I</a:t>
            </a:r>
          </a:p>
          <a:p>
            <a:pPr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3</a:t>
            </a:r>
            <a:endParaRPr lang="pt-BR" sz="2800" b="1" dirty="0">
              <a:solidFill>
                <a:srgbClr val="FFFF00"/>
              </a:solidFill>
              <a:cs typeface="Arial" charset="0"/>
            </a:endParaRP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3357554" y="4500570"/>
            <a:ext cx="1136650" cy="5191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 –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3203575" y="4294188"/>
            <a:ext cx="0" cy="23749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6316663" y="4294188"/>
            <a:ext cx="0" cy="2374900"/>
          </a:xfrm>
          <a:prstGeom prst="line">
            <a:avLst/>
          </a:prstGeom>
          <a:noFill/>
          <a:ln w="76200" cmpd="tri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40989" name="Grupo 33"/>
          <p:cNvGrpSpPr>
            <a:grpSpLocks/>
          </p:cNvGrpSpPr>
          <p:nvPr/>
        </p:nvGrpSpPr>
        <p:grpSpPr bwMode="auto">
          <a:xfrm>
            <a:off x="3660775" y="2357438"/>
            <a:ext cx="1824038" cy="1874837"/>
            <a:chOff x="3659982" y="2357430"/>
            <a:chExt cx="1824037" cy="1874844"/>
          </a:xfrm>
        </p:grpSpPr>
        <p:grpSp>
          <p:nvGrpSpPr>
            <p:cNvPr id="41010" name="Grupo 32"/>
            <p:cNvGrpSpPr>
              <a:grpSpLocks/>
            </p:cNvGrpSpPr>
            <p:nvPr/>
          </p:nvGrpSpPr>
          <p:grpSpPr bwMode="auto">
            <a:xfrm>
              <a:off x="3659982" y="2857500"/>
              <a:ext cx="1824037" cy="1374774"/>
              <a:chOff x="3617913" y="2857500"/>
              <a:chExt cx="1824037" cy="1374774"/>
            </a:xfrm>
          </p:grpSpPr>
          <p:sp>
            <p:nvSpPr>
              <p:cNvPr id="41014" name="Text Box 6"/>
              <p:cNvSpPr txBox="1">
                <a:spLocks noChangeArrowheads="1"/>
              </p:cNvSpPr>
              <p:nvPr/>
            </p:nvSpPr>
            <p:spPr bwMode="auto">
              <a:xfrm>
                <a:off x="4346575" y="2857500"/>
                <a:ext cx="441325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N</a:t>
                </a:r>
              </a:p>
            </p:txBody>
          </p:sp>
          <p:sp>
            <p:nvSpPr>
              <p:cNvPr id="41015" name="Text Box 7"/>
              <p:cNvSpPr txBox="1">
                <a:spLocks noChangeArrowheads="1"/>
              </p:cNvSpPr>
              <p:nvPr/>
            </p:nvSpPr>
            <p:spPr bwMode="auto">
              <a:xfrm>
                <a:off x="4703763" y="2857500"/>
                <a:ext cx="738187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– H</a:t>
                </a:r>
              </a:p>
            </p:txBody>
          </p:sp>
          <p:sp>
            <p:nvSpPr>
              <p:cNvPr id="41016" name="Text Box 8"/>
              <p:cNvSpPr txBox="1">
                <a:spLocks noChangeArrowheads="1"/>
              </p:cNvSpPr>
              <p:nvPr/>
            </p:nvSpPr>
            <p:spPr bwMode="auto">
              <a:xfrm>
                <a:off x="4357686" y="3286124"/>
                <a:ext cx="441325" cy="946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I </a:t>
                </a:r>
              </a:p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H</a:t>
                </a:r>
              </a:p>
            </p:txBody>
          </p:sp>
          <p:sp>
            <p:nvSpPr>
              <p:cNvPr id="41017" name="Text Box 9"/>
              <p:cNvSpPr txBox="1">
                <a:spLocks noChangeArrowheads="1"/>
              </p:cNvSpPr>
              <p:nvPr/>
            </p:nvSpPr>
            <p:spPr bwMode="auto">
              <a:xfrm>
                <a:off x="3617913" y="2857500"/>
                <a:ext cx="738187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800" b="1">
                    <a:solidFill>
                      <a:schemeClr val="bg1"/>
                    </a:solidFill>
                    <a:cs typeface="Arial" charset="0"/>
                  </a:rPr>
                  <a:t>H –</a:t>
                </a:r>
              </a:p>
            </p:txBody>
          </p:sp>
        </p:grpSp>
        <p:sp>
          <p:nvSpPr>
            <p:cNvPr id="55330" name="Text Box 34"/>
            <p:cNvSpPr txBox="1">
              <a:spLocks noChangeArrowheads="1"/>
            </p:cNvSpPr>
            <p:nvPr/>
          </p:nvSpPr>
          <p:spPr bwMode="auto">
            <a:xfrm>
              <a:off x="3959493" y="2357430"/>
              <a:ext cx="1225015" cy="40011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none">
              <a:spAutoFit/>
            </a:bodyPr>
            <a:lstStyle/>
            <a:p>
              <a:pPr>
                <a:defRPr/>
              </a:pPr>
              <a:r>
                <a:rPr lang="pt-BR" sz="2000" b="1" i="1" dirty="0">
                  <a:solidFill>
                    <a:schemeClr val="bg1"/>
                  </a:solidFill>
                  <a:cs typeface="Arial" pitchFamily="34" charset="0"/>
                </a:rPr>
                <a:t>AMÔNIA</a:t>
              </a:r>
            </a:p>
          </p:txBody>
        </p:sp>
      </p:grpSp>
      <p:sp>
        <p:nvSpPr>
          <p:cNvPr id="55331" name="Text Box 35"/>
          <p:cNvSpPr txBox="1">
            <a:spLocks noChangeArrowheads="1"/>
          </p:cNvSpPr>
          <p:nvPr/>
        </p:nvSpPr>
        <p:spPr bwMode="auto">
          <a:xfrm>
            <a:off x="642910" y="6024563"/>
            <a:ext cx="2005677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000" b="1" i="1" dirty="0">
                <a:solidFill>
                  <a:schemeClr val="bg1"/>
                </a:solidFill>
                <a:cs typeface="Arial" pitchFamily="34" charset="0"/>
              </a:rPr>
              <a:t>amina primária</a:t>
            </a:r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3638053" y="6024563"/>
            <a:ext cx="2350323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000" b="1" i="1">
                <a:solidFill>
                  <a:schemeClr val="bg1"/>
                </a:solidFill>
                <a:cs typeface="Arial" pitchFamily="34" charset="0"/>
              </a:rPr>
              <a:t>amina secundária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6795591" y="5957848"/>
            <a:ext cx="1991251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pt-BR" sz="2000" b="1" i="1" dirty="0">
                <a:solidFill>
                  <a:schemeClr val="bg1"/>
                </a:solidFill>
                <a:cs typeface="Arial" pitchFamily="34" charset="0"/>
              </a:rPr>
              <a:t>amina terciária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4548188" y="4500563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N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4905375" y="4500563"/>
            <a:ext cx="738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– H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4564063" y="4918075"/>
            <a:ext cx="4413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I </a:t>
            </a:r>
          </a:p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H</a:t>
            </a:r>
          </a:p>
        </p:txBody>
      </p:sp>
      <p:sp>
        <p:nvSpPr>
          <p:cNvPr id="37" name="Text Box 13"/>
          <p:cNvSpPr txBox="1">
            <a:spLocks noChangeArrowheads="1"/>
          </p:cNvSpPr>
          <p:nvPr/>
        </p:nvSpPr>
        <p:spPr bwMode="auto">
          <a:xfrm>
            <a:off x="3819525" y="4500563"/>
            <a:ext cx="738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H –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7586663" y="444023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N</a:t>
            </a: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7943850" y="4440238"/>
            <a:ext cx="738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– H</a:t>
            </a: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7602538" y="4857750"/>
            <a:ext cx="482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 I </a:t>
            </a:r>
          </a:p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H</a:t>
            </a:r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6858000" y="4440238"/>
            <a:ext cx="738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H –</a:t>
            </a: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6429388" y="4429132"/>
            <a:ext cx="1136650" cy="5191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CH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3</a:t>
            </a:r>
            <a:r>
              <a:rPr lang="pt-BR" sz="2800" b="1" dirty="0">
                <a:solidFill>
                  <a:srgbClr val="FFFF00"/>
                </a:solidFill>
                <a:cs typeface="Arial" charset="0"/>
              </a:rPr>
              <a:t> –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5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1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55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1000"/>
                                        <p:tgtEl>
                                          <p:spTgt spid="5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1000"/>
                                        <p:tgtEl>
                                          <p:spTgt spid="55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1000"/>
                                        <p:tgtEl>
                                          <p:spTgt spid="55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20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6" grpId="0"/>
      <p:bldP spid="55307" grpId="0"/>
      <p:bldP spid="55308" grpId="0"/>
      <p:bldP spid="55309" grpId="0"/>
      <p:bldP spid="55309" grpId="1"/>
      <p:bldP spid="55327" grpId="0" animBg="1"/>
      <p:bldP spid="55328" grpId="0" animBg="1"/>
      <p:bldP spid="34" grpId="0"/>
      <p:bldP spid="35" grpId="0"/>
      <p:bldP spid="36" grpId="0"/>
      <p:bldP spid="36" grpId="1"/>
      <p:bldP spid="37" grpId="0"/>
      <p:bldP spid="37" grpId="1"/>
      <p:bldP spid="38" grpId="0"/>
      <p:bldP spid="39" grpId="0"/>
      <p:bldP spid="39" grpId="1"/>
      <p:bldP spid="40" grpId="0"/>
      <p:bldP spid="40" grpId="1"/>
      <p:bldP spid="41" grpId="0"/>
      <p:bldP spid="4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0544" y="285728"/>
            <a:ext cx="4787208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recomenda a seguinte regra:</a:t>
            </a:r>
          </a:p>
        </p:txBody>
      </p:sp>
      <p:grpSp>
        <p:nvGrpSpPr>
          <p:cNvPr id="59397" name="Grupo 31"/>
          <p:cNvGrpSpPr>
            <a:grpSpLocks/>
          </p:cNvGrpSpPr>
          <p:nvPr/>
        </p:nvGrpSpPr>
        <p:grpSpPr bwMode="auto">
          <a:xfrm>
            <a:off x="1714500" y="928688"/>
            <a:ext cx="5643563" cy="1214437"/>
            <a:chOff x="1714480" y="928670"/>
            <a:chExt cx="5643602" cy="1214446"/>
          </a:xfrm>
        </p:grpSpPr>
        <p:sp>
          <p:nvSpPr>
            <p:cNvPr id="31" name="Retângulo de cantos arredondados 30"/>
            <p:cNvSpPr/>
            <p:nvPr/>
          </p:nvSpPr>
          <p:spPr>
            <a:xfrm>
              <a:off x="1714480" y="928670"/>
              <a:ext cx="5643602" cy="1214446"/>
            </a:xfrm>
            <a:prstGeom prst="roundRect">
              <a:avLst/>
            </a:prstGeom>
            <a:ln w="38100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pSp>
          <p:nvGrpSpPr>
            <p:cNvPr id="59417" name="Grupo 29"/>
            <p:cNvGrpSpPr>
              <a:grpSpLocks/>
            </p:cNvGrpSpPr>
            <p:nvPr/>
          </p:nvGrpSpPr>
          <p:grpSpPr bwMode="auto">
            <a:xfrm>
              <a:off x="2066126" y="1135054"/>
              <a:ext cx="5011749" cy="707886"/>
              <a:chOff x="2560647" y="1135054"/>
              <a:chExt cx="5011749" cy="707886"/>
            </a:xfrm>
          </p:grpSpPr>
          <p:sp>
            <p:nvSpPr>
              <p:cNvPr id="59418" name="Rectangle 25"/>
              <p:cNvSpPr>
                <a:spLocks noChangeArrowheads="1"/>
              </p:cNvSpPr>
              <p:nvPr/>
            </p:nvSpPr>
            <p:spPr bwMode="auto">
              <a:xfrm>
                <a:off x="2560647" y="1135054"/>
                <a:ext cx="1553631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nome do</a:t>
                </a:r>
              </a:p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halogeneto</a:t>
                </a:r>
              </a:p>
            </p:txBody>
          </p:sp>
          <p:sp>
            <p:nvSpPr>
              <p:cNvPr id="59419" name="Rectangle 26"/>
              <p:cNvSpPr>
                <a:spLocks noChangeArrowheads="1"/>
              </p:cNvSpPr>
              <p:nvPr/>
            </p:nvSpPr>
            <p:spPr bwMode="auto">
              <a:xfrm>
                <a:off x="4167197" y="1206491"/>
                <a:ext cx="48442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de</a:t>
                </a:r>
              </a:p>
            </p:txBody>
          </p:sp>
          <p:sp>
            <p:nvSpPr>
              <p:cNvPr id="59420" name="Rectangle 27"/>
              <p:cNvSpPr>
                <a:spLocks noChangeArrowheads="1"/>
              </p:cNvSpPr>
              <p:nvPr/>
            </p:nvSpPr>
            <p:spPr bwMode="auto">
              <a:xfrm>
                <a:off x="4791084" y="1135054"/>
                <a:ext cx="1253869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nome do</a:t>
                </a:r>
              </a:p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radical</a:t>
                </a:r>
              </a:p>
            </p:txBody>
          </p:sp>
          <p:sp>
            <p:nvSpPr>
              <p:cNvPr id="59421" name="Rectangle 28"/>
              <p:cNvSpPr>
                <a:spLocks noChangeArrowheads="1"/>
              </p:cNvSpPr>
              <p:nvPr/>
            </p:nvSpPr>
            <p:spPr bwMode="auto">
              <a:xfrm>
                <a:off x="6190286" y="1214422"/>
                <a:ext cx="138211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chemeClr val="bg1"/>
                    </a:solidFill>
                    <a:cs typeface="Arial" charset="0"/>
                  </a:rPr>
                  <a:t>magnésio</a:t>
                </a:r>
              </a:p>
            </p:txBody>
          </p:sp>
        </p:grpSp>
      </p:grp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4387850" y="3038475"/>
            <a:ext cx="4184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brometo </a:t>
            </a:r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de metil 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magnésio</a:t>
            </a:r>
          </a:p>
        </p:txBody>
      </p:sp>
      <p:grpSp>
        <p:nvGrpSpPr>
          <p:cNvPr id="4" name="Grupo 32"/>
          <p:cNvGrpSpPr>
            <a:grpSpLocks/>
          </p:cNvGrpSpPr>
          <p:nvPr/>
        </p:nvGrpSpPr>
        <p:grpSpPr bwMode="auto">
          <a:xfrm>
            <a:off x="1643063" y="3040063"/>
            <a:ext cx="2357437" cy="468312"/>
            <a:chOff x="3428992" y="4000504"/>
            <a:chExt cx="2357454" cy="468015"/>
          </a:xfrm>
        </p:grpSpPr>
        <p:sp>
          <p:nvSpPr>
            <p:cNvPr id="59410" name="Text Box 16"/>
            <p:cNvSpPr txBox="1">
              <a:spLocks noChangeArrowheads="1"/>
            </p:cNvSpPr>
            <p:nvPr/>
          </p:nvSpPr>
          <p:spPr bwMode="auto">
            <a:xfrm>
              <a:off x="5226677" y="4000504"/>
              <a:ext cx="5597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Br</a:t>
              </a:r>
            </a:p>
          </p:txBody>
        </p:sp>
        <p:sp>
          <p:nvSpPr>
            <p:cNvPr id="59411" name="Text Box 18"/>
            <p:cNvSpPr txBox="1">
              <a:spLocks noChangeArrowheads="1"/>
            </p:cNvSpPr>
            <p:nvPr/>
          </p:nvSpPr>
          <p:spPr bwMode="auto">
            <a:xfrm>
              <a:off x="3428992" y="4006854"/>
              <a:ext cx="81624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9412" name="Line 19"/>
            <p:cNvSpPr>
              <a:spLocks noChangeShapeType="1"/>
            </p:cNvSpPr>
            <p:nvPr/>
          </p:nvSpPr>
          <p:spPr bwMode="auto">
            <a:xfrm>
              <a:off x="4354513" y="4214818"/>
              <a:ext cx="288925" cy="0"/>
            </a:xfrm>
            <a:prstGeom prst="line">
              <a:avLst/>
            </a:prstGeom>
            <a:noFill/>
            <a:ln w="762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9413" name="Text Box 20"/>
            <p:cNvSpPr txBox="1">
              <a:spLocks noChangeArrowheads="1"/>
            </p:cNvSpPr>
            <p:nvPr/>
          </p:nvSpPr>
          <p:spPr bwMode="auto">
            <a:xfrm>
              <a:off x="4723439" y="4000504"/>
              <a:ext cx="67999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Mg</a:t>
              </a:r>
            </a:p>
          </p:txBody>
        </p:sp>
      </p:grpSp>
      <p:grpSp>
        <p:nvGrpSpPr>
          <p:cNvPr id="5" name="Grupo 37"/>
          <p:cNvGrpSpPr>
            <a:grpSpLocks/>
          </p:cNvGrpSpPr>
          <p:nvPr/>
        </p:nvGrpSpPr>
        <p:grpSpPr bwMode="auto">
          <a:xfrm>
            <a:off x="285750" y="3786188"/>
            <a:ext cx="3703638" cy="468312"/>
            <a:chOff x="2071670" y="4604059"/>
            <a:chExt cx="3703041" cy="468015"/>
          </a:xfrm>
        </p:grpSpPr>
        <p:sp>
          <p:nvSpPr>
            <p:cNvPr id="59405" name="Text Box 16"/>
            <p:cNvSpPr txBox="1">
              <a:spLocks noChangeArrowheads="1"/>
            </p:cNvSpPr>
            <p:nvPr/>
          </p:nvSpPr>
          <p:spPr bwMode="auto">
            <a:xfrm>
              <a:off x="5214942" y="4604059"/>
              <a:ext cx="55976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Br</a:t>
              </a:r>
            </a:p>
          </p:txBody>
        </p:sp>
        <p:sp>
          <p:nvSpPr>
            <p:cNvPr id="59406" name="Text Box 18"/>
            <p:cNvSpPr txBox="1">
              <a:spLocks noChangeArrowheads="1"/>
            </p:cNvSpPr>
            <p:nvPr/>
          </p:nvSpPr>
          <p:spPr bwMode="auto">
            <a:xfrm>
              <a:off x="2071670" y="4610409"/>
              <a:ext cx="81624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400" b="1" baseline="-25000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C</a:t>
              </a:r>
            </a:p>
          </p:txBody>
        </p:sp>
        <p:sp>
          <p:nvSpPr>
            <p:cNvPr id="59407" name="Line 19"/>
            <p:cNvSpPr>
              <a:spLocks noChangeShapeType="1"/>
            </p:cNvSpPr>
            <p:nvPr/>
          </p:nvSpPr>
          <p:spPr bwMode="auto">
            <a:xfrm>
              <a:off x="2997191" y="4818373"/>
              <a:ext cx="288925" cy="0"/>
            </a:xfrm>
            <a:prstGeom prst="line">
              <a:avLst/>
            </a:prstGeom>
            <a:noFill/>
            <a:ln w="762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59408" name="Text Box 20"/>
            <p:cNvSpPr txBox="1">
              <a:spLocks noChangeArrowheads="1"/>
            </p:cNvSpPr>
            <p:nvPr/>
          </p:nvSpPr>
          <p:spPr bwMode="auto">
            <a:xfrm>
              <a:off x="3366117" y="4604059"/>
              <a:ext cx="202972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400" b="1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CH</a:t>
              </a:r>
              <a:r>
                <a:rPr lang="pt-BR" altLang="pt-BR" sz="2400" b="1" baseline="-25000">
                  <a:solidFill>
                    <a:srgbClr val="99FF33"/>
                  </a:solidFill>
                  <a:latin typeface="Arial Black" pitchFamily="34" charset="0"/>
                  <a:cs typeface="Arial" charset="0"/>
                </a:rPr>
                <a:t>2</a:t>
              </a:r>
              <a:r>
                <a:rPr lang="pt-BR" altLang="pt-BR" sz="2400" b="1">
                  <a:solidFill>
                    <a:schemeClr val="bg1"/>
                  </a:solidFill>
                  <a:latin typeface="Arial Black" pitchFamily="34" charset="0"/>
                  <a:cs typeface="Arial" charset="0"/>
                </a:rPr>
                <a:t>       Mg</a:t>
              </a:r>
            </a:p>
          </p:txBody>
        </p:sp>
        <p:sp>
          <p:nvSpPr>
            <p:cNvPr id="59409" name="Line 19"/>
            <p:cNvSpPr>
              <a:spLocks noChangeShapeType="1"/>
            </p:cNvSpPr>
            <p:nvPr/>
          </p:nvSpPr>
          <p:spPr bwMode="auto">
            <a:xfrm>
              <a:off x="4283075" y="4857760"/>
              <a:ext cx="288925" cy="0"/>
            </a:xfrm>
            <a:prstGeom prst="line">
              <a:avLst/>
            </a:prstGeom>
            <a:noFill/>
            <a:ln w="76200">
              <a:solidFill>
                <a:srgbClr val="99FF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4387850" y="3786188"/>
            <a:ext cx="39100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brometo </a:t>
            </a:r>
            <a:r>
              <a:rPr lang="pt-BR" altLang="pt-BR" sz="2400" b="1">
                <a:solidFill>
                  <a:srgbClr val="99FF33"/>
                </a:solidFill>
                <a:cs typeface="Arial" charset="0"/>
              </a:rPr>
              <a:t>de etil </a:t>
            </a:r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magnésio</a:t>
            </a:r>
          </a:p>
        </p:txBody>
      </p:sp>
      <p:sp>
        <p:nvSpPr>
          <p:cNvPr id="45" name="CaixaDeTexto 44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4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ângulo de cantos arredondados 54"/>
          <p:cNvSpPr/>
          <p:nvPr/>
        </p:nvSpPr>
        <p:spPr>
          <a:xfrm>
            <a:off x="3428992" y="2500306"/>
            <a:ext cx="714380" cy="85725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Retângulo com Canto Aparado do Mesmo Lado 53"/>
          <p:cNvSpPr/>
          <p:nvPr/>
        </p:nvSpPr>
        <p:spPr>
          <a:xfrm rot="16200000">
            <a:off x="4643439" y="1571611"/>
            <a:ext cx="1143007" cy="1428762"/>
          </a:xfrm>
          <a:prstGeom prst="snip2SameRect">
            <a:avLst>
              <a:gd name="adj1" fmla="val 28046"/>
              <a:gd name="adj2" fmla="val 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9394" name="Rectangle 4"/>
          <p:cNvSpPr>
            <a:spLocks noChangeArrowheads="1"/>
          </p:cNvSpPr>
          <p:nvPr/>
        </p:nvSpPr>
        <p:spPr bwMode="auto">
          <a:xfrm>
            <a:off x="2978937" y="242885"/>
            <a:ext cx="3186127" cy="461665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FUNÇÕES MISTAS</a:t>
            </a:r>
          </a:p>
        </p:txBody>
      </p:sp>
      <p:sp>
        <p:nvSpPr>
          <p:cNvPr id="60427" name="Rectangle 5"/>
          <p:cNvSpPr>
            <a:spLocks noChangeArrowheads="1"/>
          </p:cNvSpPr>
          <p:nvPr/>
        </p:nvSpPr>
        <p:spPr bwMode="auto">
          <a:xfrm>
            <a:off x="998538" y="890588"/>
            <a:ext cx="714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000" b="1">
                <a:solidFill>
                  <a:srgbClr val="FFFF00"/>
                </a:solidFill>
                <a:cs typeface="Arial" charset="0"/>
              </a:rPr>
              <a:t>É quando temos a presença de vários grupos funcionais </a:t>
            </a:r>
          </a:p>
        </p:txBody>
      </p:sp>
      <p:sp>
        <p:nvSpPr>
          <p:cNvPr id="81946" name="Text Box 26"/>
          <p:cNvSpPr txBox="1">
            <a:spLocks noChangeArrowheads="1"/>
          </p:cNvSpPr>
          <p:nvPr/>
        </p:nvSpPr>
        <p:spPr bwMode="auto">
          <a:xfrm>
            <a:off x="3357554" y="3621091"/>
            <a:ext cx="773112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bg1"/>
                </a:solidFill>
                <a:cs typeface="Arial" charset="0"/>
              </a:rPr>
              <a:t>AMINA</a:t>
            </a:r>
          </a:p>
        </p:txBody>
      </p:sp>
      <p:grpSp>
        <p:nvGrpSpPr>
          <p:cNvPr id="60431" name="Grupo 52"/>
          <p:cNvGrpSpPr>
            <a:grpSpLocks/>
          </p:cNvGrpSpPr>
          <p:nvPr/>
        </p:nvGrpSpPr>
        <p:grpSpPr bwMode="auto">
          <a:xfrm>
            <a:off x="2286000" y="1679575"/>
            <a:ext cx="3594100" cy="1622425"/>
            <a:chOff x="2285984" y="1679576"/>
            <a:chExt cx="3594100" cy="1622426"/>
          </a:xfrm>
        </p:grpSpPr>
        <p:sp>
          <p:nvSpPr>
            <p:cNvPr id="60438" name="Text Box 21"/>
            <p:cNvSpPr txBox="1">
              <a:spLocks noChangeArrowheads="1"/>
            </p:cNvSpPr>
            <p:nvPr/>
          </p:nvSpPr>
          <p:spPr bwMode="auto">
            <a:xfrm>
              <a:off x="3465496" y="2901952"/>
              <a:ext cx="6556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99FF33"/>
                  </a:solidFill>
                  <a:cs typeface="Arial" charset="0"/>
                </a:rPr>
                <a:t>NH</a:t>
              </a:r>
              <a:r>
                <a:rPr lang="pt-BR" altLang="pt-BR" sz="1400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  <p:grpSp>
          <p:nvGrpSpPr>
            <p:cNvPr id="60439" name="Grupo 51"/>
            <p:cNvGrpSpPr>
              <a:grpSpLocks/>
            </p:cNvGrpSpPr>
            <p:nvPr/>
          </p:nvGrpSpPr>
          <p:grpSpPr bwMode="auto">
            <a:xfrm>
              <a:off x="2285984" y="1679576"/>
              <a:ext cx="3594100" cy="1155700"/>
              <a:chOff x="2285984" y="1679576"/>
              <a:chExt cx="3594100" cy="1155700"/>
            </a:xfrm>
          </p:grpSpPr>
          <p:sp>
            <p:nvSpPr>
              <p:cNvPr id="60440" name="Text Box 16"/>
              <p:cNvSpPr txBox="1">
                <a:spLocks noChangeArrowheads="1"/>
              </p:cNvSpPr>
              <p:nvPr/>
            </p:nvSpPr>
            <p:spPr bwMode="auto">
              <a:xfrm>
                <a:off x="4508484" y="2157414"/>
                <a:ext cx="369887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60441" name="Line 17"/>
              <p:cNvSpPr>
                <a:spLocks noChangeShapeType="1"/>
              </p:cNvSpPr>
              <p:nvPr/>
            </p:nvSpPr>
            <p:spPr bwMode="auto">
              <a:xfrm flipV="1">
                <a:off x="4992671" y="2063751"/>
                <a:ext cx="360363" cy="217488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0442" name="Line 18"/>
              <p:cNvSpPr>
                <a:spLocks noChangeShapeType="1"/>
              </p:cNvSpPr>
              <p:nvPr/>
            </p:nvSpPr>
            <p:spPr bwMode="auto">
              <a:xfrm flipV="1">
                <a:off x="4921234" y="1920876"/>
                <a:ext cx="360362" cy="217488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0443" name="Line 19"/>
              <p:cNvSpPr>
                <a:spLocks noChangeShapeType="1"/>
              </p:cNvSpPr>
              <p:nvPr/>
            </p:nvSpPr>
            <p:spPr bwMode="auto">
              <a:xfrm>
                <a:off x="4992671" y="2427289"/>
                <a:ext cx="360363" cy="141287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0444" name="Text Box 20"/>
              <p:cNvSpPr txBox="1">
                <a:spLocks noChangeArrowheads="1"/>
              </p:cNvSpPr>
              <p:nvPr/>
            </p:nvSpPr>
            <p:spPr bwMode="auto">
              <a:xfrm>
                <a:off x="5287946" y="1679576"/>
                <a:ext cx="3841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O</a:t>
                </a:r>
              </a:p>
            </p:txBody>
          </p:sp>
          <p:sp>
            <p:nvSpPr>
              <p:cNvPr id="60445" name="Line 22"/>
              <p:cNvSpPr>
                <a:spLocks noChangeShapeType="1"/>
              </p:cNvSpPr>
              <p:nvPr/>
            </p:nvSpPr>
            <p:spPr bwMode="auto">
              <a:xfrm>
                <a:off x="4143372" y="2357430"/>
                <a:ext cx="288925" cy="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0446" name="Text Box 23"/>
              <p:cNvSpPr txBox="1">
                <a:spLocks noChangeArrowheads="1"/>
              </p:cNvSpPr>
              <p:nvPr/>
            </p:nvSpPr>
            <p:spPr bwMode="auto">
              <a:xfrm>
                <a:off x="3484546" y="2157414"/>
                <a:ext cx="557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CH</a:t>
                </a:r>
              </a:p>
            </p:txBody>
          </p:sp>
          <p:sp>
            <p:nvSpPr>
              <p:cNvPr id="60447" name="Line 24"/>
              <p:cNvSpPr>
                <a:spLocks noChangeShapeType="1"/>
              </p:cNvSpPr>
              <p:nvPr/>
            </p:nvSpPr>
            <p:spPr bwMode="auto">
              <a:xfrm>
                <a:off x="3065446" y="2338389"/>
                <a:ext cx="288925" cy="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0448" name="Line 27"/>
              <p:cNvSpPr>
                <a:spLocks noChangeShapeType="1"/>
              </p:cNvSpPr>
              <p:nvPr/>
            </p:nvSpPr>
            <p:spPr bwMode="auto">
              <a:xfrm>
                <a:off x="3684571" y="2613027"/>
                <a:ext cx="0" cy="21590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0449" name="Text Box 28"/>
              <p:cNvSpPr txBox="1">
                <a:spLocks noChangeArrowheads="1"/>
              </p:cNvSpPr>
              <p:nvPr/>
            </p:nvSpPr>
            <p:spPr bwMode="auto">
              <a:xfrm>
                <a:off x="5310171" y="2435226"/>
                <a:ext cx="5699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OH</a:t>
                </a:r>
              </a:p>
            </p:txBody>
          </p:sp>
          <p:sp>
            <p:nvSpPr>
              <p:cNvPr id="60450" name="Text Box 29"/>
              <p:cNvSpPr txBox="1">
                <a:spLocks noChangeArrowheads="1"/>
              </p:cNvSpPr>
              <p:nvPr/>
            </p:nvSpPr>
            <p:spPr bwMode="auto">
              <a:xfrm>
                <a:off x="2285984" y="2146301"/>
                <a:ext cx="655637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H</a:t>
                </a:r>
                <a:r>
                  <a:rPr lang="pt-BR" altLang="pt-BR" sz="1400" b="1">
                    <a:solidFill>
                      <a:srgbClr val="99FF33"/>
                    </a:solidFill>
                    <a:cs typeface="Arial" charset="0"/>
                  </a:rPr>
                  <a:t>3</a:t>
                </a:r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C</a:t>
                </a:r>
              </a:p>
            </p:txBody>
          </p:sp>
        </p:grpSp>
      </p:grpSp>
      <p:sp>
        <p:nvSpPr>
          <p:cNvPr id="81950" name="Text Box 30"/>
          <p:cNvSpPr txBox="1">
            <a:spLocks noChangeArrowheads="1"/>
          </p:cNvSpPr>
          <p:nvPr/>
        </p:nvSpPr>
        <p:spPr bwMode="auto">
          <a:xfrm>
            <a:off x="6145238" y="2111376"/>
            <a:ext cx="2070100" cy="3079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ÁCIDO CARBOXÍLICO</a:t>
            </a:r>
          </a:p>
        </p:txBody>
      </p:sp>
      <p:sp>
        <p:nvSpPr>
          <p:cNvPr id="56" name="CaixaDeTexto 55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8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8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9705" y="214290"/>
            <a:ext cx="7032625" cy="36988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just">
              <a:defRPr/>
            </a:pPr>
            <a:r>
              <a:rPr lang="pt-BR" b="1" dirty="0">
                <a:solidFill>
                  <a:srgbClr val="FFFF00"/>
                </a:solidFill>
                <a:cs typeface="Arial" charset="0"/>
              </a:rPr>
              <a:t>Neste caso as funções obedecem a uma ordem de prioridades</a:t>
            </a:r>
          </a:p>
        </p:txBody>
      </p:sp>
      <p:sp>
        <p:nvSpPr>
          <p:cNvPr id="61445" name="Rectangle 9"/>
          <p:cNvSpPr>
            <a:spLocks noChangeArrowheads="1"/>
          </p:cNvSpPr>
          <p:nvPr/>
        </p:nvSpPr>
        <p:spPr bwMode="auto">
          <a:xfrm>
            <a:off x="722313" y="928688"/>
            <a:ext cx="7699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b="1">
                <a:solidFill>
                  <a:srgbClr val="FFFF00"/>
                </a:solidFill>
                <a:cs typeface="Arial" charset="0"/>
              </a:rPr>
              <a:t>A ordem de preferência, segundo a </a:t>
            </a:r>
            <a:r>
              <a:rPr lang="pt-BR" altLang="pt-BR" b="1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altLang="pt-BR" b="1">
                <a:solidFill>
                  <a:srgbClr val="FFFF00"/>
                </a:solidFill>
                <a:cs typeface="Arial" charset="0"/>
              </a:rPr>
              <a:t>, das principais funções é:</a:t>
            </a:r>
          </a:p>
        </p:txBody>
      </p:sp>
      <p:grpSp>
        <p:nvGrpSpPr>
          <p:cNvPr id="2" name="Grupo 46"/>
          <p:cNvGrpSpPr>
            <a:grpSpLocks/>
          </p:cNvGrpSpPr>
          <p:nvPr/>
        </p:nvGrpSpPr>
        <p:grpSpPr bwMode="auto">
          <a:xfrm>
            <a:off x="285750" y="2643188"/>
            <a:ext cx="8429625" cy="642937"/>
            <a:chOff x="285720" y="2643182"/>
            <a:chExt cx="8429684" cy="642942"/>
          </a:xfrm>
        </p:grpSpPr>
        <p:sp>
          <p:nvSpPr>
            <p:cNvPr id="45" name="Retângulo de cantos arredondados 44"/>
            <p:cNvSpPr/>
            <p:nvPr/>
          </p:nvSpPr>
          <p:spPr>
            <a:xfrm>
              <a:off x="7786710" y="2643182"/>
              <a:ext cx="928694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4" name="Retângulo de cantos arredondados 43"/>
            <p:cNvSpPr/>
            <p:nvPr/>
          </p:nvSpPr>
          <p:spPr>
            <a:xfrm>
              <a:off x="6500826" y="2643182"/>
              <a:ext cx="785818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3" name="Retângulo de cantos arredondados 42"/>
            <p:cNvSpPr/>
            <p:nvPr/>
          </p:nvSpPr>
          <p:spPr>
            <a:xfrm>
              <a:off x="5143504" y="2643182"/>
              <a:ext cx="928694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2" name="Retângulo de cantos arredondados 41"/>
            <p:cNvSpPr/>
            <p:nvPr/>
          </p:nvSpPr>
          <p:spPr>
            <a:xfrm>
              <a:off x="3714744" y="2643182"/>
              <a:ext cx="928694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1" name="Retângulo de cantos arredondados 40"/>
            <p:cNvSpPr/>
            <p:nvPr/>
          </p:nvSpPr>
          <p:spPr>
            <a:xfrm>
              <a:off x="2357422" y="2643182"/>
              <a:ext cx="785818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0" name="Retângulo de cantos arredondados 39"/>
            <p:cNvSpPr/>
            <p:nvPr/>
          </p:nvSpPr>
          <p:spPr>
            <a:xfrm>
              <a:off x="285720" y="2643182"/>
              <a:ext cx="1571636" cy="642942"/>
            </a:xfrm>
            <a:prstGeom prst="roundRect">
              <a:avLst/>
            </a:prstGeom>
            <a:ln w="28575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61502" name="Text Box 32"/>
            <p:cNvSpPr txBox="1">
              <a:spLocks noChangeArrowheads="1"/>
            </p:cNvSpPr>
            <p:nvPr/>
          </p:nvSpPr>
          <p:spPr bwMode="auto">
            <a:xfrm>
              <a:off x="323850" y="2714620"/>
              <a:ext cx="1490663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ÁCIDO</a:t>
              </a:r>
            </a:p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 CARBOXÍLICO</a:t>
              </a:r>
            </a:p>
          </p:txBody>
        </p:sp>
        <p:sp>
          <p:nvSpPr>
            <p:cNvPr id="61503" name="Text Box 33"/>
            <p:cNvSpPr txBox="1">
              <a:spLocks noChangeArrowheads="1"/>
            </p:cNvSpPr>
            <p:nvPr/>
          </p:nvSpPr>
          <p:spPr bwMode="auto">
            <a:xfrm>
              <a:off x="1928794" y="2675591"/>
              <a:ext cx="3946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&gt;</a:t>
              </a:r>
            </a:p>
          </p:txBody>
        </p:sp>
        <p:sp>
          <p:nvSpPr>
            <p:cNvPr id="61504" name="Text Box 34"/>
            <p:cNvSpPr txBox="1">
              <a:spLocks noChangeArrowheads="1"/>
            </p:cNvSpPr>
            <p:nvPr/>
          </p:nvSpPr>
          <p:spPr bwMode="auto">
            <a:xfrm>
              <a:off x="2355850" y="2787645"/>
              <a:ext cx="7731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AMIDA</a:t>
              </a:r>
            </a:p>
          </p:txBody>
        </p:sp>
        <p:sp>
          <p:nvSpPr>
            <p:cNvPr id="61505" name="Text Box 35"/>
            <p:cNvSpPr txBox="1">
              <a:spLocks noChangeArrowheads="1"/>
            </p:cNvSpPr>
            <p:nvPr/>
          </p:nvSpPr>
          <p:spPr bwMode="auto">
            <a:xfrm>
              <a:off x="3257549" y="2691466"/>
              <a:ext cx="3946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&gt;</a:t>
              </a:r>
            </a:p>
          </p:txBody>
        </p:sp>
        <p:sp>
          <p:nvSpPr>
            <p:cNvPr id="61506" name="Text Box 36"/>
            <p:cNvSpPr txBox="1">
              <a:spLocks noChangeArrowheads="1"/>
            </p:cNvSpPr>
            <p:nvPr/>
          </p:nvSpPr>
          <p:spPr bwMode="auto">
            <a:xfrm>
              <a:off x="3643306" y="2803520"/>
              <a:ext cx="9921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ALDEÍDO</a:t>
              </a:r>
            </a:p>
          </p:txBody>
        </p:sp>
        <p:sp>
          <p:nvSpPr>
            <p:cNvPr id="61507" name="Text Box 37"/>
            <p:cNvSpPr txBox="1">
              <a:spLocks noChangeArrowheads="1"/>
            </p:cNvSpPr>
            <p:nvPr/>
          </p:nvSpPr>
          <p:spPr bwMode="auto">
            <a:xfrm>
              <a:off x="4725987" y="2691466"/>
              <a:ext cx="3946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&gt;</a:t>
              </a:r>
            </a:p>
          </p:txBody>
        </p:sp>
        <p:sp>
          <p:nvSpPr>
            <p:cNvPr id="61508" name="Text Box 38"/>
            <p:cNvSpPr txBox="1">
              <a:spLocks noChangeArrowheads="1"/>
            </p:cNvSpPr>
            <p:nvPr/>
          </p:nvSpPr>
          <p:spPr bwMode="auto">
            <a:xfrm>
              <a:off x="5116512" y="2803520"/>
              <a:ext cx="9398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CETONA</a:t>
              </a:r>
            </a:p>
          </p:txBody>
        </p:sp>
        <p:sp>
          <p:nvSpPr>
            <p:cNvPr id="61509" name="Text Box 39"/>
            <p:cNvSpPr txBox="1">
              <a:spLocks noChangeArrowheads="1"/>
            </p:cNvSpPr>
            <p:nvPr/>
          </p:nvSpPr>
          <p:spPr bwMode="auto">
            <a:xfrm>
              <a:off x="6094412" y="2675591"/>
              <a:ext cx="3946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&gt;</a:t>
              </a:r>
            </a:p>
          </p:txBody>
        </p:sp>
        <p:sp>
          <p:nvSpPr>
            <p:cNvPr id="61510" name="Text Box 40"/>
            <p:cNvSpPr txBox="1">
              <a:spLocks noChangeArrowheads="1"/>
            </p:cNvSpPr>
            <p:nvPr/>
          </p:nvSpPr>
          <p:spPr bwMode="auto">
            <a:xfrm>
              <a:off x="6461125" y="2803520"/>
              <a:ext cx="7731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AMINA</a:t>
              </a:r>
            </a:p>
          </p:txBody>
        </p:sp>
        <p:sp>
          <p:nvSpPr>
            <p:cNvPr id="61511" name="Text Box 41"/>
            <p:cNvSpPr txBox="1">
              <a:spLocks noChangeArrowheads="1"/>
            </p:cNvSpPr>
            <p:nvPr/>
          </p:nvSpPr>
          <p:spPr bwMode="auto">
            <a:xfrm>
              <a:off x="7318374" y="2691466"/>
              <a:ext cx="39466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chemeClr val="bg1"/>
                  </a:solidFill>
                  <a:cs typeface="Arial" charset="0"/>
                </a:rPr>
                <a:t>&gt;</a:t>
              </a:r>
            </a:p>
          </p:txBody>
        </p:sp>
        <p:sp>
          <p:nvSpPr>
            <p:cNvPr id="61512" name="Text Box 42"/>
            <p:cNvSpPr txBox="1">
              <a:spLocks noChangeArrowheads="1"/>
            </p:cNvSpPr>
            <p:nvPr/>
          </p:nvSpPr>
          <p:spPr bwMode="auto">
            <a:xfrm>
              <a:off x="7774017" y="2803520"/>
              <a:ext cx="9413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1400" b="1">
                  <a:solidFill>
                    <a:schemeClr val="bg1"/>
                  </a:solidFill>
                  <a:cs typeface="Arial" charset="0"/>
                </a:rPr>
                <a:t>ÁLCOOL</a:t>
              </a:r>
            </a:p>
          </p:txBody>
        </p:sp>
      </p:grpSp>
      <p:grpSp>
        <p:nvGrpSpPr>
          <p:cNvPr id="3" name="Grupo 65"/>
          <p:cNvGrpSpPr>
            <a:grpSpLocks/>
          </p:cNvGrpSpPr>
          <p:nvPr/>
        </p:nvGrpSpPr>
        <p:grpSpPr bwMode="auto">
          <a:xfrm>
            <a:off x="4532313" y="4433888"/>
            <a:ext cx="3765550" cy="423862"/>
            <a:chOff x="4532284" y="4433902"/>
            <a:chExt cx="3765340" cy="423858"/>
          </a:xfrm>
        </p:grpSpPr>
        <p:sp>
          <p:nvSpPr>
            <p:cNvPr id="61480" name="Text Box 60"/>
            <p:cNvSpPr txBox="1">
              <a:spLocks noChangeArrowheads="1"/>
            </p:cNvSpPr>
            <p:nvPr/>
          </p:nvSpPr>
          <p:spPr bwMode="auto">
            <a:xfrm>
              <a:off x="4532284" y="4446602"/>
              <a:ext cx="85472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ácido</a:t>
              </a:r>
            </a:p>
          </p:txBody>
        </p:sp>
        <p:sp>
          <p:nvSpPr>
            <p:cNvPr id="61481" name="Text Box 61"/>
            <p:cNvSpPr txBox="1">
              <a:spLocks noChangeArrowheads="1"/>
            </p:cNvSpPr>
            <p:nvPr/>
          </p:nvSpPr>
          <p:spPr bwMode="auto">
            <a:xfrm>
              <a:off x="5926109" y="4440252"/>
              <a:ext cx="93968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amino</a:t>
              </a:r>
            </a:p>
          </p:txBody>
        </p:sp>
        <p:sp>
          <p:nvSpPr>
            <p:cNvPr id="61482" name="Text Box 62"/>
            <p:cNvSpPr txBox="1">
              <a:spLocks noChangeArrowheads="1"/>
            </p:cNvSpPr>
            <p:nvPr/>
          </p:nvSpPr>
          <p:spPr bwMode="auto">
            <a:xfrm>
              <a:off x="5259359" y="4433902"/>
              <a:ext cx="7537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– 2 –</a:t>
              </a:r>
            </a:p>
          </p:txBody>
        </p:sp>
        <p:sp>
          <p:nvSpPr>
            <p:cNvPr id="61483" name="Text Box 64"/>
            <p:cNvSpPr txBox="1">
              <a:spLocks noChangeArrowheads="1"/>
            </p:cNvSpPr>
            <p:nvPr/>
          </p:nvSpPr>
          <p:spPr bwMode="auto">
            <a:xfrm>
              <a:off x="6715140" y="4457650"/>
              <a:ext cx="158248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propanóico</a:t>
              </a:r>
            </a:p>
          </p:txBody>
        </p:sp>
      </p:grpSp>
      <p:sp>
        <p:nvSpPr>
          <p:cNvPr id="48" name="Retângulo de cantos arredondados 47"/>
          <p:cNvSpPr/>
          <p:nvPr/>
        </p:nvSpPr>
        <p:spPr>
          <a:xfrm>
            <a:off x="1714478" y="4892672"/>
            <a:ext cx="714380" cy="85725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9" name="Retângulo com Canto Aparado do Mesmo Lado 48"/>
          <p:cNvSpPr/>
          <p:nvPr/>
        </p:nvSpPr>
        <p:spPr>
          <a:xfrm rot="16200000">
            <a:off x="2928925" y="3963977"/>
            <a:ext cx="1143007" cy="1428762"/>
          </a:xfrm>
          <a:prstGeom prst="snip2SameRect">
            <a:avLst>
              <a:gd name="adj1" fmla="val 28046"/>
              <a:gd name="adj2" fmla="val 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61454" name="Grupo 50"/>
          <p:cNvGrpSpPr>
            <a:grpSpLocks/>
          </p:cNvGrpSpPr>
          <p:nvPr/>
        </p:nvGrpSpPr>
        <p:grpSpPr bwMode="auto">
          <a:xfrm>
            <a:off x="571500" y="4071938"/>
            <a:ext cx="3594100" cy="1622425"/>
            <a:chOff x="2285984" y="1679576"/>
            <a:chExt cx="3594100" cy="1622426"/>
          </a:xfrm>
        </p:grpSpPr>
        <p:sp>
          <p:nvSpPr>
            <p:cNvPr id="61467" name="Text Box 21"/>
            <p:cNvSpPr txBox="1">
              <a:spLocks noChangeArrowheads="1"/>
            </p:cNvSpPr>
            <p:nvPr/>
          </p:nvSpPr>
          <p:spPr bwMode="auto">
            <a:xfrm>
              <a:off x="3465496" y="2901952"/>
              <a:ext cx="65563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99FF33"/>
                  </a:solidFill>
                  <a:cs typeface="Arial" charset="0"/>
                </a:rPr>
                <a:t>NH</a:t>
              </a:r>
              <a:r>
                <a:rPr lang="pt-BR" altLang="pt-BR" sz="1400" b="1">
                  <a:solidFill>
                    <a:srgbClr val="99FF33"/>
                  </a:solidFill>
                  <a:cs typeface="Arial" charset="0"/>
                </a:rPr>
                <a:t>2</a:t>
              </a:r>
            </a:p>
          </p:txBody>
        </p:sp>
        <p:grpSp>
          <p:nvGrpSpPr>
            <p:cNvPr id="61468" name="Grupo 51"/>
            <p:cNvGrpSpPr>
              <a:grpSpLocks/>
            </p:cNvGrpSpPr>
            <p:nvPr/>
          </p:nvGrpSpPr>
          <p:grpSpPr bwMode="auto">
            <a:xfrm>
              <a:off x="2285984" y="1679576"/>
              <a:ext cx="3594100" cy="1155700"/>
              <a:chOff x="2285984" y="1679576"/>
              <a:chExt cx="3594100" cy="1155700"/>
            </a:xfrm>
          </p:grpSpPr>
          <p:sp>
            <p:nvSpPr>
              <p:cNvPr id="61469" name="Text Box 16"/>
              <p:cNvSpPr txBox="1">
                <a:spLocks noChangeArrowheads="1"/>
              </p:cNvSpPr>
              <p:nvPr/>
            </p:nvSpPr>
            <p:spPr bwMode="auto">
              <a:xfrm>
                <a:off x="4508484" y="2157414"/>
                <a:ext cx="369887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C</a:t>
                </a:r>
              </a:p>
            </p:txBody>
          </p:sp>
          <p:sp>
            <p:nvSpPr>
              <p:cNvPr id="61470" name="Line 17"/>
              <p:cNvSpPr>
                <a:spLocks noChangeShapeType="1"/>
              </p:cNvSpPr>
              <p:nvPr/>
            </p:nvSpPr>
            <p:spPr bwMode="auto">
              <a:xfrm flipV="1">
                <a:off x="4992671" y="2063751"/>
                <a:ext cx="360363" cy="217488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471" name="Line 18"/>
              <p:cNvSpPr>
                <a:spLocks noChangeShapeType="1"/>
              </p:cNvSpPr>
              <p:nvPr/>
            </p:nvSpPr>
            <p:spPr bwMode="auto">
              <a:xfrm flipV="1">
                <a:off x="4921234" y="1920876"/>
                <a:ext cx="360362" cy="217488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472" name="Line 19"/>
              <p:cNvSpPr>
                <a:spLocks noChangeShapeType="1"/>
              </p:cNvSpPr>
              <p:nvPr/>
            </p:nvSpPr>
            <p:spPr bwMode="auto">
              <a:xfrm>
                <a:off x="4992671" y="2427289"/>
                <a:ext cx="360363" cy="141287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473" name="Text Box 20"/>
              <p:cNvSpPr txBox="1">
                <a:spLocks noChangeArrowheads="1"/>
              </p:cNvSpPr>
              <p:nvPr/>
            </p:nvSpPr>
            <p:spPr bwMode="auto">
              <a:xfrm>
                <a:off x="5287946" y="1679576"/>
                <a:ext cx="38417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O</a:t>
                </a:r>
              </a:p>
            </p:txBody>
          </p:sp>
          <p:sp>
            <p:nvSpPr>
              <p:cNvPr id="61474" name="Line 22"/>
              <p:cNvSpPr>
                <a:spLocks noChangeShapeType="1"/>
              </p:cNvSpPr>
              <p:nvPr/>
            </p:nvSpPr>
            <p:spPr bwMode="auto">
              <a:xfrm>
                <a:off x="4143372" y="2357430"/>
                <a:ext cx="288925" cy="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475" name="Text Box 23"/>
              <p:cNvSpPr txBox="1">
                <a:spLocks noChangeArrowheads="1"/>
              </p:cNvSpPr>
              <p:nvPr/>
            </p:nvSpPr>
            <p:spPr bwMode="auto">
              <a:xfrm>
                <a:off x="3484546" y="2157414"/>
                <a:ext cx="5572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CH</a:t>
                </a:r>
              </a:p>
            </p:txBody>
          </p:sp>
          <p:sp>
            <p:nvSpPr>
              <p:cNvPr id="61476" name="Line 24"/>
              <p:cNvSpPr>
                <a:spLocks noChangeShapeType="1"/>
              </p:cNvSpPr>
              <p:nvPr/>
            </p:nvSpPr>
            <p:spPr bwMode="auto">
              <a:xfrm>
                <a:off x="3065446" y="2338389"/>
                <a:ext cx="288925" cy="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477" name="Line 27"/>
              <p:cNvSpPr>
                <a:spLocks noChangeShapeType="1"/>
              </p:cNvSpPr>
              <p:nvPr/>
            </p:nvSpPr>
            <p:spPr bwMode="auto">
              <a:xfrm>
                <a:off x="3684571" y="2613027"/>
                <a:ext cx="0" cy="215900"/>
              </a:xfrm>
              <a:prstGeom prst="line">
                <a:avLst/>
              </a:prstGeom>
              <a:noFill/>
              <a:ln w="57150">
                <a:solidFill>
                  <a:srgbClr val="99FF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61478" name="Text Box 28"/>
              <p:cNvSpPr txBox="1">
                <a:spLocks noChangeArrowheads="1"/>
              </p:cNvSpPr>
              <p:nvPr/>
            </p:nvSpPr>
            <p:spPr bwMode="auto">
              <a:xfrm>
                <a:off x="5310171" y="2435226"/>
                <a:ext cx="569913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OH</a:t>
                </a:r>
              </a:p>
            </p:txBody>
          </p:sp>
          <p:sp>
            <p:nvSpPr>
              <p:cNvPr id="61479" name="Text Box 29"/>
              <p:cNvSpPr txBox="1">
                <a:spLocks noChangeArrowheads="1"/>
              </p:cNvSpPr>
              <p:nvPr/>
            </p:nvSpPr>
            <p:spPr bwMode="auto">
              <a:xfrm>
                <a:off x="2285984" y="2146301"/>
                <a:ext cx="655637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H</a:t>
                </a:r>
                <a:r>
                  <a:rPr lang="pt-BR" altLang="pt-BR" sz="1400" b="1">
                    <a:solidFill>
                      <a:srgbClr val="99FF33"/>
                    </a:solidFill>
                    <a:cs typeface="Arial" charset="0"/>
                  </a:rPr>
                  <a:t>3</a:t>
                </a:r>
                <a:r>
                  <a:rPr lang="pt-BR" altLang="pt-BR" sz="2000" b="1">
                    <a:solidFill>
                      <a:srgbClr val="99FF33"/>
                    </a:solidFill>
                    <a:cs typeface="Arial" charset="0"/>
                  </a:rPr>
                  <a:t>C</a:t>
                </a:r>
              </a:p>
            </p:txBody>
          </p:sp>
        </p:grpSp>
      </p:grp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2787624" y="4264033"/>
            <a:ext cx="284163" cy="307975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32" name="Text Box 58"/>
          <p:cNvSpPr txBox="1">
            <a:spLocks noChangeArrowheads="1"/>
          </p:cNvSpPr>
          <p:nvPr/>
        </p:nvSpPr>
        <p:spPr bwMode="auto">
          <a:xfrm>
            <a:off x="1858946" y="4264033"/>
            <a:ext cx="284162" cy="307975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33" name="Text Box 59"/>
          <p:cNvSpPr txBox="1">
            <a:spLocks noChangeArrowheads="1"/>
          </p:cNvSpPr>
          <p:nvPr/>
        </p:nvSpPr>
        <p:spPr bwMode="auto">
          <a:xfrm>
            <a:off x="857224" y="4264033"/>
            <a:ext cx="284163" cy="307975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67" name="CaixaDeTexto 66"/>
          <p:cNvSpPr txBox="1"/>
          <p:nvPr/>
        </p:nvSpPr>
        <p:spPr>
          <a:xfrm>
            <a:off x="6491823" y="6357958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17505" y="308598"/>
            <a:ext cx="6026329" cy="142032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pitchFamily="34" charset="0"/>
              </a:rPr>
              <a:t>A nomenclatura </a:t>
            </a:r>
            <a:r>
              <a:rPr lang="pt-BR" sz="2000" b="1" dirty="0">
                <a:solidFill>
                  <a:schemeClr val="bg1"/>
                </a:solidFill>
                <a:cs typeface="Arial" pitchFamily="34" charset="0"/>
              </a:rPr>
              <a:t>IUPAC</a:t>
            </a:r>
            <a:r>
              <a:rPr lang="pt-BR" sz="2000" b="1" dirty="0">
                <a:solidFill>
                  <a:srgbClr val="FFFF00"/>
                </a:solidFill>
                <a:cs typeface="Arial" pitchFamily="34" charset="0"/>
              </a:rPr>
              <a:t> manda colocar a palavra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pitchFamily="34" charset="0"/>
              </a:rPr>
              <a:t>AMINA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pitchFamily="34" charset="0"/>
              </a:rPr>
              <a:t>após os nomes dos radicais </a:t>
            </a:r>
          </a:p>
        </p:txBody>
      </p:sp>
      <p:sp>
        <p:nvSpPr>
          <p:cNvPr id="41989" name="Rectangle 6"/>
          <p:cNvSpPr>
            <a:spLocks noChangeArrowheads="1"/>
          </p:cNvSpPr>
          <p:nvPr/>
        </p:nvSpPr>
        <p:spPr bwMode="auto">
          <a:xfrm>
            <a:off x="0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41990" name="Text Box 7"/>
          <p:cNvSpPr txBox="1">
            <a:spLocks noChangeArrowheads="1"/>
          </p:cNvSpPr>
          <p:nvPr/>
        </p:nvSpPr>
        <p:spPr bwMode="auto">
          <a:xfrm>
            <a:off x="2219325" y="2262188"/>
            <a:ext cx="698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</a:rPr>
              <a:t>NH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2844800" y="2262188"/>
            <a:ext cx="21875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</a:rPr>
              <a:t>– CH</a:t>
            </a:r>
            <a:r>
              <a:rPr lang="pt-BR" altLang="pt-BR" sz="2000" b="1">
                <a:solidFill>
                  <a:srgbClr val="FFFF00"/>
                </a:solidFill>
              </a:rPr>
              <a:t>2</a:t>
            </a:r>
            <a:r>
              <a:rPr lang="pt-BR" altLang="pt-BR" sz="2800" b="1">
                <a:solidFill>
                  <a:srgbClr val="FFFF00"/>
                </a:solidFill>
              </a:rPr>
              <a:t> – CH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endParaRPr lang="pt-BR" altLang="pt-BR" sz="2800" b="1">
              <a:solidFill>
                <a:srgbClr val="FFFF00"/>
              </a:solidFill>
            </a:endParaRP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2651125" y="4354513"/>
            <a:ext cx="8397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 I</a:t>
            </a:r>
          </a:p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CH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endParaRPr lang="pt-BR" altLang="pt-BR" sz="2800" b="1">
              <a:solidFill>
                <a:srgbClr val="FFFF00"/>
              </a:solidFill>
            </a:endParaRP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1116013" y="2262188"/>
            <a:ext cx="1136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</a:rPr>
              <a:t>CH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r>
              <a:rPr lang="pt-BR" altLang="pt-BR" sz="2800" b="1">
                <a:solidFill>
                  <a:srgbClr val="FFFF00"/>
                </a:solidFill>
              </a:rPr>
              <a:t> –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2684463" y="3908425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</a:rPr>
              <a:t>N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562100" y="3908425"/>
            <a:ext cx="1136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</a:rPr>
              <a:t>CH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r>
              <a:rPr lang="pt-BR" altLang="pt-BR" sz="2800" b="1">
                <a:solidFill>
                  <a:srgbClr val="FFFF00"/>
                </a:solidFill>
              </a:rPr>
              <a:t> –</a:t>
            </a: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3130550" y="4221163"/>
            <a:ext cx="2889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6346" name="AutoShape 26"/>
          <p:cNvSpPr>
            <a:spLocks noChangeArrowheads="1"/>
          </p:cNvSpPr>
          <p:nvPr/>
        </p:nvSpPr>
        <p:spPr bwMode="auto">
          <a:xfrm rot="10800000">
            <a:off x="3419475" y="3789363"/>
            <a:ext cx="1008063" cy="871537"/>
          </a:xfrm>
          <a:prstGeom prst="hexagon">
            <a:avLst>
              <a:gd name="adj" fmla="val 28916"/>
              <a:gd name="vf" fmla="val 115470"/>
            </a:avLst>
          </a:prstGeom>
          <a:solidFill>
            <a:srgbClr val="000099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6347" name="Oval 27"/>
          <p:cNvSpPr>
            <a:spLocks noChangeArrowheads="1"/>
          </p:cNvSpPr>
          <p:nvPr/>
        </p:nvSpPr>
        <p:spPr bwMode="auto">
          <a:xfrm rot="5400000">
            <a:off x="3635376" y="3932237"/>
            <a:ext cx="576262" cy="576263"/>
          </a:xfrm>
          <a:prstGeom prst="ellipse">
            <a:avLst/>
          </a:prstGeom>
          <a:solidFill>
            <a:srgbClr val="000099"/>
          </a:solidFill>
          <a:ln w="381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5586413" y="2279650"/>
            <a:ext cx="6286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etil</a:t>
            </a:r>
          </a:p>
        </p:txBody>
      </p:sp>
      <p:sp>
        <p:nvSpPr>
          <p:cNvPr id="56349" name="Text Box 29"/>
          <p:cNvSpPr txBox="1">
            <a:spLocks noChangeArrowheads="1"/>
          </p:cNvSpPr>
          <p:nvPr/>
        </p:nvSpPr>
        <p:spPr bwMode="auto">
          <a:xfrm>
            <a:off x="6143625" y="2279650"/>
            <a:ext cx="9032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metil</a:t>
            </a:r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6858000" y="2279650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amina</a:t>
            </a:r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5113338" y="3973513"/>
            <a:ext cx="815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fenil</a:t>
            </a: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6156325" y="3973513"/>
            <a:ext cx="9032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metil</a:t>
            </a:r>
          </a:p>
        </p:txBody>
      </p:sp>
      <p:sp>
        <p:nvSpPr>
          <p:cNvPr id="56353" name="Text Box 33"/>
          <p:cNvSpPr txBox="1">
            <a:spLocks noChangeArrowheads="1"/>
          </p:cNvSpPr>
          <p:nvPr/>
        </p:nvSpPr>
        <p:spPr bwMode="auto">
          <a:xfrm>
            <a:off x="6858000" y="3973513"/>
            <a:ext cx="10747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chemeClr val="bg1"/>
                </a:solidFill>
                <a:cs typeface="Arial" charset="0"/>
              </a:rPr>
              <a:t>amina</a:t>
            </a:r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5900738" y="3979863"/>
            <a:ext cx="45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b="1">
                <a:solidFill>
                  <a:srgbClr val="FFFF00"/>
                </a:solidFill>
                <a:cs typeface="Arial" charset="0"/>
              </a:rPr>
              <a:t>di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5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5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2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7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9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6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1" grpId="0"/>
      <p:bldP spid="56332" grpId="0"/>
      <p:bldP spid="56332" grpId="1"/>
      <p:bldP spid="56333" grpId="0"/>
      <p:bldP spid="56335" grpId="0"/>
      <p:bldP spid="56336" grpId="0"/>
      <p:bldP spid="56336" grpId="1"/>
      <p:bldP spid="56339" grpId="0" animBg="1"/>
      <p:bldP spid="56346" grpId="0" animBg="1"/>
      <p:bldP spid="56346" grpId="1" animBg="1"/>
      <p:bldP spid="56347" grpId="0" animBg="1"/>
      <p:bldP spid="56347" grpId="1" animBg="1"/>
      <p:bldP spid="56348" grpId="0"/>
      <p:bldP spid="56349" grpId="0"/>
      <p:bldP spid="56350" grpId="0"/>
      <p:bldP spid="56351" grpId="0"/>
      <p:bldP spid="56352" grpId="0"/>
      <p:bldP spid="56353" grpId="0"/>
      <p:bldP spid="563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2930897" y="214290"/>
            <a:ext cx="3212739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cs typeface="Arial" pitchFamily="34" charset="0"/>
              </a:rPr>
              <a:t>AMIDAS PRIMÁRIAS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22263" y="841701"/>
            <a:ext cx="8497887" cy="95866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pitchFamily="34" charset="0"/>
              </a:rPr>
              <a:t>São compostos derivados dos ácidos carboxílicos pela substituição do grupo (– OH) do grupo funcional pelo radical (– </a:t>
            </a:r>
            <a:r>
              <a:rPr lang="pt-BR" sz="2000" b="1" dirty="0" err="1">
                <a:solidFill>
                  <a:srgbClr val="FFFF00"/>
                </a:solidFill>
                <a:cs typeface="Arial" pitchFamily="34" charset="0"/>
              </a:rPr>
              <a:t>NH</a:t>
            </a:r>
            <a:r>
              <a:rPr lang="pt-BR" sz="1600" b="1" dirty="0" err="1">
                <a:solidFill>
                  <a:srgbClr val="FFFF00"/>
                </a:solidFill>
                <a:cs typeface="Arial" pitchFamily="34" charset="0"/>
              </a:rPr>
              <a:t>2</a:t>
            </a:r>
            <a:r>
              <a:rPr lang="pt-BR" sz="2000" b="1" dirty="0">
                <a:solidFill>
                  <a:srgbClr val="FFFF00"/>
                </a:solidFill>
                <a:cs typeface="Arial" pitchFamily="34" charset="0"/>
              </a:rPr>
              <a:t>) </a:t>
            </a:r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134938" y="3871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2705100" y="2830513"/>
            <a:ext cx="2543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r>
              <a:rPr lang="pt-BR" altLang="pt-BR" sz="2800" b="1">
                <a:solidFill>
                  <a:srgbClr val="FFFF00"/>
                </a:solidFill>
              </a:rPr>
              <a:t>C – CH</a:t>
            </a:r>
            <a:r>
              <a:rPr lang="pt-BR" altLang="pt-BR" sz="2000" b="1">
                <a:solidFill>
                  <a:srgbClr val="FFFF00"/>
                </a:solidFill>
              </a:rPr>
              <a:t>2</a:t>
            </a:r>
            <a:r>
              <a:rPr lang="pt-BR" altLang="pt-BR" sz="2800" b="1">
                <a:solidFill>
                  <a:srgbClr val="FFFF00"/>
                </a:solidFill>
              </a:rPr>
              <a:t> – C</a:t>
            </a:r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5245100" y="2503488"/>
            <a:ext cx="360363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5316538" y="2647950"/>
            <a:ext cx="360362" cy="2873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5605463" y="214312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5748338" y="3279775"/>
            <a:ext cx="717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OH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 flipV="1">
            <a:off x="5316538" y="3222625"/>
            <a:ext cx="43180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5732463" y="3279775"/>
            <a:ext cx="839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NH</a:t>
            </a:r>
            <a:r>
              <a:rPr lang="pt-BR" altLang="pt-BR" sz="2000" b="1">
                <a:solidFill>
                  <a:srgbClr val="FFFF00"/>
                </a:solidFill>
              </a:rPr>
              <a:t>2</a:t>
            </a:r>
            <a:endParaRPr lang="pt-BR" altLang="pt-BR" sz="2800" b="1">
              <a:solidFill>
                <a:srgbClr val="FFFF00"/>
              </a:solidFill>
            </a:endParaRP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2746375" y="4557713"/>
            <a:ext cx="24018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r>
              <a:rPr lang="pt-BR" altLang="pt-BR" sz="2800" b="1">
                <a:solidFill>
                  <a:srgbClr val="FFFF00"/>
                </a:solidFill>
              </a:rPr>
              <a:t>C – CH – C</a:t>
            </a:r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H="1">
            <a:off x="5167313" y="4230688"/>
            <a:ext cx="360362" cy="287337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>
            <a:off x="5238750" y="4375150"/>
            <a:ext cx="360363" cy="287338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5527675" y="3870325"/>
            <a:ext cx="460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O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3827463" y="5062538"/>
            <a:ext cx="839787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 I</a:t>
            </a:r>
          </a:p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CH</a:t>
            </a:r>
            <a:r>
              <a:rPr lang="pt-BR" altLang="pt-BR" sz="2000" b="1">
                <a:solidFill>
                  <a:srgbClr val="FFFF00"/>
                </a:solidFill>
              </a:rPr>
              <a:t>3</a:t>
            </a:r>
            <a:endParaRPr lang="pt-BR" altLang="pt-BR" sz="2800" b="1">
              <a:solidFill>
                <a:srgbClr val="FFFF00"/>
              </a:solidFill>
            </a:endParaRPr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 flipH="1" flipV="1">
            <a:off x="5238750" y="4949825"/>
            <a:ext cx="431800" cy="2159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5676900" y="4975225"/>
            <a:ext cx="839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 b="1">
                <a:solidFill>
                  <a:srgbClr val="FFFF00"/>
                </a:solidFill>
              </a:rPr>
              <a:t>NH</a:t>
            </a:r>
            <a:r>
              <a:rPr lang="pt-BR" altLang="pt-BR" sz="2000" b="1">
                <a:solidFill>
                  <a:srgbClr val="FFFF00"/>
                </a:solidFill>
              </a:rPr>
              <a:t>2</a:t>
            </a:r>
            <a:endParaRPr lang="pt-BR" altLang="pt-BR" sz="2800" b="1">
              <a:solidFill>
                <a:srgbClr val="FFFF00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7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7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7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3" grpId="0"/>
      <p:bldP spid="57354" grpId="0" animBg="1"/>
      <p:bldP spid="57355" grpId="0" animBg="1"/>
      <p:bldP spid="57356" grpId="0"/>
      <p:bldP spid="57357" grpId="0"/>
      <p:bldP spid="57357" grpId="1"/>
      <p:bldP spid="57358" grpId="0" animBg="1"/>
      <p:bldP spid="57359" grpId="0"/>
      <p:bldP spid="57362" grpId="0"/>
      <p:bldP spid="57363" grpId="0" animBg="1"/>
      <p:bldP spid="57364" grpId="0" animBg="1"/>
      <p:bldP spid="57365" grpId="0"/>
      <p:bldP spid="57366" grpId="0"/>
      <p:bldP spid="57367" grpId="0" animBg="1"/>
      <p:bldP spid="573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o 24"/>
          <p:cNvGrpSpPr>
            <a:grpSpLocks/>
          </p:cNvGrpSpPr>
          <p:nvPr/>
        </p:nvGrpSpPr>
        <p:grpSpPr bwMode="auto">
          <a:xfrm>
            <a:off x="942975" y="1785938"/>
            <a:ext cx="4271963" cy="1527175"/>
            <a:chOff x="500034" y="2116139"/>
            <a:chExt cx="4271983" cy="1527175"/>
          </a:xfrm>
        </p:grpSpPr>
        <p:sp>
          <p:nvSpPr>
            <p:cNvPr id="44056" name="Text Box 4"/>
            <p:cNvSpPr txBox="1">
              <a:spLocks noChangeArrowheads="1"/>
            </p:cNvSpPr>
            <p:nvPr/>
          </p:nvSpPr>
          <p:spPr bwMode="auto">
            <a:xfrm>
              <a:off x="500034" y="2759075"/>
              <a:ext cx="296427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800" b="1">
                  <a:solidFill>
                    <a:srgbClr val="FFFF00"/>
                  </a:solidFill>
                </a:rPr>
                <a:t>H</a:t>
              </a:r>
              <a:r>
                <a:rPr lang="pt-BR" altLang="pt-BR" sz="2000" b="1">
                  <a:solidFill>
                    <a:srgbClr val="FFFF00"/>
                  </a:solidFill>
                </a:rPr>
                <a:t>3</a:t>
              </a:r>
              <a:r>
                <a:rPr lang="pt-BR" altLang="pt-BR" sz="2800" b="1">
                  <a:solidFill>
                    <a:srgbClr val="FFFF00"/>
                  </a:solidFill>
                </a:rPr>
                <a:t>C  –  CH</a:t>
              </a:r>
              <a:r>
                <a:rPr lang="pt-BR" altLang="pt-BR" sz="2000" b="1">
                  <a:solidFill>
                    <a:srgbClr val="FFFF00"/>
                  </a:solidFill>
                </a:rPr>
                <a:t>2</a:t>
              </a:r>
              <a:r>
                <a:rPr lang="pt-BR" altLang="pt-BR" sz="2800" b="1">
                  <a:solidFill>
                    <a:srgbClr val="FFFF00"/>
                  </a:solidFill>
                </a:rPr>
                <a:t>  –  C</a:t>
              </a:r>
            </a:p>
          </p:txBody>
        </p:sp>
        <p:sp>
          <p:nvSpPr>
            <p:cNvPr id="44057" name="Line 5"/>
            <p:cNvSpPr>
              <a:spLocks noChangeShapeType="1"/>
            </p:cNvSpPr>
            <p:nvPr/>
          </p:nvSpPr>
          <p:spPr bwMode="auto">
            <a:xfrm flipH="1">
              <a:off x="3428992" y="2476501"/>
              <a:ext cx="360362" cy="28733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4058" name="Line 6"/>
            <p:cNvSpPr>
              <a:spLocks noChangeShapeType="1"/>
            </p:cNvSpPr>
            <p:nvPr/>
          </p:nvSpPr>
          <p:spPr bwMode="auto">
            <a:xfrm flipH="1">
              <a:off x="3500429" y="2620964"/>
              <a:ext cx="360363" cy="2873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4059" name="Text Box 7"/>
            <p:cNvSpPr txBox="1">
              <a:spLocks noChangeArrowheads="1"/>
            </p:cNvSpPr>
            <p:nvPr/>
          </p:nvSpPr>
          <p:spPr bwMode="auto">
            <a:xfrm>
              <a:off x="3789354" y="2116139"/>
              <a:ext cx="460375" cy="519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800" b="1">
                  <a:solidFill>
                    <a:srgbClr val="FFFF00"/>
                  </a:solidFill>
                </a:rPr>
                <a:t>O</a:t>
              </a:r>
            </a:p>
          </p:txBody>
        </p:sp>
        <p:sp>
          <p:nvSpPr>
            <p:cNvPr id="44060" name="Line 9"/>
            <p:cNvSpPr>
              <a:spLocks noChangeShapeType="1"/>
            </p:cNvSpPr>
            <p:nvPr/>
          </p:nvSpPr>
          <p:spPr bwMode="auto">
            <a:xfrm flipH="1" flipV="1">
              <a:off x="3500429" y="3195639"/>
              <a:ext cx="43180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4061" name="Text Box 10"/>
            <p:cNvSpPr txBox="1">
              <a:spLocks noChangeArrowheads="1"/>
            </p:cNvSpPr>
            <p:nvPr/>
          </p:nvSpPr>
          <p:spPr bwMode="auto">
            <a:xfrm>
              <a:off x="3932229" y="3124201"/>
              <a:ext cx="839788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800" b="1">
                  <a:solidFill>
                    <a:srgbClr val="FFFF00"/>
                  </a:solidFill>
                </a:rPr>
                <a:t>NH</a:t>
              </a:r>
              <a:r>
                <a:rPr lang="pt-BR" altLang="pt-BR" sz="2000" b="1">
                  <a:solidFill>
                    <a:srgbClr val="FFFF00"/>
                  </a:solidFill>
                </a:rPr>
                <a:t>2</a:t>
              </a:r>
              <a:endParaRPr lang="pt-BR" altLang="pt-BR" sz="2800" b="1">
                <a:solidFill>
                  <a:srgbClr val="FFFF00"/>
                </a:solidFill>
              </a:endParaRPr>
            </a:p>
          </p:txBody>
        </p:sp>
      </p:grpSp>
      <p:sp>
        <p:nvSpPr>
          <p:cNvPr id="46088" name="Rectangle 11"/>
          <p:cNvSpPr>
            <a:spLocks noChangeArrowheads="1"/>
          </p:cNvSpPr>
          <p:nvPr/>
        </p:nvSpPr>
        <p:spPr bwMode="auto">
          <a:xfrm>
            <a:off x="755650" y="341635"/>
            <a:ext cx="7777163" cy="1015663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 nomenclatura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recomenda colocar a palavra </a:t>
            </a:r>
          </a:p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AMIDA após o nome do hidrocarboneto 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correspondente </a:t>
            </a:r>
          </a:p>
        </p:txBody>
      </p:sp>
      <p:sp>
        <p:nvSpPr>
          <p:cNvPr id="102421" name="Text Box 21"/>
          <p:cNvSpPr txBox="1">
            <a:spLocks noChangeArrowheads="1"/>
          </p:cNvSpPr>
          <p:nvPr/>
        </p:nvSpPr>
        <p:spPr bwMode="auto">
          <a:xfrm>
            <a:off x="5857884" y="2324393"/>
            <a:ext cx="2303837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propano</a:t>
            </a: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amida</a:t>
            </a:r>
          </a:p>
        </p:txBody>
      </p:sp>
      <p:grpSp>
        <p:nvGrpSpPr>
          <p:cNvPr id="3" name="Grupo 33"/>
          <p:cNvGrpSpPr>
            <a:grpSpLocks/>
          </p:cNvGrpSpPr>
          <p:nvPr/>
        </p:nvGrpSpPr>
        <p:grpSpPr bwMode="auto">
          <a:xfrm>
            <a:off x="928688" y="3714750"/>
            <a:ext cx="4271962" cy="2071688"/>
            <a:chOff x="928662" y="3714752"/>
            <a:chExt cx="4271983" cy="2071702"/>
          </a:xfrm>
        </p:grpSpPr>
        <p:sp>
          <p:nvSpPr>
            <p:cNvPr id="44048" name="Text Box 16"/>
            <p:cNvSpPr txBox="1">
              <a:spLocks noChangeArrowheads="1"/>
            </p:cNvSpPr>
            <p:nvPr/>
          </p:nvSpPr>
          <p:spPr bwMode="auto">
            <a:xfrm>
              <a:off x="2143108" y="4840304"/>
              <a:ext cx="839788" cy="946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pt-BR" altLang="pt-BR" sz="2800" b="1">
                  <a:solidFill>
                    <a:srgbClr val="FFFF00"/>
                  </a:solidFill>
                </a:rPr>
                <a:t> I</a:t>
              </a:r>
            </a:p>
            <a:p>
              <a:pPr eaLnBrk="1" hangingPunct="1"/>
              <a:r>
                <a:rPr lang="pt-BR" altLang="pt-BR" sz="2800" b="1">
                  <a:solidFill>
                    <a:srgbClr val="FFFF00"/>
                  </a:solidFill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</a:rPr>
                <a:t>3</a:t>
              </a:r>
              <a:endParaRPr lang="pt-BR" altLang="pt-BR" sz="2800" b="1">
                <a:solidFill>
                  <a:srgbClr val="FFFF00"/>
                </a:solidFill>
              </a:endParaRPr>
            </a:p>
          </p:txBody>
        </p:sp>
        <p:grpSp>
          <p:nvGrpSpPr>
            <p:cNvPr id="44049" name="Grupo 25"/>
            <p:cNvGrpSpPr>
              <a:grpSpLocks/>
            </p:cNvGrpSpPr>
            <p:nvPr/>
          </p:nvGrpSpPr>
          <p:grpSpPr bwMode="auto">
            <a:xfrm>
              <a:off x="928662" y="3714752"/>
              <a:ext cx="4271983" cy="1527175"/>
              <a:chOff x="500034" y="2116139"/>
              <a:chExt cx="4271983" cy="1527175"/>
            </a:xfrm>
          </p:grpSpPr>
          <p:sp>
            <p:nvSpPr>
              <p:cNvPr id="44050" name="Text Box 4"/>
              <p:cNvSpPr txBox="1">
                <a:spLocks noChangeArrowheads="1"/>
              </p:cNvSpPr>
              <p:nvPr/>
            </p:nvSpPr>
            <p:spPr bwMode="auto">
              <a:xfrm>
                <a:off x="500034" y="2759075"/>
                <a:ext cx="296427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pt-BR" altLang="pt-BR" sz="2800" b="1">
                    <a:solidFill>
                      <a:srgbClr val="FFFF00"/>
                    </a:solidFill>
                  </a:rPr>
                  <a:t>H</a:t>
                </a:r>
                <a:r>
                  <a:rPr lang="pt-BR" altLang="pt-BR" sz="2000" b="1">
                    <a:solidFill>
                      <a:srgbClr val="FFFF00"/>
                    </a:solidFill>
                  </a:rPr>
                  <a:t>3</a:t>
                </a:r>
                <a:r>
                  <a:rPr lang="pt-BR" altLang="pt-BR" sz="2800" b="1">
                    <a:solidFill>
                      <a:srgbClr val="FFFF00"/>
                    </a:solidFill>
                  </a:rPr>
                  <a:t>C  –  CH</a:t>
                </a:r>
                <a:r>
                  <a:rPr lang="pt-BR" altLang="pt-BR" sz="2000" b="1">
                    <a:solidFill>
                      <a:srgbClr val="FFFF00"/>
                    </a:solidFill>
                  </a:rPr>
                  <a:t>2</a:t>
                </a:r>
                <a:r>
                  <a:rPr lang="pt-BR" altLang="pt-BR" sz="2800" b="1">
                    <a:solidFill>
                      <a:srgbClr val="FFFF00"/>
                    </a:solidFill>
                  </a:rPr>
                  <a:t>  –  C</a:t>
                </a:r>
              </a:p>
            </p:txBody>
          </p:sp>
          <p:sp>
            <p:nvSpPr>
              <p:cNvPr id="44051" name="Line 5"/>
              <p:cNvSpPr>
                <a:spLocks noChangeShapeType="1"/>
              </p:cNvSpPr>
              <p:nvPr/>
            </p:nvSpPr>
            <p:spPr bwMode="auto">
              <a:xfrm flipH="1">
                <a:off x="3428992" y="2476501"/>
                <a:ext cx="360362" cy="287338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4052" name="Line 6"/>
              <p:cNvSpPr>
                <a:spLocks noChangeShapeType="1"/>
              </p:cNvSpPr>
              <p:nvPr/>
            </p:nvSpPr>
            <p:spPr bwMode="auto">
              <a:xfrm flipH="1">
                <a:off x="3500429" y="2620964"/>
                <a:ext cx="360363" cy="287337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4053" name="Text Box 7"/>
              <p:cNvSpPr txBox="1">
                <a:spLocks noChangeArrowheads="1"/>
              </p:cNvSpPr>
              <p:nvPr/>
            </p:nvSpPr>
            <p:spPr bwMode="auto">
              <a:xfrm>
                <a:off x="3789354" y="2116139"/>
                <a:ext cx="460375" cy="5191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pt-BR" altLang="pt-BR" sz="2800" b="1">
                    <a:solidFill>
                      <a:srgbClr val="FFFF00"/>
                    </a:solidFill>
                  </a:rPr>
                  <a:t>O</a:t>
                </a:r>
              </a:p>
            </p:txBody>
          </p:sp>
          <p:sp>
            <p:nvSpPr>
              <p:cNvPr id="44054" name="Line 9"/>
              <p:cNvSpPr>
                <a:spLocks noChangeShapeType="1"/>
              </p:cNvSpPr>
              <p:nvPr/>
            </p:nvSpPr>
            <p:spPr bwMode="auto">
              <a:xfrm flipH="1" flipV="1">
                <a:off x="3500429" y="3195639"/>
                <a:ext cx="431800" cy="21590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4055" name="Text Box 10"/>
              <p:cNvSpPr txBox="1">
                <a:spLocks noChangeArrowheads="1"/>
              </p:cNvSpPr>
              <p:nvPr/>
            </p:nvSpPr>
            <p:spPr bwMode="auto">
              <a:xfrm>
                <a:off x="3932229" y="3124201"/>
                <a:ext cx="839788" cy="5191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pt-BR" altLang="pt-BR" sz="2800" b="1">
                    <a:solidFill>
                      <a:srgbClr val="FFFF00"/>
                    </a:solidFill>
                  </a:rPr>
                  <a:t>NH</a:t>
                </a:r>
                <a:r>
                  <a:rPr lang="pt-BR" altLang="pt-BR" sz="2000" b="1">
                    <a:solidFill>
                      <a:srgbClr val="FFFF00"/>
                    </a:solidFill>
                  </a:rPr>
                  <a:t>2</a:t>
                </a:r>
                <a:endParaRPr lang="pt-BR" altLang="pt-BR" sz="2800" b="1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5429256" y="4181781"/>
            <a:ext cx="319190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rgbClr val="FFFF00"/>
                </a:solidFill>
                <a:cs typeface="Arial" charset="0"/>
              </a:rPr>
              <a:t>metil  propano</a:t>
            </a:r>
            <a:r>
              <a:rPr lang="pt-BR" sz="2400" b="1" dirty="0">
                <a:solidFill>
                  <a:schemeClr val="bg1"/>
                </a:solidFill>
                <a:cs typeface="Arial" charset="0"/>
              </a:rPr>
              <a:t>amida</a:t>
            </a:r>
          </a:p>
        </p:txBody>
      </p:sp>
      <p:sp>
        <p:nvSpPr>
          <p:cNvPr id="21" name="CaixaDeTexto 20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ângulo de cantos arredondados 28"/>
          <p:cNvSpPr/>
          <p:nvPr/>
        </p:nvSpPr>
        <p:spPr>
          <a:xfrm>
            <a:off x="3000375" y="1571625"/>
            <a:ext cx="928688" cy="857250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27"/>
          <p:cNvGrpSpPr>
            <a:grpSpLocks/>
          </p:cNvGrpSpPr>
          <p:nvPr/>
        </p:nvGrpSpPr>
        <p:grpSpPr bwMode="auto">
          <a:xfrm>
            <a:off x="1643063" y="714375"/>
            <a:ext cx="5857875" cy="1071563"/>
            <a:chOff x="1643042" y="714356"/>
            <a:chExt cx="5857916" cy="1071570"/>
          </a:xfrm>
        </p:grpSpPr>
        <p:sp>
          <p:nvSpPr>
            <p:cNvPr id="27" name="Retângulo com Canto Aparado do Mesmo Lado 26"/>
            <p:cNvSpPr/>
            <p:nvPr/>
          </p:nvSpPr>
          <p:spPr>
            <a:xfrm rot="16200000">
              <a:off x="6357949" y="642918"/>
              <a:ext cx="1071570" cy="1214447"/>
            </a:xfrm>
            <a:prstGeom prst="snip2SameRect">
              <a:avLst>
                <a:gd name="adj1" fmla="val 25735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26" name="Retângulo 25"/>
            <p:cNvSpPr/>
            <p:nvPr/>
          </p:nvSpPr>
          <p:spPr>
            <a:xfrm>
              <a:off x="1643042" y="1000108"/>
              <a:ext cx="4786345" cy="5715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07950" y="157163"/>
            <a:ext cx="8178800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20000"/>
              </a:lnSpc>
            </a:pPr>
            <a:r>
              <a:rPr lang="pt-BR" altLang="pt-BR" sz="2000" b="1">
                <a:solidFill>
                  <a:schemeClr val="bg1"/>
                </a:solidFill>
                <a:cs typeface="Arial" charset="0"/>
              </a:rPr>
              <a:t>01) Qual o nome da substância de fórmula representada abaixo?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708025" y="2457450"/>
            <a:ext cx="34671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a)  2 – metil – propil  amina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b)  2 – metil – propil  amida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c)  pentanoamina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d)  pentanoamida</a:t>
            </a:r>
            <a:endParaRPr lang="pt-BR" altLang="pt-BR" sz="2000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ES_tradnl" altLang="pt-BR" sz="2000" b="1">
                <a:solidFill>
                  <a:schemeClr val="bg1"/>
                </a:solidFill>
                <a:cs typeface="Arial" charset="0"/>
              </a:rPr>
              <a:t>e)  3 – metil  butanoamida</a:t>
            </a:r>
          </a:p>
        </p:txBody>
      </p:sp>
      <p:grpSp>
        <p:nvGrpSpPr>
          <p:cNvPr id="45062" name="Grupo 24"/>
          <p:cNvGrpSpPr>
            <a:grpSpLocks/>
          </p:cNvGrpSpPr>
          <p:nvPr/>
        </p:nvGrpSpPr>
        <p:grpSpPr bwMode="auto">
          <a:xfrm>
            <a:off x="1630363" y="642938"/>
            <a:ext cx="5883275" cy="1663700"/>
            <a:chOff x="1403350" y="788988"/>
            <a:chExt cx="5883294" cy="1663700"/>
          </a:xfrm>
        </p:grpSpPr>
        <p:sp>
          <p:nvSpPr>
            <p:cNvPr id="45083" name="Text Box 22"/>
            <p:cNvSpPr txBox="1">
              <a:spLocks noChangeArrowheads="1"/>
            </p:cNvSpPr>
            <p:nvPr/>
          </p:nvSpPr>
          <p:spPr bwMode="auto">
            <a:xfrm>
              <a:off x="1403350" y="1182688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5084" name="Text Box 23"/>
            <p:cNvSpPr txBox="1">
              <a:spLocks noChangeArrowheads="1"/>
            </p:cNvSpPr>
            <p:nvPr/>
          </p:nvSpPr>
          <p:spPr bwMode="auto">
            <a:xfrm>
              <a:off x="5483244" y="1187450"/>
              <a:ext cx="44450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5085" name="Line 24"/>
            <p:cNvSpPr>
              <a:spLocks noChangeShapeType="1"/>
            </p:cNvSpPr>
            <p:nvPr/>
          </p:nvSpPr>
          <p:spPr bwMode="auto">
            <a:xfrm flipV="1">
              <a:off x="6080144" y="1187450"/>
              <a:ext cx="360363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86" name="Line 25"/>
            <p:cNvSpPr>
              <a:spLocks noChangeShapeType="1"/>
            </p:cNvSpPr>
            <p:nvPr/>
          </p:nvSpPr>
          <p:spPr bwMode="auto">
            <a:xfrm flipV="1">
              <a:off x="6008707" y="1044575"/>
              <a:ext cx="360362" cy="217488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87" name="Line 26"/>
            <p:cNvSpPr>
              <a:spLocks noChangeShapeType="1"/>
            </p:cNvSpPr>
            <p:nvPr/>
          </p:nvSpPr>
          <p:spPr bwMode="auto">
            <a:xfrm>
              <a:off x="6080144" y="1550988"/>
              <a:ext cx="360363" cy="14128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88" name="Text Box 27"/>
            <p:cNvSpPr txBox="1">
              <a:spLocks noChangeArrowheads="1"/>
            </p:cNvSpPr>
            <p:nvPr/>
          </p:nvSpPr>
          <p:spPr bwMode="auto">
            <a:xfrm>
              <a:off x="6429394" y="788988"/>
              <a:ext cx="4635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45089" name="Text Box 28"/>
            <p:cNvSpPr txBox="1">
              <a:spLocks noChangeArrowheads="1"/>
            </p:cNvSpPr>
            <p:nvPr/>
          </p:nvSpPr>
          <p:spPr bwMode="auto">
            <a:xfrm>
              <a:off x="6440507" y="1476375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NH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45090" name="Text Box 29"/>
            <p:cNvSpPr txBox="1">
              <a:spLocks noChangeArrowheads="1"/>
            </p:cNvSpPr>
            <p:nvPr/>
          </p:nvSpPr>
          <p:spPr bwMode="auto">
            <a:xfrm>
              <a:off x="2755900" y="1176338"/>
              <a:ext cx="703263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45091" name="Line 30"/>
            <p:cNvSpPr>
              <a:spLocks noChangeShapeType="1"/>
            </p:cNvSpPr>
            <p:nvPr/>
          </p:nvSpPr>
          <p:spPr bwMode="auto">
            <a:xfrm>
              <a:off x="5095894" y="145097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92" name="Line 31"/>
            <p:cNvSpPr>
              <a:spLocks noChangeShapeType="1"/>
            </p:cNvSpPr>
            <p:nvPr/>
          </p:nvSpPr>
          <p:spPr bwMode="auto">
            <a:xfrm>
              <a:off x="2357422" y="1450975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93" name="Text Box 32"/>
            <p:cNvSpPr txBox="1">
              <a:spLocks noChangeArrowheads="1"/>
            </p:cNvSpPr>
            <p:nvPr/>
          </p:nvSpPr>
          <p:spPr bwMode="auto">
            <a:xfrm>
              <a:off x="4041794" y="1187450"/>
              <a:ext cx="846137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2</a:t>
              </a:r>
            </a:p>
          </p:txBody>
        </p:sp>
        <p:sp>
          <p:nvSpPr>
            <p:cNvPr id="45094" name="Line 33"/>
            <p:cNvSpPr>
              <a:spLocks noChangeShapeType="1"/>
            </p:cNvSpPr>
            <p:nvPr/>
          </p:nvSpPr>
          <p:spPr bwMode="auto">
            <a:xfrm>
              <a:off x="3635375" y="1462088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95" name="Line 34"/>
            <p:cNvSpPr>
              <a:spLocks noChangeShapeType="1"/>
            </p:cNvSpPr>
            <p:nvPr/>
          </p:nvSpPr>
          <p:spPr bwMode="auto">
            <a:xfrm>
              <a:off x="2987675" y="1712913"/>
              <a:ext cx="0" cy="21590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5096" name="Text Box 35"/>
            <p:cNvSpPr txBox="1">
              <a:spLocks noChangeArrowheads="1"/>
            </p:cNvSpPr>
            <p:nvPr/>
          </p:nvSpPr>
          <p:spPr bwMode="auto">
            <a:xfrm>
              <a:off x="2797175" y="1928813"/>
              <a:ext cx="846138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3</a:t>
              </a:r>
            </a:p>
          </p:txBody>
        </p:sp>
      </p:grp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5786437" y="714356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4357686" y="714356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3108305" y="731818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2071670" y="731818"/>
            <a:ext cx="298479" cy="338554"/>
          </a:xfrm>
          <a:prstGeom prst="rect">
            <a:avLst/>
          </a:prstGeom>
          <a:ln w="28575">
            <a:solidFill>
              <a:schemeClr val="tx1"/>
            </a:solidFill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6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sp>
        <p:nvSpPr>
          <p:cNvPr id="30" name="Retângulo de cantos arredondados 29"/>
          <p:cNvSpPr/>
          <p:nvPr/>
        </p:nvSpPr>
        <p:spPr>
          <a:xfrm>
            <a:off x="4786314" y="2500306"/>
            <a:ext cx="3714776" cy="571504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6357938" y="2574925"/>
            <a:ext cx="2011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butano</a:t>
            </a:r>
            <a:r>
              <a:rPr lang="pt-BR" altLang="pt-BR" sz="2000" b="1">
                <a:solidFill>
                  <a:schemeClr val="bg1"/>
                </a:solidFill>
                <a:latin typeface="Arial Black" pitchFamily="34" charset="0"/>
                <a:cs typeface="Arial" charset="0"/>
              </a:rPr>
              <a:t>amida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4929188" y="2571750"/>
            <a:ext cx="1366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00"/>
                </a:solidFill>
                <a:latin typeface="Arial Black" pitchFamily="34" charset="0"/>
                <a:cs typeface="Arial" charset="0"/>
              </a:rPr>
              <a:t>3 – metil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autoRev="1" fill="hold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500" autoRev="1" fill="hold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autoRev="1" fill="hold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58412" grpId="0"/>
      <p:bldP spid="584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tângulo de cantos arredondados 45"/>
          <p:cNvSpPr/>
          <p:nvPr/>
        </p:nvSpPr>
        <p:spPr>
          <a:xfrm>
            <a:off x="1955584" y="5072074"/>
            <a:ext cx="5232833" cy="428628"/>
          </a:xfrm>
          <a:prstGeom prst="round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5" name="Retângulo de cantos arredondados 44"/>
          <p:cNvSpPr/>
          <p:nvPr/>
        </p:nvSpPr>
        <p:spPr>
          <a:xfrm>
            <a:off x="5786438" y="1000125"/>
            <a:ext cx="1500187" cy="1143000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4" name="Retângulo de cantos arredondados 43"/>
          <p:cNvSpPr/>
          <p:nvPr/>
        </p:nvSpPr>
        <p:spPr>
          <a:xfrm>
            <a:off x="2214563" y="1571625"/>
            <a:ext cx="714375" cy="642938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3" name="Retângulo de cantos arredondados 42"/>
          <p:cNvSpPr/>
          <p:nvPr/>
        </p:nvSpPr>
        <p:spPr>
          <a:xfrm>
            <a:off x="3286125" y="1571625"/>
            <a:ext cx="714375" cy="128587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2" name="Grupo 41"/>
          <p:cNvGrpSpPr>
            <a:grpSpLocks/>
          </p:cNvGrpSpPr>
          <p:nvPr/>
        </p:nvGrpSpPr>
        <p:grpSpPr bwMode="auto">
          <a:xfrm>
            <a:off x="1143000" y="642938"/>
            <a:ext cx="4643438" cy="1214437"/>
            <a:chOff x="1142976" y="642918"/>
            <a:chExt cx="4643470" cy="1214446"/>
          </a:xfrm>
        </p:grpSpPr>
        <p:sp>
          <p:nvSpPr>
            <p:cNvPr id="41" name="Retângulo com Canto Aparado do Mesmo Lado 40"/>
            <p:cNvSpPr/>
            <p:nvPr/>
          </p:nvSpPr>
          <p:spPr>
            <a:xfrm rot="16200000">
              <a:off x="4607719" y="678638"/>
              <a:ext cx="1214446" cy="1143008"/>
            </a:xfrm>
            <a:prstGeom prst="snip2SameRect">
              <a:avLst>
                <a:gd name="adj1" fmla="val 34547"/>
                <a:gd name="adj2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1142976" y="1000108"/>
              <a:ext cx="3714776" cy="57150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</p:grpSp>
      <p:sp>
        <p:nvSpPr>
          <p:cNvPr id="46089" name="Rectangle 4"/>
          <p:cNvSpPr>
            <a:spLocks noChangeArrowheads="1"/>
          </p:cNvSpPr>
          <p:nvPr/>
        </p:nvSpPr>
        <p:spPr bwMode="auto">
          <a:xfrm>
            <a:off x="0" y="115888"/>
            <a:ext cx="6275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altLang="pt-BR" b="1">
                <a:solidFill>
                  <a:schemeClr val="bg1"/>
                </a:solidFill>
                <a:cs typeface="Arial" charset="0"/>
              </a:rPr>
              <a:t>02) O composto cuja fórmula é citada abaixo se chama:</a:t>
            </a:r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611188" y="2759075"/>
            <a:ext cx="5199062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_tradnl" altLang="pt-BR" b="1">
                <a:solidFill>
                  <a:schemeClr val="bg1"/>
                </a:solidFill>
                <a:cs typeface="Arial" charset="0"/>
              </a:rPr>
              <a:t>a)  2 – etil – 3 – metil  butanoamidamida.</a:t>
            </a:r>
            <a:endParaRPr lang="pt-BR" altLang="pt-BR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ES_tradnl" altLang="pt-BR" b="1">
                <a:solidFill>
                  <a:schemeClr val="bg1"/>
                </a:solidFill>
                <a:cs typeface="Arial" charset="0"/>
              </a:rPr>
              <a:t>b)  2 – etil - 3, 3 – dimetil  butanoamida.</a:t>
            </a:r>
            <a:endParaRPr lang="pt-BR" altLang="pt-BR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es-ES_tradnl" altLang="pt-BR" b="1">
                <a:solidFill>
                  <a:schemeClr val="bg1"/>
                </a:solidFill>
                <a:cs typeface="Arial" charset="0"/>
              </a:rPr>
              <a:t>c)  2 – etil – 1 – fenil – 3 – metil  butanoamida.</a:t>
            </a:r>
            <a:endParaRPr lang="pt-BR" altLang="pt-BR" b="1">
              <a:solidFill>
                <a:schemeClr val="bg1"/>
              </a:solidFill>
              <a:cs typeface="Arial" charset="0"/>
            </a:endParaRP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d)  N – fenil – 2 – isopropil  butanoamida.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BR" altLang="pt-BR" b="1">
                <a:solidFill>
                  <a:schemeClr val="bg1"/>
                </a:solidFill>
                <a:cs typeface="Arial" charset="0"/>
              </a:rPr>
              <a:t>e)  2 – etil – N – fenil – 3 – metil  butanoamida.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4430714" y="714356"/>
            <a:ext cx="284162" cy="307975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tx1"/>
                </a:solidFill>
                <a:cs typeface="Arial" charset="0"/>
              </a:rPr>
              <a:t>1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3430581" y="712769"/>
            <a:ext cx="284163" cy="307975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tx1"/>
                </a:solidFill>
                <a:cs typeface="Arial" charset="0"/>
              </a:rPr>
              <a:t>2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2359011" y="712769"/>
            <a:ext cx="284163" cy="307975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tx1"/>
                </a:solidFill>
                <a:cs typeface="Arial" charset="0"/>
              </a:rPr>
              <a:t>3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1500166" y="712769"/>
            <a:ext cx="284163" cy="307975"/>
          </a:xfrm>
          <a:prstGeom prst="rect">
            <a:avLst/>
          </a:prstGeom>
          <a:ln w="38100">
            <a:solidFill>
              <a:schemeClr val="tx1"/>
            </a:solidFill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b="1">
                <a:solidFill>
                  <a:schemeClr val="tx1"/>
                </a:solidFill>
                <a:cs typeface="Arial" charset="0"/>
              </a:rPr>
              <a:t>4</a:t>
            </a:r>
          </a:p>
        </p:txBody>
      </p:sp>
      <p:grpSp>
        <p:nvGrpSpPr>
          <p:cNvPr id="46103" name="Grupo 38"/>
          <p:cNvGrpSpPr>
            <a:grpSpLocks/>
          </p:cNvGrpSpPr>
          <p:nvPr/>
        </p:nvGrpSpPr>
        <p:grpSpPr bwMode="auto">
          <a:xfrm>
            <a:off x="1187450" y="620713"/>
            <a:ext cx="5976938" cy="2163762"/>
            <a:chOff x="1187450" y="620713"/>
            <a:chExt cx="5976938" cy="2163762"/>
          </a:xfrm>
        </p:grpSpPr>
        <p:sp>
          <p:nvSpPr>
            <p:cNvPr id="46121" name="Text Box 7"/>
            <p:cNvSpPr txBox="1">
              <a:spLocks noChangeArrowheads="1"/>
            </p:cNvSpPr>
            <p:nvPr/>
          </p:nvSpPr>
          <p:spPr bwMode="auto">
            <a:xfrm>
              <a:off x="1187450" y="1093788"/>
              <a:ext cx="658813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6122" name="Text Box 8"/>
            <p:cNvSpPr txBox="1">
              <a:spLocks noChangeArrowheads="1"/>
            </p:cNvSpPr>
            <p:nvPr/>
          </p:nvSpPr>
          <p:spPr bwMode="auto">
            <a:xfrm>
              <a:off x="4359275" y="1098550"/>
              <a:ext cx="3698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6123" name="Line 9"/>
            <p:cNvSpPr>
              <a:spLocks noChangeShapeType="1"/>
            </p:cNvSpPr>
            <p:nvPr/>
          </p:nvSpPr>
          <p:spPr bwMode="auto">
            <a:xfrm flipV="1">
              <a:off x="4843463" y="1004888"/>
              <a:ext cx="360362" cy="21748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24" name="Line 10"/>
            <p:cNvSpPr>
              <a:spLocks noChangeShapeType="1"/>
            </p:cNvSpPr>
            <p:nvPr/>
          </p:nvSpPr>
          <p:spPr bwMode="auto">
            <a:xfrm flipV="1">
              <a:off x="4772025" y="862013"/>
              <a:ext cx="360363" cy="21748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25" name="Line 11"/>
            <p:cNvSpPr>
              <a:spLocks noChangeShapeType="1"/>
            </p:cNvSpPr>
            <p:nvPr/>
          </p:nvSpPr>
          <p:spPr bwMode="auto">
            <a:xfrm>
              <a:off x="4843463" y="1368425"/>
              <a:ext cx="360362" cy="141288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26" name="Text Box 12"/>
            <p:cNvSpPr txBox="1">
              <a:spLocks noChangeArrowheads="1"/>
            </p:cNvSpPr>
            <p:nvPr/>
          </p:nvSpPr>
          <p:spPr bwMode="auto">
            <a:xfrm>
              <a:off x="5138738" y="620713"/>
              <a:ext cx="3841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46127" name="Text Box 13"/>
            <p:cNvSpPr txBox="1">
              <a:spLocks noChangeArrowheads="1"/>
            </p:cNvSpPr>
            <p:nvPr/>
          </p:nvSpPr>
          <p:spPr bwMode="auto">
            <a:xfrm>
              <a:off x="5233988" y="1387475"/>
              <a:ext cx="5699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NH</a:t>
              </a:r>
              <a:endParaRPr lang="pt-BR" altLang="pt-BR" sz="1400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46128" name="Text Box 14"/>
            <p:cNvSpPr txBox="1">
              <a:spLocks noChangeArrowheads="1"/>
            </p:cNvSpPr>
            <p:nvPr/>
          </p:nvSpPr>
          <p:spPr bwMode="auto">
            <a:xfrm>
              <a:off x="2268538" y="1087438"/>
              <a:ext cx="5699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46129" name="Line 15"/>
            <p:cNvSpPr>
              <a:spLocks noChangeShapeType="1"/>
            </p:cNvSpPr>
            <p:nvPr/>
          </p:nvSpPr>
          <p:spPr bwMode="auto">
            <a:xfrm>
              <a:off x="4075113" y="1268413"/>
              <a:ext cx="288925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30" name="Line 16"/>
            <p:cNvSpPr>
              <a:spLocks noChangeShapeType="1"/>
            </p:cNvSpPr>
            <p:nvPr/>
          </p:nvSpPr>
          <p:spPr bwMode="auto">
            <a:xfrm>
              <a:off x="1979613" y="1268413"/>
              <a:ext cx="288925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31" name="Text Box 17"/>
            <p:cNvSpPr txBox="1">
              <a:spLocks noChangeArrowheads="1"/>
            </p:cNvSpPr>
            <p:nvPr/>
          </p:nvSpPr>
          <p:spPr bwMode="auto">
            <a:xfrm>
              <a:off x="3335338" y="1098550"/>
              <a:ext cx="5699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46132" name="Line 18"/>
            <p:cNvSpPr>
              <a:spLocks noChangeShapeType="1"/>
            </p:cNvSpPr>
            <p:nvPr/>
          </p:nvSpPr>
          <p:spPr bwMode="auto">
            <a:xfrm>
              <a:off x="2916238" y="1279525"/>
              <a:ext cx="288925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33" name="Line 19"/>
            <p:cNvSpPr>
              <a:spLocks noChangeShapeType="1"/>
            </p:cNvSpPr>
            <p:nvPr/>
          </p:nvSpPr>
          <p:spPr bwMode="auto">
            <a:xfrm>
              <a:off x="2455863" y="1484313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34" name="Text Box 20"/>
            <p:cNvSpPr txBox="1">
              <a:spLocks noChangeArrowheads="1"/>
            </p:cNvSpPr>
            <p:nvPr/>
          </p:nvSpPr>
          <p:spPr bwMode="auto">
            <a:xfrm>
              <a:off x="2239963" y="1736725"/>
              <a:ext cx="658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endParaRPr lang="pt-BR" altLang="pt-BR" sz="2000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46135" name="Line 25"/>
            <p:cNvSpPr>
              <a:spLocks noChangeShapeType="1"/>
            </p:cNvSpPr>
            <p:nvPr/>
          </p:nvSpPr>
          <p:spPr bwMode="auto">
            <a:xfrm>
              <a:off x="3535363" y="1482725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36" name="Text Box 26"/>
            <p:cNvSpPr txBox="1">
              <a:spLocks noChangeArrowheads="1"/>
            </p:cNvSpPr>
            <p:nvPr/>
          </p:nvSpPr>
          <p:spPr bwMode="auto">
            <a:xfrm>
              <a:off x="3319463" y="1735138"/>
              <a:ext cx="658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2</a:t>
              </a:r>
              <a:endParaRPr lang="pt-BR" altLang="pt-BR" sz="2000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46137" name="Line 27"/>
            <p:cNvSpPr>
              <a:spLocks noChangeShapeType="1"/>
            </p:cNvSpPr>
            <p:nvPr/>
          </p:nvSpPr>
          <p:spPr bwMode="auto">
            <a:xfrm>
              <a:off x="3535363" y="2132013"/>
              <a:ext cx="0" cy="21590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38" name="Text Box 28"/>
            <p:cNvSpPr txBox="1">
              <a:spLocks noChangeArrowheads="1"/>
            </p:cNvSpPr>
            <p:nvPr/>
          </p:nvSpPr>
          <p:spPr bwMode="auto">
            <a:xfrm>
              <a:off x="3319463" y="2384425"/>
              <a:ext cx="65881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000" b="1">
                  <a:solidFill>
                    <a:srgbClr val="FFFF00"/>
                  </a:solidFill>
                  <a:cs typeface="Arial" charset="0"/>
                </a:rPr>
                <a:t>CH</a:t>
              </a:r>
              <a:r>
                <a:rPr lang="pt-BR" altLang="pt-BR" sz="1400" b="1">
                  <a:solidFill>
                    <a:srgbClr val="FFFF00"/>
                  </a:solidFill>
                  <a:cs typeface="Arial" charset="0"/>
                </a:rPr>
                <a:t>3</a:t>
              </a:r>
              <a:endParaRPr lang="pt-BR" altLang="pt-BR" sz="2000" b="1">
                <a:solidFill>
                  <a:srgbClr val="FFFF00"/>
                </a:solidFill>
                <a:cs typeface="Arial" charset="0"/>
              </a:endParaRPr>
            </a:p>
          </p:txBody>
        </p:sp>
        <p:sp>
          <p:nvSpPr>
            <p:cNvPr id="46139" name="Line 29"/>
            <p:cNvSpPr>
              <a:spLocks noChangeShapeType="1"/>
            </p:cNvSpPr>
            <p:nvPr/>
          </p:nvSpPr>
          <p:spPr bwMode="auto">
            <a:xfrm>
              <a:off x="5867400" y="1555750"/>
              <a:ext cx="288925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6140" name="AutoShape 30"/>
            <p:cNvSpPr>
              <a:spLocks noChangeArrowheads="1"/>
            </p:cNvSpPr>
            <p:nvPr/>
          </p:nvSpPr>
          <p:spPr bwMode="auto">
            <a:xfrm rot="10800000">
              <a:off x="6156325" y="1123950"/>
              <a:ext cx="1008063" cy="871538"/>
            </a:xfrm>
            <a:prstGeom prst="hexagon">
              <a:avLst>
                <a:gd name="adj" fmla="val 28916"/>
                <a:gd name="vf" fmla="val 115470"/>
              </a:avLst>
            </a:prstGeom>
            <a:solidFill>
              <a:srgbClr val="000099"/>
            </a:solidFill>
            <a:ln w="38100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  <p:sp>
          <p:nvSpPr>
            <p:cNvPr id="46141" name="Oval 31"/>
            <p:cNvSpPr>
              <a:spLocks noChangeArrowheads="1"/>
            </p:cNvSpPr>
            <p:nvPr/>
          </p:nvSpPr>
          <p:spPr bwMode="auto">
            <a:xfrm rot="5400000">
              <a:off x="6372225" y="1266825"/>
              <a:ext cx="576263" cy="576263"/>
            </a:xfrm>
            <a:prstGeom prst="ellipse">
              <a:avLst/>
            </a:prstGeom>
            <a:solidFill>
              <a:srgbClr val="000099"/>
            </a:solidFill>
            <a:ln w="3810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pt-BR" altLang="pt-BR" b="1">
                <a:cs typeface="Arial" charset="0"/>
              </a:endParaRPr>
            </a:p>
          </p:txBody>
        </p:sp>
      </p:grpSp>
      <p:grpSp>
        <p:nvGrpSpPr>
          <p:cNvPr id="4" name="Grupo 49"/>
          <p:cNvGrpSpPr>
            <a:grpSpLocks/>
          </p:cNvGrpSpPr>
          <p:nvPr/>
        </p:nvGrpSpPr>
        <p:grpSpPr bwMode="auto">
          <a:xfrm>
            <a:off x="5441950" y="5118100"/>
            <a:ext cx="1630363" cy="369888"/>
            <a:chOff x="5006984" y="5929330"/>
            <a:chExt cx="1630362" cy="369887"/>
          </a:xfrm>
        </p:grpSpPr>
        <p:sp>
          <p:nvSpPr>
            <p:cNvPr id="46117" name="Text Box 32"/>
            <p:cNvSpPr txBox="1">
              <a:spLocks noChangeArrowheads="1"/>
            </p:cNvSpPr>
            <p:nvPr/>
          </p:nvSpPr>
          <p:spPr bwMode="auto">
            <a:xfrm>
              <a:off x="5643571" y="5929330"/>
              <a:ext cx="3254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o</a:t>
              </a:r>
            </a:p>
          </p:txBody>
        </p:sp>
        <p:sp>
          <p:nvSpPr>
            <p:cNvPr id="46118" name="Text Box 33"/>
            <p:cNvSpPr txBox="1">
              <a:spLocks noChangeArrowheads="1"/>
            </p:cNvSpPr>
            <p:nvPr/>
          </p:nvSpPr>
          <p:spPr bwMode="auto">
            <a:xfrm>
              <a:off x="5370521" y="5929330"/>
              <a:ext cx="4540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an</a:t>
              </a:r>
            </a:p>
          </p:txBody>
        </p:sp>
        <p:sp>
          <p:nvSpPr>
            <p:cNvPr id="46119" name="Text Box 34"/>
            <p:cNvSpPr txBox="1">
              <a:spLocks noChangeArrowheads="1"/>
            </p:cNvSpPr>
            <p:nvPr/>
          </p:nvSpPr>
          <p:spPr bwMode="auto">
            <a:xfrm>
              <a:off x="5006984" y="5929330"/>
              <a:ext cx="5445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but</a:t>
              </a:r>
            </a:p>
          </p:txBody>
        </p:sp>
        <p:sp>
          <p:nvSpPr>
            <p:cNvPr id="46120" name="Text Box 35"/>
            <p:cNvSpPr txBox="1">
              <a:spLocks noChangeArrowheads="1"/>
            </p:cNvSpPr>
            <p:nvPr/>
          </p:nvSpPr>
          <p:spPr bwMode="auto">
            <a:xfrm>
              <a:off x="5786446" y="5929330"/>
              <a:ext cx="8509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amida</a:t>
              </a:r>
            </a:p>
          </p:txBody>
        </p:sp>
      </p:grpSp>
      <p:grpSp>
        <p:nvGrpSpPr>
          <p:cNvPr id="5" name="Grupo 46"/>
          <p:cNvGrpSpPr>
            <a:grpSpLocks/>
          </p:cNvGrpSpPr>
          <p:nvPr/>
        </p:nvGrpSpPr>
        <p:grpSpPr bwMode="auto">
          <a:xfrm>
            <a:off x="2089150" y="5124450"/>
            <a:ext cx="923925" cy="369888"/>
            <a:chOff x="1281093" y="5935680"/>
            <a:chExt cx="923953" cy="369887"/>
          </a:xfrm>
        </p:grpSpPr>
        <p:sp>
          <p:nvSpPr>
            <p:cNvPr id="46115" name="Text Box 39"/>
            <p:cNvSpPr txBox="1">
              <a:spLocks noChangeArrowheads="1"/>
            </p:cNvSpPr>
            <p:nvPr/>
          </p:nvSpPr>
          <p:spPr bwMode="auto">
            <a:xfrm>
              <a:off x="1281093" y="5935680"/>
              <a:ext cx="5048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2 –</a:t>
              </a:r>
            </a:p>
          </p:txBody>
        </p:sp>
        <p:sp>
          <p:nvSpPr>
            <p:cNvPr id="46116" name="Text Box 40"/>
            <p:cNvSpPr txBox="1">
              <a:spLocks noChangeArrowheads="1"/>
            </p:cNvSpPr>
            <p:nvPr/>
          </p:nvSpPr>
          <p:spPr bwMode="auto">
            <a:xfrm>
              <a:off x="1687521" y="5935680"/>
              <a:ext cx="5175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etil</a:t>
              </a:r>
            </a:p>
          </p:txBody>
        </p:sp>
      </p:grpSp>
      <p:grpSp>
        <p:nvGrpSpPr>
          <p:cNvPr id="6" name="Grupo 47"/>
          <p:cNvGrpSpPr>
            <a:grpSpLocks/>
          </p:cNvGrpSpPr>
          <p:nvPr/>
        </p:nvGrpSpPr>
        <p:grpSpPr bwMode="auto">
          <a:xfrm>
            <a:off x="2952750" y="5124450"/>
            <a:ext cx="1296988" cy="376238"/>
            <a:chOff x="2219334" y="5935680"/>
            <a:chExt cx="1296967" cy="376237"/>
          </a:xfrm>
        </p:grpSpPr>
        <p:sp>
          <p:nvSpPr>
            <p:cNvPr id="46113" name="Text Box 38"/>
            <p:cNvSpPr txBox="1">
              <a:spLocks noChangeArrowheads="1"/>
            </p:cNvSpPr>
            <p:nvPr/>
          </p:nvSpPr>
          <p:spPr bwMode="auto">
            <a:xfrm>
              <a:off x="2219334" y="5942030"/>
              <a:ext cx="7366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– N –</a:t>
              </a:r>
            </a:p>
          </p:txBody>
        </p:sp>
        <p:sp>
          <p:nvSpPr>
            <p:cNvPr id="46114" name="Text Box 41"/>
            <p:cNvSpPr txBox="1">
              <a:spLocks noChangeArrowheads="1"/>
            </p:cNvSpPr>
            <p:nvPr/>
          </p:nvSpPr>
          <p:spPr bwMode="auto">
            <a:xfrm>
              <a:off x="2857488" y="5935680"/>
              <a:ext cx="65881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fenil</a:t>
              </a:r>
            </a:p>
          </p:txBody>
        </p:sp>
      </p:grpSp>
      <p:grpSp>
        <p:nvGrpSpPr>
          <p:cNvPr id="7" name="Grupo 48"/>
          <p:cNvGrpSpPr>
            <a:grpSpLocks/>
          </p:cNvGrpSpPr>
          <p:nvPr/>
        </p:nvGrpSpPr>
        <p:grpSpPr bwMode="auto">
          <a:xfrm>
            <a:off x="4156075" y="5124450"/>
            <a:ext cx="1325563" cy="376238"/>
            <a:chOff x="3613159" y="5935680"/>
            <a:chExt cx="1325551" cy="376237"/>
          </a:xfrm>
        </p:grpSpPr>
        <p:sp>
          <p:nvSpPr>
            <p:cNvPr id="46111" name="Text Box 36"/>
            <p:cNvSpPr txBox="1">
              <a:spLocks noChangeArrowheads="1"/>
            </p:cNvSpPr>
            <p:nvPr/>
          </p:nvSpPr>
          <p:spPr bwMode="auto">
            <a:xfrm>
              <a:off x="4214810" y="5935680"/>
              <a:ext cx="7239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metil</a:t>
              </a:r>
            </a:p>
          </p:txBody>
        </p:sp>
        <p:sp>
          <p:nvSpPr>
            <p:cNvPr id="46112" name="Text Box 42"/>
            <p:cNvSpPr txBox="1">
              <a:spLocks noChangeArrowheads="1"/>
            </p:cNvSpPr>
            <p:nvPr/>
          </p:nvSpPr>
          <p:spPr bwMode="auto">
            <a:xfrm>
              <a:off x="3613159" y="5942030"/>
              <a:ext cx="6969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b="1">
                  <a:solidFill>
                    <a:srgbClr val="FFFF00"/>
                  </a:solidFill>
                  <a:cs typeface="Arial" charset="0"/>
                </a:rPr>
                <a:t>– 3 –</a:t>
              </a:r>
            </a:p>
          </p:txBody>
        </p:sp>
      </p:grpSp>
      <p:sp>
        <p:nvSpPr>
          <p:cNvPr id="51" name="CaixaDeTexto 50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9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9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0" presetClass="emph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autoRev="1" fill="hold"/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autoRev="1" fill="hold"/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5" dur="500" autoRev="1" fill="hold"/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7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91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3461539" y="315914"/>
            <a:ext cx="2220922" cy="523875"/>
          </a:xfrm>
          <a:prstGeom prst="rect">
            <a:avLst/>
          </a:prstGeom>
          <a:ln w="19050">
            <a:solidFill>
              <a:srgbClr val="FF00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ES_tradnl" sz="2800" b="1">
                <a:solidFill>
                  <a:schemeClr val="bg1"/>
                </a:solidFill>
                <a:cs typeface="Arial" charset="0"/>
              </a:rPr>
              <a:t>NITRILOS</a:t>
            </a:r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720625" y="1139827"/>
            <a:ext cx="770275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bg1"/>
                </a:solidFill>
                <a:cs typeface="Arial" pitchFamily="34" charset="0"/>
              </a:rPr>
              <a:t>São compostos que apresentam o grupo funcional:</a:t>
            </a:r>
          </a:p>
        </p:txBody>
      </p:sp>
      <p:grpSp>
        <p:nvGrpSpPr>
          <p:cNvPr id="47112" name="Grupo 27"/>
          <p:cNvGrpSpPr>
            <a:grpSpLocks/>
          </p:cNvGrpSpPr>
          <p:nvPr/>
        </p:nvGrpSpPr>
        <p:grpSpPr bwMode="auto">
          <a:xfrm>
            <a:off x="3357563" y="2071688"/>
            <a:ext cx="2428875" cy="928687"/>
            <a:chOff x="3357554" y="1571612"/>
            <a:chExt cx="2428892" cy="928694"/>
          </a:xfrm>
        </p:grpSpPr>
        <p:sp>
          <p:nvSpPr>
            <p:cNvPr id="22" name="Retângulo de cantos arredondados 21"/>
            <p:cNvSpPr/>
            <p:nvPr/>
          </p:nvSpPr>
          <p:spPr>
            <a:xfrm>
              <a:off x="3357554" y="1571612"/>
              <a:ext cx="2428892" cy="928694"/>
            </a:xfrm>
            <a:prstGeom prst="roundRect">
              <a:avLst/>
            </a:prstGeom>
            <a:ln w="19050">
              <a:solidFill>
                <a:srgbClr val="FF0000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pt-BR"/>
            </a:p>
          </p:txBody>
        </p:sp>
        <p:grpSp>
          <p:nvGrpSpPr>
            <p:cNvPr id="47126" name="Grupo 20"/>
            <p:cNvGrpSpPr>
              <a:grpSpLocks/>
            </p:cNvGrpSpPr>
            <p:nvPr/>
          </p:nvGrpSpPr>
          <p:grpSpPr bwMode="auto">
            <a:xfrm>
              <a:off x="3675853" y="1706554"/>
              <a:ext cx="1792294" cy="579438"/>
              <a:chOff x="3708400" y="1625600"/>
              <a:chExt cx="1792294" cy="579438"/>
            </a:xfrm>
          </p:grpSpPr>
          <p:sp>
            <p:nvSpPr>
              <p:cNvPr id="47127" name="Line 6"/>
              <p:cNvSpPr>
                <a:spLocks noChangeShapeType="1"/>
              </p:cNvSpPr>
              <p:nvPr/>
            </p:nvSpPr>
            <p:spPr bwMode="auto">
              <a:xfrm>
                <a:off x="4572000" y="2057400"/>
                <a:ext cx="4318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28" name="Text Box 7"/>
              <p:cNvSpPr txBox="1">
                <a:spLocks noChangeArrowheads="1"/>
              </p:cNvSpPr>
              <p:nvPr/>
            </p:nvSpPr>
            <p:spPr bwMode="auto">
              <a:xfrm>
                <a:off x="3708400" y="1625600"/>
                <a:ext cx="815975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3200" b="1">
                    <a:solidFill>
                      <a:schemeClr val="bg1"/>
                    </a:solidFill>
                    <a:cs typeface="Arial" charset="0"/>
                  </a:rPr>
                  <a:t>– C</a:t>
                </a:r>
              </a:p>
            </p:txBody>
          </p:sp>
          <p:sp>
            <p:nvSpPr>
              <p:cNvPr id="47129" name="Text Box 8"/>
              <p:cNvSpPr txBox="1">
                <a:spLocks noChangeArrowheads="1"/>
              </p:cNvSpPr>
              <p:nvPr/>
            </p:nvSpPr>
            <p:spPr bwMode="auto">
              <a:xfrm>
                <a:off x="5022856" y="1625600"/>
                <a:ext cx="477838" cy="579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/>
                <a:r>
                  <a:rPr lang="pt-BR" altLang="pt-BR" sz="3200" b="1">
                    <a:solidFill>
                      <a:schemeClr val="bg1"/>
                    </a:solidFill>
                    <a:cs typeface="Arial" charset="0"/>
                  </a:rPr>
                  <a:t>N</a:t>
                </a:r>
              </a:p>
            </p:txBody>
          </p:sp>
          <p:sp>
            <p:nvSpPr>
              <p:cNvPr id="47130" name="Line 9"/>
              <p:cNvSpPr>
                <a:spLocks noChangeShapeType="1"/>
              </p:cNvSpPr>
              <p:nvPr/>
            </p:nvSpPr>
            <p:spPr bwMode="auto">
              <a:xfrm>
                <a:off x="4572000" y="1928802"/>
                <a:ext cx="4318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47131" name="Line 10"/>
              <p:cNvSpPr>
                <a:spLocks noChangeShapeType="1"/>
              </p:cNvSpPr>
              <p:nvPr/>
            </p:nvSpPr>
            <p:spPr bwMode="auto">
              <a:xfrm>
                <a:off x="4572000" y="1785926"/>
                <a:ext cx="431800" cy="0"/>
              </a:xfrm>
              <a:prstGeom prst="line">
                <a:avLst/>
              </a:prstGeom>
              <a:noFill/>
              <a:ln w="571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4524" name="Rectangle 12"/>
          <p:cNvSpPr>
            <a:spLocks noChangeArrowheads="1"/>
          </p:cNvSpPr>
          <p:nvPr/>
        </p:nvSpPr>
        <p:spPr bwMode="auto">
          <a:xfrm>
            <a:off x="250825" y="4413601"/>
            <a:ext cx="8642350" cy="1015663"/>
          </a:xfrm>
          <a:prstGeom prst="rect">
            <a:avLst/>
          </a:prstGeom>
          <a:ln w="19050">
            <a:solidFill>
              <a:srgbClr val="FFFF00"/>
            </a:solidFill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A nomenclatura </a:t>
            </a:r>
            <a:r>
              <a:rPr lang="pt-BR" sz="2000" b="1" dirty="0">
                <a:solidFill>
                  <a:schemeClr val="bg1"/>
                </a:solidFill>
                <a:cs typeface="Arial" charset="0"/>
              </a:rPr>
              <a:t>IUPAC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recomenda o uso da palavra </a:t>
            </a:r>
            <a:r>
              <a:rPr lang="pt-BR" sz="2000" b="1" dirty="0" err="1">
                <a:solidFill>
                  <a:schemeClr val="bg1"/>
                </a:solidFill>
                <a:cs typeface="Arial" charset="0"/>
              </a:rPr>
              <a:t>NITRILO</a:t>
            </a:r>
            <a:r>
              <a:rPr lang="pt-BR" sz="2000" b="1" dirty="0">
                <a:solidFill>
                  <a:srgbClr val="FFFF00"/>
                </a:solidFill>
                <a:cs typeface="Arial" charset="0"/>
              </a:rPr>
              <a:t> após o nome do hidrocarboneto correspondente </a:t>
            </a:r>
          </a:p>
        </p:txBody>
      </p:sp>
      <p:sp>
        <p:nvSpPr>
          <p:cNvPr id="64541" name="Text Box 29"/>
          <p:cNvSpPr txBox="1">
            <a:spLocks noChangeArrowheads="1"/>
          </p:cNvSpPr>
          <p:nvPr/>
        </p:nvSpPr>
        <p:spPr bwMode="auto">
          <a:xfrm>
            <a:off x="5357813" y="3311525"/>
            <a:ext cx="21415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2800" b="1">
                <a:solidFill>
                  <a:srgbClr val="FFFF00"/>
                </a:solidFill>
                <a:cs typeface="Arial" charset="0"/>
              </a:rPr>
              <a:t>etano</a:t>
            </a:r>
            <a:r>
              <a:rPr lang="pt-BR" altLang="pt-BR" sz="2800" b="1">
                <a:solidFill>
                  <a:schemeClr val="bg1"/>
                </a:solidFill>
                <a:cs typeface="Arial" charset="0"/>
              </a:rPr>
              <a:t>nitrilo</a:t>
            </a:r>
          </a:p>
        </p:txBody>
      </p:sp>
      <p:grpSp>
        <p:nvGrpSpPr>
          <p:cNvPr id="4" name="Grupo 26"/>
          <p:cNvGrpSpPr>
            <a:grpSpLocks/>
          </p:cNvGrpSpPr>
          <p:nvPr/>
        </p:nvGrpSpPr>
        <p:grpSpPr bwMode="auto">
          <a:xfrm>
            <a:off x="1876425" y="3333750"/>
            <a:ext cx="2695575" cy="523875"/>
            <a:chOff x="2714612" y="2786058"/>
            <a:chExt cx="2694969" cy="523220"/>
          </a:xfrm>
        </p:grpSpPr>
        <p:sp>
          <p:nvSpPr>
            <p:cNvPr id="47121" name="Text Box 16"/>
            <p:cNvSpPr txBox="1">
              <a:spLocks noChangeArrowheads="1"/>
            </p:cNvSpPr>
            <p:nvPr/>
          </p:nvSpPr>
          <p:spPr bwMode="auto">
            <a:xfrm>
              <a:off x="2714612" y="2786058"/>
              <a:ext cx="269496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28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H</a:t>
              </a:r>
              <a:r>
                <a:rPr lang="pt-BR" altLang="pt-BR" sz="2800" b="1" baseline="-25000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3</a:t>
              </a:r>
              <a:r>
                <a:rPr lang="pt-BR" altLang="pt-BR" sz="28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C      C </a:t>
              </a:r>
              <a:r>
                <a:rPr lang="el-GR" altLang="pt-BR" sz="2800" b="1">
                  <a:solidFill>
                    <a:srgbClr val="FFFF00"/>
                  </a:solidFill>
                  <a:cs typeface="Arial" charset="0"/>
                </a:rPr>
                <a:t>Ξ</a:t>
              </a:r>
              <a:r>
                <a:rPr lang="pt-BR" altLang="pt-BR" sz="2800" b="1">
                  <a:solidFill>
                    <a:srgbClr val="FFFF00"/>
                  </a:solidFill>
                  <a:latin typeface="Arial Black" pitchFamily="34" charset="0"/>
                  <a:cs typeface="Arial" charset="0"/>
                </a:rPr>
                <a:t> N</a:t>
              </a:r>
            </a:p>
          </p:txBody>
        </p:sp>
        <p:cxnSp>
          <p:nvCxnSpPr>
            <p:cNvPr id="24" name="Conector reto 23"/>
            <p:cNvCxnSpPr/>
            <p:nvPr/>
          </p:nvCxnSpPr>
          <p:spPr>
            <a:xfrm>
              <a:off x="3714512" y="3069866"/>
              <a:ext cx="428529" cy="1585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aixaDeTexto 28"/>
          <p:cNvSpPr txBox="1"/>
          <p:nvPr/>
        </p:nvSpPr>
        <p:spPr>
          <a:xfrm>
            <a:off x="6429388" y="6478809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4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178563" y="357166"/>
            <a:ext cx="8786874" cy="958660"/>
          </a:xfrm>
          <a:prstGeom prst="rect">
            <a:avLst/>
          </a:prstGeom>
          <a:ln w="28575">
            <a:solidFill>
              <a:srgbClr val="FF0000"/>
            </a:solidFill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cs typeface="Arial" pitchFamily="34" charset="0"/>
              </a:rPr>
              <a:t>O nome dos </a:t>
            </a:r>
            <a:r>
              <a:rPr lang="pt-BR" sz="2000" b="1" dirty="0" err="1">
                <a:solidFill>
                  <a:schemeClr val="bg1"/>
                </a:solidFill>
                <a:cs typeface="Arial" pitchFamily="34" charset="0"/>
              </a:rPr>
              <a:t>nitrilos</a:t>
            </a:r>
            <a:r>
              <a:rPr lang="pt-BR" sz="2000" b="1" dirty="0">
                <a:solidFill>
                  <a:schemeClr val="bg1"/>
                </a:solidFill>
                <a:cs typeface="Arial" pitchFamily="34" charset="0"/>
              </a:rPr>
              <a:t> pode também ser formado pelo nome do radical ligado ao grupo  funcional, antecedido da palavra cianeto </a:t>
            </a:r>
          </a:p>
        </p:txBody>
      </p:sp>
      <p:grpSp>
        <p:nvGrpSpPr>
          <p:cNvPr id="2" name="Grupo 32"/>
          <p:cNvGrpSpPr>
            <a:grpSpLocks/>
          </p:cNvGrpSpPr>
          <p:nvPr/>
        </p:nvGrpSpPr>
        <p:grpSpPr bwMode="auto">
          <a:xfrm>
            <a:off x="3182938" y="1928813"/>
            <a:ext cx="2778125" cy="590550"/>
            <a:chOff x="1142976" y="2156393"/>
            <a:chExt cx="2778139" cy="590550"/>
          </a:xfrm>
        </p:grpSpPr>
        <p:sp>
          <p:nvSpPr>
            <p:cNvPr id="48150" name="Text Box 5"/>
            <p:cNvSpPr txBox="1">
              <a:spLocks noChangeArrowheads="1"/>
            </p:cNvSpPr>
            <p:nvPr/>
          </p:nvSpPr>
          <p:spPr bwMode="auto">
            <a:xfrm>
              <a:off x="1142976" y="2162743"/>
              <a:ext cx="9493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3</a:t>
              </a:r>
              <a:r>
                <a:rPr lang="pt-BR" altLang="pt-BR" sz="32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8151" name="Text Box 6"/>
            <p:cNvSpPr txBox="1">
              <a:spLocks noChangeArrowheads="1"/>
            </p:cNvSpPr>
            <p:nvPr/>
          </p:nvSpPr>
          <p:spPr bwMode="auto">
            <a:xfrm>
              <a:off x="2493962" y="2156393"/>
              <a:ext cx="4810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8152" name="Line 7"/>
            <p:cNvSpPr>
              <a:spLocks noChangeShapeType="1"/>
            </p:cNvSpPr>
            <p:nvPr/>
          </p:nvSpPr>
          <p:spPr bwMode="auto">
            <a:xfrm>
              <a:off x="2154237" y="2440555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3" name="Line 8"/>
            <p:cNvSpPr>
              <a:spLocks noChangeShapeType="1"/>
            </p:cNvSpPr>
            <p:nvPr/>
          </p:nvSpPr>
          <p:spPr bwMode="auto">
            <a:xfrm>
              <a:off x="3071802" y="2438968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4" name="Line 9"/>
            <p:cNvSpPr>
              <a:spLocks noChangeShapeType="1"/>
            </p:cNvSpPr>
            <p:nvPr/>
          </p:nvSpPr>
          <p:spPr bwMode="auto">
            <a:xfrm>
              <a:off x="3071802" y="2583430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5" name="Line 10"/>
            <p:cNvSpPr>
              <a:spLocks noChangeShapeType="1"/>
            </p:cNvSpPr>
            <p:nvPr/>
          </p:nvSpPr>
          <p:spPr bwMode="auto">
            <a:xfrm>
              <a:off x="3071802" y="2296093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56" name="Text Box 11"/>
            <p:cNvSpPr txBox="1">
              <a:spLocks noChangeArrowheads="1"/>
            </p:cNvSpPr>
            <p:nvPr/>
          </p:nvSpPr>
          <p:spPr bwMode="auto">
            <a:xfrm>
              <a:off x="3440102" y="2156393"/>
              <a:ext cx="4810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chemeClr val="bg1"/>
                  </a:solidFill>
                  <a:cs typeface="Arial" charset="0"/>
                </a:rPr>
                <a:t>N</a:t>
              </a:r>
            </a:p>
          </p:txBody>
        </p:sp>
      </p:grpSp>
      <p:sp>
        <p:nvSpPr>
          <p:cNvPr id="117772" name="Text Box 12"/>
          <p:cNvSpPr txBox="1">
            <a:spLocks noChangeArrowheads="1"/>
          </p:cNvSpPr>
          <p:nvPr/>
        </p:nvSpPr>
        <p:spPr bwMode="auto">
          <a:xfrm>
            <a:off x="2643188" y="2928938"/>
            <a:ext cx="3857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chemeClr val="bg1"/>
                </a:solidFill>
                <a:cs typeface="Arial" charset="0"/>
              </a:rPr>
              <a:t>cianeto de </a:t>
            </a:r>
            <a:r>
              <a:rPr lang="pt-BR" altLang="pt-BR" sz="3200" b="1">
                <a:solidFill>
                  <a:srgbClr val="FFFF00"/>
                </a:solidFill>
                <a:cs typeface="Arial" charset="0"/>
              </a:rPr>
              <a:t>metila</a:t>
            </a:r>
          </a:p>
        </p:txBody>
      </p:sp>
      <p:sp>
        <p:nvSpPr>
          <p:cNvPr id="117785" name="Text Box 25"/>
          <p:cNvSpPr txBox="1">
            <a:spLocks noChangeArrowheads="1"/>
          </p:cNvSpPr>
          <p:nvPr/>
        </p:nvSpPr>
        <p:spPr bwMode="auto">
          <a:xfrm>
            <a:off x="2887663" y="5072063"/>
            <a:ext cx="3368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altLang="pt-BR" sz="3200" b="1">
                <a:solidFill>
                  <a:schemeClr val="bg1"/>
                </a:solidFill>
                <a:cs typeface="Arial" charset="0"/>
              </a:rPr>
              <a:t>cianeto de </a:t>
            </a:r>
            <a:r>
              <a:rPr lang="pt-BR" altLang="pt-BR" sz="3200" b="1">
                <a:solidFill>
                  <a:srgbClr val="FFFF00"/>
                </a:solidFill>
                <a:cs typeface="Arial" charset="0"/>
              </a:rPr>
              <a:t>vinila</a:t>
            </a:r>
          </a:p>
        </p:txBody>
      </p:sp>
      <p:grpSp>
        <p:nvGrpSpPr>
          <p:cNvPr id="3" name="Grupo 33"/>
          <p:cNvGrpSpPr>
            <a:grpSpLocks/>
          </p:cNvGrpSpPr>
          <p:nvPr/>
        </p:nvGrpSpPr>
        <p:grpSpPr bwMode="auto">
          <a:xfrm>
            <a:off x="2571750" y="4000500"/>
            <a:ext cx="4002088" cy="590550"/>
            <a:chOff x="765155" y="4000504"/>
            <a:chExt cx="4002087" cy="590546"/>
          </a:xfrm>
        </p:grpSpPr>
        <p:sp>
          <p:nvSpPr>
            <p:cNvPr id="48140" name="Text Box 15"/>
            <p:cNvSpPr txBox="1">
              <a:spLocks noChangeArrowheads="1"/>
            </p:cNvSpPr>
            <p:nvPr/>
          </p:nvSpPr>
          <p:spPr bwMode="auto">
            <a:xfrm>
              <a:off x="765155" y="4006850"/>
              <a:ext cx="9493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rgbClr val="FFFF00"/>
                  </a:solidFill>
                  <a:cs typeface="Arial" charset="0"/>
                </a:rPr>
                <a:t>H</a:t>
              </a:r>
              <a:r>
                <a:rPr lang="pt-BR" altLang="pt-BR" sz="2400" b="1">
                  <a:solidFill>
                    <a:srgbClr val="FFFF00"/>
                  </a:solidFill>
                  <a:cs typeface="Arial" charset="0"/>
                </a:rPr>
                <a:t>2</a:t>
              </a:r>
              <a:r>
                <a:rPr lang="pt-BR" altLang="pt-BR" sz="3200" b="1">
                  <a:solidFill>
                    <a:srgbClr val="FFFF00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8141" name="Line 17"/>
            <p:cNvSpPr>
              <a:spLocks noChangeShapeType="1"/>
            </p:cNvSpPr>
            <p:nvPr/>
          </p:nvSpPr>
          <p:spPr bwMode="auto">
            <a:xfrm>
              <a:off x="1765300" y="4222750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42" name="Line 22"/>
            <p:cNvSpPr>
              <a:spLocks noChangeShapeType="1"/>
            </p:cNvSpPr>
            <p:nvPr/>
          </p:nvSpPr>
          <p:spPr bwMode="auto">
            <a:xfrm>
              <a:off x="1765300" y="4362450"/>
              <a:ext cx="288925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43" name="Text Box 23"/>
            <p:cNvSpPr txBox="1">
              <a:spLocks noChangeArrowheads="1"/>
            </p:cNvSpPr>
            <p:nvPr/>
          </p:nvSpPr>
          <p:spPr bwMode="auto">
            <a:xfrm>
              <a:off x="2155825" y="4006850"/>
              <a:ext cx="77787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rgbClr val="FFFF00"/>
                  </a:solidFill>
                  <a:cs typeface="Arial" charset="0"/>
                </a:rPr>
                <a:t>CH</a:t>
              </a:r>
            </a:p>
          </p:txBody>
        </p:sp>
        <p:sp>
          <p:nvSpPr>
            <p:cNvPr id="48144" name="Text Box 6"/>
            <p:cNvSpPr txBox="1">
              <a:spLocks noChangeArrowheads="1"/>
            </p:cNvSpPr>
            <p:nvPr/>
          </p:nvSpPr>
          <p:spPr bwMode="auto">
            <a:xfrm>
              <a:off x="3340089" y="4000504"/>
              <a:ext cx="4810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chemeClr val="bg1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48145" name="Line 7"/>
            <p:cNvSpPr>
              <a:spLocks noChangeShapeType="1"/>
            </p:cNvSpPr>
            <p:nvPr/>
          </p:nvSpPr>
          <p:spPr bwMode="auto">
            <a:xfrm>
              <a:off x="3000364" y="4284666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46" name="Line 8"/>
            <p:cNvSpPr>
              <a:spLocks noChangeShapeType="1"/>
            </p:cNvSpPr>
            <p:nvPr/>
          </p:nvSpPr>
          <p:spPr bwMode="auto">
            <a:xfrm>
              <a:off x="3917929" y="4283079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47" name="Line 9"/>
            <p:cNvSpPr>
              <a:spLocks noChangeShapeType="1"/>
            </p:cNvSpPr>
            <p:nvPr/>
          </p:nvSpPr>
          <p:spPr bwMode="auto">
            <a:xfrm>
              <a:off x="3917929" y="4427541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48" name="Line 10"/>
            <p:cNvSpPr>
              <a:spLocks noChangeShapeType="1"/>
            </p:cNvSpPr>
            <p:nvPr/>
          </p:nvSpPr>
          <p:spPr bwMode="auto">
            <a:xfrm>
              <a:off x="3917929" y="4140204"/>
              <a:ext cx="288925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48149" name="Text Box 11"/>
            <p:cNvSpPr txBox="1">
              <a:spLocks noChangeArrowheads="1"/>
            </p:cNvSpPr>
            <p:nvPr/>
          </p:nvSpPr>
          <p:spPr bwMode="auto">
            <a:xfrm>
              <a:off x="4286229" y="4000504"/>
              <a:ext cx="4810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pt-BR" altLang="pt-BR" sz="3200" b="1">
                  <a:solidFill>
                    <a:schemeClr val="bg1"/>
                  </a:solidFill>
                  <a:cs typeface="Arial" charset="0"/>
                </a:rPr>
                <a:t>N</a:t>
              </a:r>
            </a:p>
          </p:txBody>
        </p:sp>
      </p:grpSp>
      <p:sp>
        <p:nvSpPr>
          <p:cNvPr id="35" name="CaixaDeTexto 34"/>
          <p:cNvSpPr txBox="1"/>
          <p:nvPr/>
        </p:nvSpPr>
        <p:spPr>
          <a:xfrm>
            <a:off x="6429388" y="6264495"/>
            <a:ext cx="2580771" cy="307777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pt-BR" sz="1400" dirty="0">
                <a:solidFill>
                  <a:schemeClr val="bg1"/>
                </a:solidFill>
                <a:latin typeface="Arial Black" pitchFamily="34" charset="0"/>
              </a:rPr>
              <a:t>Prof. Agamenon Roberto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7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17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2" grpId="0"/>
      <p:bldP spid="117785" grpId="0"/>
    </p:bldLst>
  </p:timing>
</p:sld>
</file>

<file path=ppt/theme/theme1.xml><?xml version="1.0" encoding="utf-8"?>
<a:theme xmlns:a="http://schemas.openxmlformats.org/drawingml/2006/main" name="funcao_oxigenadas_nitrogenadas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funcao_oxigenadas_nitrogenadas</Template>
  <TotalTime>3</TotalTime>
  <Words>993</Words>
  <Application>Microsoft Office PowerPoint</Application>
  <PresentationFormat>Apresentação na tela (4:3)</PresentationFormat>
  <Paragraphs>358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funcao_oxigenadas_nitrogenadas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mrschultz</dc:creator>
  <cp:lastModifiedBy>mrschultz</cp:lastModifiedBy>
  <cp:revision>2</cp:revision>
  <dcterms:created xsi:type="dcterms:W3CDTF">2014-05-23T23:37:56Z</dcterms:created>
  <dcterms:modified xsi:type="dcterms:W3CDTF">2014-05-23T23:46:23Z</dcterms:modified>
</cp:coreProperties>
</file>