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6" r:id="rId3"/>
    <p:sldId id="289" r:id="rId4"/>
    <p:sldId id="311" r:id="rId5"/>
    <p:sldId id="257" r:id="rId6"/>
    <p:sldId id="301" r:id="rId7"/>
    <p:sldId id="258" r:id="rId8"/>
    <p:sldId id="313" r:id="rId9"/>
    <p:sldId id="314" r:id="rId10"/>
    <p:sldId id="315" r:id="rId11"/>
    <p:sldId id="260" r:id="rId12"/>
    <p:sldId id="291" r:id="rId13"/>
    <p:sldId id="261" r:id="rId14"/>
    <p:sldId id="292" r:id="rId15"/>
    <p:sldId id="262" r:id="rId16"/>
    <p:sldId id="316" r:id="rId17"/>
    <p:sldId id="263" r:id="rId18"/>
    <p:sldId id="293" r:id="rId19"/>
    <p:sldId id="317" r:id="rId20"/>
    <p:sldId id="264" r:id="rId21"/>
    <p:sldId id="304" r:id="rId22"/>
    <p:sldId id="318" r:id="rId23"/>
    <p:sldId id="294" r:id="rId24"/>
    <p:sldId id="319" r:id="rId25"/>
    <p:sldId id="266" r:id="rId26"/>
    <p:sldId id="284" r:id="rId27"/>
    <p:sldId id="298" r:id="rId28"/>
    <p:sldId id="312" r:id="rId29"/>
    <p:sldId id="285" r:id="rId30"/>
    <p:sldId id="268" r:id="rId31"/>
    <p:sldId id="296" r:id="rId32"/>
    <p:sldId id="270" r:id="rId33"/>
    <p:sldId id="305" r:id="rId34"/>
    <p:sldId id="271" r:id="rId35"/>
    <p:sldId id="287" r:id="rId36"/>
    <p:sldId id="320" r:id="rId3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33"/>
    <a:srgbClr val="FF3300"/>
    <a:srgbClr val="FFFF00"/>
    <a:srgbClr val="0000CC"/>
    <a:srgbClr val="000099"/>
    <a:srgbClr val="0000FF"/>
    <a:srgbClr val="339933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FF547-8728-424B-87BF-366949E050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2371276"/>
      </p:ext>
    </p:extLst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83C7B-4540-4638-84C5-28D911AB65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37578396"/>
      </p:ext>
    </p:extLst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0F2FF-7558-43A2-BDE9-0CF7910199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7415486"/>
      </p:ext>
    </p:extLst>
  </p:cSld>
  <p:clrMapOvr>
    <a:masterClrMapping/>
  </p:clrMapOvr>
  <p:transition spd="med">
    <p:wheel spokes="3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4C57-9695-4449-9DA5-629637A6F0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61469953"/>
      </p:ext>
    </p:extLst>
  </p:cSld>
  <p:clrMapOvr>
    <a:masterClrMapping/>
  </p:clrMapOvr>
  <p:transition spd="med">
    <p:wheel spokes="3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3C2D2-47B3-4179-9798-5D5699FD94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39958914"/>
      </p:ext>
    </p:extLst>
  </p:cSld>
  <p:clrMapOvr>
    <a:masterClrMapping/>
  </p:clrMapOvr>
  <p:transition spd="med">
    <p:wheel spokes="3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E361C-4256-4E5F-85A0-C8E7155CFC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38381034"/>
      </p:ext>
    </p:extLst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AE74-9B32-401F-AABB-ADD69B9AF5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1634553"/>
      </p:ext>
    </p:extLst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B09C-1317-44F1-AA10-6E9977F49E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22103395"/>
      </p:ext>
    </p:extLst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8E066-454E-443D-B9AB-A71DEDEA8A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1635336"/>
      </p:ext>
    </p:extLst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A4653-8F1F-4663-98A6-701A715D92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77708704"/>
      </p:ext>
    </p:extLst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B52E-BB98-4815-BFD5-CAB2D171B8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41349167"/>
      </p:ext>
    </p:extLst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BA92C-1AA5-4BB6-931D-6740EF47E6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64646333"/>
      </p:ext>
    </p:extLst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783E2-51E6-4223-B562-13D09B59D6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1930256"/>
      </p:ext>
    </p:extLst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5EBF4-6278-4397-BCC2-CAA5BC686B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38576229"/>
      </p:ext>
    </p:extLst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D5A06A-1694-44A3-AD9A-0DE9CD3FA2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>
    <p:wheel spokes="3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539750" y="836613"/>
            <a:ext cx="7777163" cy="4391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FUNÇÕES OXIGENADAS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3"/>
          <p:cNvGrpSpPr>
            <a:grpSpLocks/>
          </p:cNvGrpSpPr>
          <p:nvPr/>
        </p:nvGrpSpPr>
        <p:grpSpPr bwMode="auto">
          <a:xfrm>
            <a:off x="2000250" y="928688"/>
            <a:ext cx="5143500" cy="1571625"/>
            <a:chOff x="2000232" y="571480"/>
            <a:chExt cx="5143536" cy="1571636"/>
          </a:xfrm>
        </p:grpSpPr>
        <p:sp>
          <p:nvSpPr>
            <p:cNvPr id="35" name="Retângulo 34"/>
            <p:cNvSpPr/>
            <p:nvPr/>
          </p:nvSpPr>
          <p:spPr>
            <a:xfrm>
              <a:off x="2000232" y="1000108"/>
              <a:ext cx="3714776" cy="7143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6" name="Trapezóide 35"/>
            <p:cNvSpPr/>
            <p:nvPr/>
          </p:nvSpPr>
          <p:spPr>
            <a:xfrm rot="16200000">
              <a:off x="5643569" y="642919"/>
              <a:ext cx="1571636" cy="1428760"/>
            </a:xfrm>
            <a:prstGeom prst="trapezoid">
              <a:avLst>
                <a:gd name="adj" fmla="val 3027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38" name="Retângulo de cantos arredondados 37"/>
          <p:cNvSpPr/>
          <p:nvPr/>
        </p:nvSpPr>
        <p:spPr>
          <a:xfrm>
            <a:off x="4071934" y="2000240"/>
            <a:ext cx="1428760" cy="1357322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3286116" y="571480"/>
            <a:ext cx="1000132" cy="928694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297" name="Rectangle 4"/>
          <p:cNvSpPr>
            <a:spLocks noChangeArrowheads="1"/>
          </p:cNvSpPr>
          <p:nvPr/>
        </p:nvSpPr>
        <p:spPr bwMode="auto">
          <a:xfrm>
            <a:off x="107950" y="115888"/>
            <a:ext cx="817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02)  O  composto  representado  pela  fórmula  abaixo  chama-se: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652463" y="3357563"/>
            <a:ext cx="49911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a)  3 – fenil – 2 - metil butanal.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b)  ácido 3 – fenil – 2 - metil butanóico.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c)  ácido 2 – fenil – 3 – metil  butanóico.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d)  2 – fenil – 3 – metil  butanal.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e)  2 – fenil – 3 – metil  benzeno.</a:t>
            </a:r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>
            <a:off x="5643570" y="1142984"/>
            <a:ext cx="312906" cy="369332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4572000" y="1142984"/>
            <a:ext cx="312906" cy="369332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105496" name="Text Box 24"/>
          <p:cNvSpPr txBox="1">
            <a:spLocks noChangeArrowheads="1"/>
          </p:cNvSpPr>
          <p:nvPr/>
        </p:nvSpPr>
        <p:spPr bwMode="auto">
          <a:xfrm>
            <a:off x="3428992" y="1928802"/>
            <a:ext cx="312906" cy="369332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2571736" y="1928802"/>
            <a:ext cx="312906" cy="369332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grpSp>
        <p:nvGrpSpPr>
          <p:cNvPr id="12311" name="Grupo 32"/>
          <p:cNvGrpSpPr>
            <a:grpSpLocks/>
          </p:cNvGrpSpPr>
          <p:nvPr/>
        </p:nvGrpSpPr>
        <p:grpSpPr bwMode="auto">
          <a:xfrm>
            <a:off x="2124075" y="714375"/>
            <a:ext cx="4895850" cy="2447925"/>
            <a:chOff x="468313" y="714356"/>
            <a:chExt cx="4895850" cy="2447925"/>
          </a:xfrm>
        </p:grpSpPr>
        <p:sp>
          <p:nvSpPr>
            <p:cNvPr id="12321" name="AutoShape 6"/>
            <p:cNvSpPr>
              <a:spLocks noChangeArrowheads="1"/>
            </p:cNvSpPr>
            <p:nvPr/>
          </p:nvSpPr>
          <p:spPr bwMode="auto">
            <a:xfrm rot="5400000">
              <a:off x="2559051" y="2222481"/>
              <a:ext cx="1008062" cy="871537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000099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  <p:sp>
          <p:nvSpPr>
            <p:cNvPr id="12322" name="Oval 7"/>
            <p:cNvSpPr>
              <a:spLocks noChangeArrowheads="1"/>
            </p:cNvSpPr>
            <p:nvPr/>
          </p:nvSpPr>
          <p:spPr bwMode="auto">
            <a:xfrm>
              <a:off x="2774950" y="2365356"/>
              <a:ext cx="576263" cy="576263"/>
            </a:xfrm>
            <a:prstGeom prst="ellipse">
              <a:avLst/>
            </a:prstGeom>
            <a:solidFill>
              <a:srgbClr val="000099"/>
            </a:solidFill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  <p:sp>
          <p:nvSpPr>
            <p:cNvPr id="12323" name="Text Box 8"/>
            <p:cNvSpPr txBox="1">
              <a:spLocks noChangeArrowheads="1"/>
            </p:cNvSpPr>
            <p:nvPr/>
          </p:nvSpPr>
          <p:spPr bwMode="auto">
            <a:xfrm>
              <a:off x="468313" y="1450956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2324" name="Text Box 9"/>
            <p:cNvSpPr txBox="1">
              <a:spLocks noChangeArrowheads="1"/>
            </p:cNvSpPr>
            <p:nvPr/>
          </p:nvSpPr>
          <p:spPr bwMode="auto">
            <a:xfrm>
              <a:off x="3949700" y="1455719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2325" name="Line 10"/>
            <p:cNvSpPr>
              <a:spLocks noChangeShapeType="1"/>
            </p:cNvSpPr>
            <p:nvPr/>
          </p:nvSpPr>
          <p:spPr bwMode="auto">
            <a:xfrm flipV="1">
              <a:off x="4546600" y="1455719"/>
              <a:ext cx="360363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6" name="Line 11"/>
            <p:cNvSpPr>
              <a:spLocks noChangeShapeType="1"/>
            </p:cNvSpPr>
            <p:nvPr/>
          </p:nvSpPr>
          <p:spPr bwMode="auto">
            <a:xfrm flipV="1">
              <a:off x="4475163" y="1312844"/>
              <a:ext cx="360362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7" name="Line 12"/>
            <p:cNvSpPr>
              <a:spLocks noChangeShapeType="1"/>
            </p:cNvSpPr>
            <p:nvPr/>
          </p:nvSpPr>
          <p:spPr bwMode="auto">
            <a:xfrm>
              <a:off x="4546600" y="1819256"/>
              <a:ext cx="360363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8" name="Text Box 13"/>
            <p:cNvSpPr txBox="1">
              <a:spLocks noChangeArrowheads="1"/>
            </p:cNvSpPr>
            <p:nvPr/>
          </p:nvSpPr>
          <p:spPr bwMode="auto">
            <a:xfrm>
              <a:off x="4857750" y="977881"/>
              <a:ext cx="4635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2329" name="Text Box 14"/>
            <p:cNvSpPr txBox="1">
              <a:spLocks noChangeArrowheads="1"/>
            </p:cNvSpPr>
            <p:nvPr/>
          </p:nvSpPr>
          <p:spPr bwMode="auto">
            <a:xfrm>
              <a:off x="4919663" y="1744644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12330" name="Text Box 15"/>
            <p:cNvSpPr txBox="1">
              <a:spLocks noChangeArrowheads="1"/>
            </p:cNvSpPr>
            <p:nvPr/>
          </p:nvSpPr>
          <p:spPr bwMode="auto">
            <a:xfrm>
              <a:off x="1690688" y="1444606"/>
              <a:ext cx="7016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2331" name="Line 16"/>
            <p:cNvSpPr>
              <a:spLocks noChangeShapeType="1"/>
            </p:cNvSpPr>
            <p:nvPr/>
          </p:nvSpPr>
          <p:spPr bwMode="auto">
            <a:xfrm>
              <a:off x="3706813" y="1719244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2" name="Line 17"/>
            <p:cNvSpPr>
              <a:spLocks noChangeShapeType="1"/>
            </p:cNvSpPr>
            <p:nvPr/>
          </p:nvSpPr>
          <p:spPr bwMode="auto">
            <a:xfrm>
              <a:off x="1354138" y="1719244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3" name="Text Box 18"/>
            <p:cNvSpPr txBox="1">
              <a:spLocks noChangeArrowheads="1"/>
            </p:cNvSpPr>
            <p:nvPr/>
          </p:nvSpPr>
          <p:spPr bwMode="auto">
            <a:xfrm>
              <a:off x="2873375" y="1455719"/>
              <a:ext cx="7016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2334" name="Line 19"/>
            <p:cNvSpPr>
              <a:spLocks noChangeShapeType="1"/>
            </p:cNvSpPr>
            <p:nvPr/>
          </p:nvSpPr>
          <p:spPr bwMode="auto">
            <a:xfrm>
              <a:off x="2555875" y="1730356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5" name="Line 20"/>
            <p:cNvSpPr>
              <a:spLocks noChangeShapeType="1"/>
            </p:cNvSpPr>
            <p:nvPr/>
          </p:nvSpPr>
          <p:spPr bwMode="auto">
            <a:xfrm>
              <a:off x="1906588" y="1217594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6" name="Text Box 21"/>
            <p:cNvSpPr txBox="1">
              <a:spLocks noChangeArrowheads="1"/>
            </p:cNvSpPr>
            <p:nvPr/>
          </p:nvSpPr>
          <p:spPr bwMode="auto">
            <a:xfrm>
              <a:off x="1690688" y="714356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2337" name="Line 26"/>
            <p:cNvSpPr>
              <a:spLocks noChangeShapeType="1"/>
            </p:cNvSpPr>
            <p:nvPr/>
          </p:nvSpPr>
          <p:spPr bwMode="auto">
            <a:xfrm>
              <a:off x="3067050" y="1938319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250265" y="5572140"/>
            <a:ext cx="4643470" cy="571504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5499" name="Text Box 27"/>
          <p:cNvSpPr txBox="1">
            <a:spLocks noChangeArrowheads="1"/>
          </p:cNvSpPr>
          <p:nvPr/>
        </p:nvSpPr>
        <p:spPr bwMode="auto">
          <a:xfrm>
            <a:off x="2544763" y="5643563"/>
            <a:ext cx="1262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 – fenil</a:t>
            </a:r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751263" y="5643563"/>
            <a:ext cx="1579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– 3 – metil</a:t>
            </a:r>
          </a:p>
        </p:txBody>
      </p:sp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5330825" y="5643563"/>
            <a:ext cx="1241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0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but</a:t>
            </a:r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an</a:t>
            </a:r>
            <a:r>
              <a:rPr lang="pt-BR" altLang="pt-BR" sz="20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al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0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0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autoRev="1" fill="hold"/>
                                        <p:tgtEl>
                                          <p:spTgt spid="105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105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105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9" grpId="0"/>
      <p:bldP spid="105501" grpId="0"/>
      <p:bldP spid="1055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de cantos arredondados 39"/>
          <p:cNvSpPr/>
          <p:nvPr/>
        </p:nvSpPr>
        <p:spPr>
          <a:xfrm>
            <a:off x="6572264" y="4214818"/>
            <a:ext cx="1357322" cy="121444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1142976" y="4214818"/>
            <a:ext cx="1143008" cy="121444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321839" y="158750"/>
            <a:ext cx="2500323" cy="5238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800" b="1">
                <a:solidFill>
                  <a:schemeClr val="bg1"/>
                </a:solidFill>
                <a:cs typeface="Arial" charset="0"/>
              </a:rPr>
              <a:t>CETONAS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892969" y="800100"/>
            <a:ext cx="7358062" cy="958660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São compostos que possuem em sua estrutura o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grupo carbonila entre átomos de carbonos </a:t>
            </a:r>
          </a:p>
        </p:txBody>
      </p:sp>
      <p:grpSp>
        <p:nvGrpSpPr>
          <p:cNvPr id="2" name="Grupo 37"/>
          <p:cNvGrpSpPr>
            <a:grpSpLocks/>
          </p:cNvGrpSpPr>
          <p:nvPr/>
        </p:nvGrpSpPr>
        <p:grpSpPr bwMode="auto">
          <a:xfrm>
            <a:off x="381000" y="4194175"/>
            <a:ext cx="8262938" cy="1235075"/>
            <a:chOff x="380976" y="4194189"/>
            <a:chExt cx="8262990" cy="1235075"/>
          </a:xfrm>
        </p:grpSpPr>
        <p:sp>
          <p:nvSpPr>
            <p:cNvPr id="13345" name="Text Box 16"/>
            <p:cNvSpPr txBox="1">
              <a:spLocks noChangeArrowheads="1"/>
            </p:cNvSpPr>
            <p:nvPr/>
          </p:nvSpPr>
          <p:spPr bwMode="auto">
            <a:xfrm>
              <a:off x="380976" y="496095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3346" name="Text Box 17"/>
            <p:cNvSpPr txBox="1">
              <a:spLocks noChangeArrowheads="1"/>
            </p:cNvSpPr>
            <p:nvPr/>
          </p:nvSpPr>
          <p:spPr bwMode="auto">
            <a:xfrm>
              <a:off x="1504949" y="4965714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3347" name="Line 18"/>
            <p:cNvSpPr>
              <a:spLocks noChangeShapeType="1"/>
            </p:cNvSpPr>
            <p:nvPr/>
          </p:nvSpPr>
          <p:spPr bwMode="auto">
            <a:xfrm>
              <a:off x="1238249" y="52070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48" name="Text Box 19"/>
            <p:cNvSpPr txBox="1">
              <a:spLocks noChangeArrowheads="1"/>
            </p:cNvSpPr>
            <p:nvPr/>
          </p:nvSpPr>
          <p:spPr bwMode="auto">
            <a:xfrm>
              <a:off x="1504949" y="4194189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3349" name="Line 20"/>
            <p:cNvSpPr>
              <a:spLocks noChangeShapeType="1"/>
            </p:cNvSpPr>
            <p:nvPr/>
          </p:nvSpPr>
          <p:spPr bwMode="auto">
            <a:xfrm>
              <a:off x="1624011" y="4678376"/>
              <a:ext cx="0" cy="287338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0" name="Line 21"/>
            <p:cNvSpPr>
              <a:spLocks noChangeShapeType="1"/>
            </p:cNvSpPr>
            <p:nvPr/>
          </p:nvSpPr>
          <p:spPr bwMode="auto">
            <a:xfrm>
              <a:off x="1768474" y="4678376"/>
              <a:ext cx="0" cy="287338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1" name="Line 22"/>
            <p:cNvSpPr>
              <a:spLocks noChangeShapeType="1"/>
            </p:cNvSpPr>
            <p:nvPr/>
          </p:nvSpPr>
          <p:spPr bwMode="auto">
            <a:xfrm>
              <a:off x="1958974" y="51943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2" name="Text Box 23"/>
            <p:cNvSpPr txBox="1">
              <a:spLocks noChangeArrowheads="1"/>
            </p:cNvSpPr>
            <p:nvPr/>
          </p:nvSpPr>
          <p:spPr bwMode="auto">
            <a:xfrm>
              <a:off x="2238374" y="496730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3353" name="Text Box 40"/>
            <p:cNvSpPr txBox="1">
              <a:spLocks noChangeArrowheads="1"/>
            </p:cNvSpPr>
            <p:nvPr/>
          </p:nvSpPr>
          <p:spPr bwMode="auto">
            <a:xfrm>
              <a:off x="3421061" y="496095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3354" name="Text Box 41"/>
            <p:cNvSpPr txBox="1">
              <a:spLocks noChangeArrowheads="1"/>
            </p:cNvSpPr>
            <p:nvPr/>
          </p:nvSpPr>
          <p:spPr bwMode="auto">
            <a:xfrm>
              <a:off x="7092970" y="4965714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3355" name="Line 42"/>
            <p:cNvSpPr>
              <a:spLocks noChangeShapeType="1"/>
            </p:cNvSpPr>
            <p:nvPr/>
          </p:nvSpPr>
          <p:spPr bwMode="auto">
            <a:xfrm>
              <a:off x="4356099" y="52070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6" name="Text Box 43"/>
            <p:cNvSpPr txBox="1">
              <a:spLocks noChangeArrowheads="1"/>
            </p:cNvSpPr>
            <p:nvPr/>
          </p:nvSpPr>
          <p:spPr bwMode="auto">
            <a:xfrm>
              <a:off x="7077096" y="4214818"/>
              <a:ext cx="4238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3357" name="Line 44"/>
            <p:cNvSpPr>
              <a:spLocks noChangeShapeType="1"/>
            </p:cNvSpPr>
            <p:nvPr/>
          </p:nvSpPr>
          <p:spPr bwMode="auto">
            <a:xfrm>
              <a:off x="7196136" y="4678376"/>
              <a:ext cx="0" cy="287338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8" name="Line 45"/>
            <p:cNvSpPr>
              <a:spLocks noChangeShapeType="1"/>
            </p:cNvSpPr>
            <p:nvPr/>
          </p:nvSpPr>
          <p:spPr bwMode="auto">
            <a:xfrm>
              <a:off x="7340599" y="4678376"/>
              <a:ext cx="0" cy="287338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59" name="Line 46"/>
            <p:cNvSpPr>
              <a:spLocks noChangeShapeType="1"/>
            </p:cNvSpPr>
            <p:nvPr/>
          </p:nvSpPr>
          <p:spPr bwMode="auto">
            <a:xfrm>
              <a:off x="7583516" y="51943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60" name="Text Box 47"/>
            <p:cNvSpPr txBox="1">
              <a:spLocks noChangeArrowheads="1"/>
            </p:cNvSpPr>
            <p:nvPr/>
          </p:nvSpPr>
          <p:spPr bwMode="auto">
            <a:xfrm>
              <a:off x="7881966" y="496730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3361" name="Text Box 48"/>
            <p:cNvSpPr txBox="1">
              <a:spLocks noChangeArrowheads="1"/>
            </p:cNvSpPr>
            <p:nvPr/>
          </p:nvSpPr>
          <p:spPr bwMode="auto">
            <a:xfrm>
              <a:off x="4640261" y="496730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3362" name="Line 49"/>
            <p:cNvSpPr>
              <a:spLocks noChangeShapeType="1"/>
            </p:cNvSpPr>
            <p:nvPr/>
          </p:nvSpPr>
          <p:spPr bwMode="auto">
            <a:xfrm>
              <a:off x="5541961" y="52070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63" name="Text Box 50"/>
            <p:cNvSpPr txBox="1">
              <a:spLocks noChangeArrowheads="1"/>
            </p:cNvSpPr>
            <p:nvPr/>
          </p:nvSpPr>
          <p:spPr bwMode="auto">
            <a:xfrm>
              <a:off x="5797549" y="4967301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3364" name="Line 51"/>
            <p:cNvSpPr>
              <a:spLocks noChangeShapeType="1"/>
            </p:cNvSpPr>
            <p:nvPr/>
          </p:nvSpPr>
          <p:spPr bwMode="auto">
            <a:xfrm>
              <a:off x="6719886" y="5194314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3327" name="Grupo 36"/>
          <p:cNvGrpSpPr>
            <a:grpSpLocks/>
          </p:cNvGrpSpPr>
          <p:nvPr/>
        </p:nvGrpSpPr>
        <p:grpSpPr bwMode="auto">
          <a:xfrm>
            <a:off x="2178050" y="2214563"/>
            <a:ext cx="4787900" cy="1643062"/>
            <a:chOff x="2071670" y="2214554"/>
            <a:chExt cx="4786346" cy="1643074"/>
          </a:xfrm>
        </p:grpSpPr>
        <p:sp>
          <p:nvSpPr>
            <p:cNvPr id="36" name="Retângulo de cantos arredondados 35"/>
            <p:cNvSpPr/>
            <p:nvPr/>
          </p:nvSpPr>
          <p:spPr>
            <a:xfrm>
              <a:off x="2071670" y="2214554"/>
              <a:ext cx="4786346" cy="164307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13334" name="Grupo 34"/>
            <p:cNvGrpSpPr>
              <a:grpSpLocks/>
            </p:cNvGrpSpPr>
            <p:nvPr/>
          </p:nvGrpSpPr>
          <p:grpSpPr bwMode="auto">
            <a:xfrm>
              <a:off x="2628107" y="2357438"/>
              <a:ext cx="3731429" cy="1220787"/>
              <a:chOff x="3205163" y="2357438"/>
              <a:chExt cx="3731429" cy="1220787"/>
            </a:xfrm>
          </p:grpSpPr>
          <p:sp>
            <p:nvSpPr>
              <p:cNvPr id="13335" name="Text Box 25"/>
              <p:cNvSpPr txBox="1">
                <a:spLocks noChangeArrowheads="1"/>
              </p:cNvSpPr>
              <p:nvPr/>
            </p:nvSpPr>
            <p:spPr bwMode="auto">
              <a:xfrm>
                <a:off x="3548063" y="3116263"/>
                <a:ext cx="40798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13336" name="Line 26"/>
              <p:cNvSpPr>
                <a:spLocks noChangeShapeType="1"/>
              </p:cNvSpPr>
              <p:nvPr/>
            </p:nvSpPr>
            <p:spPr bwMode="auto">
              <a:xfrm>
                <a:off x="3205163" y="3355975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37" name="Text Box 27"/>
              <p:cNvSpPr txBox="1">
                <a:spLocks noChangeArrowheads="1"/>
              </p:cNvSpPr>
              <p:nvPr/>
            </p:nvSpPr>
            <p:spPr bwMode="auto">
              <a:xfrm>
                <a:off x="3576633" y="2357438"/>
                <a:ext cx="42386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chemeClr val="bg1"/>
                    </a:solidFill>
                    <a:cs typeface="Arial" charset="0"/>
                  </a:rPr>
                  <a:t>O</a:t>
                </a:r>
              </a:p>
            </p:txBody>
          </p:sp>
          <p:sp>
            <p:nvSpPr>
              <p:cNvPr id="13338" name="Line 28"/>
              <p:cNvSpPr>
                <a:spLocks noChangeShapeType="1"/>
              </p:cNvSpPr>
              <p:nvPr/>
            </p:nvSpPr>
            <p:spPr bwMode="auto">
              <a:xfrm>
                <a:off x="3709983" y="2828925"/>
                <a:ext cx="0" cy="287338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39" name="Line 29"/>
              <p:cNvSpPr>
                <a:spLocks noChangeShapeType="1"/>
              </p:cNvSpPr>
              <p:nvPr/>
            </p:nvSpPr>
            <p:spPr bwMode="auto">
              <a:xfrm>
                <a:off x="3854446" y="2828925"/>
                <a:ext cx="0" cy="287338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40" name="Line 30"/>
              <p:cNvSpPr>
                <a:spLocks noChangeShapeType="1"/>
              </p:cNvSpPr>
              <p:nvPr/>
            </p:nvSpPr>
            <p:spPr bwMode="auto">
              <a:xfrm>
                <a:off x="4070350" y="3343275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41" name="Text Box 32"/>
              <p:cNvSpPr txBox="1">
                <a:spLocks noChangeArrowheads="1"/>
              </p:cNvSpPr>
              <p:nvPr/>
            </p:nvSpPr>
            <p:spPr bwMode="auto">
              <a:xfrm>
                <a:off x="4724400" y="3079750"/>
                <a:ext cx="56038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chemeClr val="bg1"/>
                    </a:solidFill>
                    <a:cs typeface="Arial" charset="0"/>
                  </a:rPr>
                  <a:t>ou</a:t>
                </a:r>
              </a:p>
            </p:txBody>
          </p:sp>
          <p:sp>
            <p:nvSpPr>
              <p:cNvPr id="13342" name="Text Box 33"/>
              <p:cNvSpPr txBox="1">
                <a:spLocks noChangeArrowheads="1"/>
              </p:cNvSpPr>
              <p:nvPr/>
            </p:nvSpPr>
            <p:spPr bwMode="auto">
              <a:xfrm>
                <a:off x="6024563" y="3116263"/>
                <a:ext cx="646112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chemeClr val="bg1"/>
                    </a:solidFill>
                    <a:cs typeface="Arial" charset="0"/>
                  </a:rPr>
                  <a:t>CO</a:t>
                </a:r>
              </a:p>
            </p:txBody>
          </p:sp>
          <p:sp>
            <p:nvSpPr>
              <p:cNvPr id="13343" name="Line 62"/>
              <p:cNvSpPr>
                <a:spLocks noChangeShapeType="1"/>
              </p:cNvSpPr>
              <p:nvPr/>
            </p:nvSpPr>
            <p:spPr bwMode="auto">
              <a:xfrm>
                <a:off x="5724525" y="3357563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44" name="Line 63"/>
              <p:cNvSpPr>
                <a:spLocks noChangeShapeType="1"/>
              </p:cNvSpPr>
              <p:nvPr/>
            </p:nvSpPr>
            <p:spPr bwMode="auto">
              <a:xfrm>
                <a:off x="6720692" y="3357563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34" name="CaixaDeTexto 33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214313" y="101600"/>
            <a:ext cx="87153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Pela nomenclatura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, usamos a terminação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ONA 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21455" y="2357438"/>
            <a:ext cx="8501091" cy="1015663"/>
          </a:xfrm>
          <a:prstGeom prst="rect">
            <a:avLst/>
          </a:prstGeom>
          <a:ln w="19050">
            <a:solidFill>
              <a:schemeClr val="bg1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Havendo necessidade de numeração, esta deve ser iniciada pela extremidade mais próxima do grupo funcional </a:t>
            </a:r>
          </a:p>
        </p:txBody>
      </p:sp>
      <p:grpSp>
        <p:nvGrpSpPr>
          <p:cNvPr id="14342" name="Grupo 37"/>
          <p:cNvGrpSpPr>
            <a:grpSpLocks/>
          </p:cNvGrpSpPr>
          <p:nvPr/>
        </p:nvGrpSpPr>
        <p:grpSpPr bwMode="auto">
          <a:xfrm>
            <a:off x="2238375" y="857250"/>
            <a:ext cx="2476500" cy="1227138"/>
            <a:chOff x="2238375" y="857250"/>
            <a:chExt cx="2476501" cy="1227138"/>
          </a:xfrm>
        </p:grpSpPr>
        <p:sp>
          <p:nvSpPr>
            <p:cNvPr id="14380" name="Text Box 6"/>
            <p:cNvSpPr txBox="1">
              <a:spLocks noChangeArrowheads="1"/>
            </p:cNvSpPr>
            <p:nvPr/>
          </p:nvSpPr>
          <p:spPr bwMode="auto">
            <a:xfrm>
              <a:off x="2238375" y="161766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4381" name="Text Box 7"/>
            <p:cNvSpPr txBox="1">
              <a:spLocks noChangeArrowheads="1"/>
            </p:cNvSpPr>
            <p:nvPr/>
          </p:nvSpPr>
          <p:spPr bwMode="auto">
            <a:xfrm>
              <a:off x="3268663" y="1622425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4382" name="Line 8"/>
            <p:cNvSpPr>
              <a:spLocks noChangeShapeType="1"/>
            </p:cNvSpPr>
            <p:nvPr/>
          </p:nvSpPr>
          <p:spPr bwMode="auto">
            <a:xfrm>
              <a:off x="3001963" y="1863725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83" name="Text Box 9"/>
            <p:cNvSpPr txBox="1">
              <a:spLocks noChangeArrowheads="1"/>
            </p:cNvSpPr>
            <p:nvPr/>
          </p:nvSpPr>
          <p:spPr bwMode="auto">
            <a:xfrm>
              <a:off x="3290888" y="857250"/>
              <a:ext cx="4238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4384" name="Line 10"/>
            <p:cNvSpPr>
              <a:spLocks noChangeShapeType="1"/>
            </p:cNvSpPr>
            <p:nvPr/>
          </p:nvSpPr>
          <p:spPr bwMode="auto">
            <a:xfrm>
              <a:off x="3433763" y="1335088"/>
              <a:ext cx="0" cy="28733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85" name="Line 11"/>
            <p:cNvSpPr>
              <a:spLocks noChangeShapeType="1"/>
            </p:cNvSpPr>
            <p:nvPr/>
          </p:nvSpPr>
          <p:spPr bwMode="auto">
            <a:xfrm>
              <a:off x="3578225" y="1335088"/>
              <a:ext cx="0" cy="28733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86" name="Line 12"/>
            <p:cNvSpPr>
              <a:spLocks noChangeShapeType="1"/>
            </p:cNvSpPr>
            <p:nvPr/>
          </p:nvSpPr>
          <p:spPr bwMode="auto">
            <a:xfrm>
              <a:off x="3722688" y="1851025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87" name="Text Box 13"/>
            <p:cNvSpPr txBox="1">
              <a:spLocks noChangeArrowheads="1"/>
            </p:cNvSpPr>
            <p:nvPr/>
          </p:nvSpPr>
          <p:spPr bwMode="auto">
            <a:xfrm>
              <a:off x="3952876" y="160971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5403279" y="1571612"/>
            <a:ext cx="3312125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prop</a:t>
            </a: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an</a:t>
            </a: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ona</a:t>
            </a: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  (acetona)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grpSp>
        <p:nvGrpSpPr>
          <p:cNvPr id="3" name="Grupo 60"/>
          <p:cNvGrpSpPr>
            <a:grpSpLocks/>
          </p:cNvGrpSpPr>
          <p:nvPr/>
        </p:nvGrpSpPr>
        <p:grpSpPr bwMode="auto">
          <a:xfrm>
            <a:off x="1976438" y="3500438"/>
            <a:ext cx="5191125" cy="1227137"/>
            <a:chOff x="2027225" y="4273550"/>
            <a:chExt cx="5191138" cy="1227152"/>
          </a:xfrm>
        </p:grpSpPr>
        <p:sp>
          <p:nvSpPr>
            <p:cNvPr id="14368" name="Text Box 18"/>
            <p:cNvSpPr txBox="1">
              <a:spLocks noChangeArrowheads="1"/>
            </p:cNvSpPr>
            <p:nvPr/>
          </p:nvSpPr>
          <p:spPr bwMode="auto">
            <a:xfrm>
              <a:off x="2027225" y="5032390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4369" name="Text Box 19"/>
            <p:cNvSpPr txBox="1">
              <a:spLocks noChangeArrowheads="1"/>
            </p:cNvSpPr>
            <p:nvPr/>
          </p:nvSpPr>
          <p:spPr bwMode="auto">
            <a:xfrm>
              <a:off x="5635625" y="5037152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4370" name="Line 20"/>
            <p:cNvSpPr>
              <a:spLocks noChangeShapeType="1"/>
            </p:cNvSpPr>
            <p:nvPr/>
          </p:nvSpPr>
          <p:spPr bwMode="auto">
            <a:xfrm>
              <a:off x="2881313" y="527845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1" name="Text Box 21"/>
            <p:cNvSpPr txBox="1">
              <a:spLocks noChangeArrowheads="1"/>
            </p:cNvSpPr>
            <p:nvPr/>
          </p:nvSpPr>
          <p:spPr bwMode="auto">
            <a:xfrm>
              <a:off x="5648336" y="4273550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4372" name="Line 22"/>
            <p:cNvSpPr>
              <a:spLocks noChangeShapeType="1"/>
            </p:cNvSpPr>
            <p:nvPr/>
          </p:nvSpPr>
          <p:spPr bwMode="auto">
            <a:xfrm>
              <a:off x="5800725" y="4749815"/>
              <a:ext cx="0" cy="28733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3" name="Line 23"/>
            <p:cNvSpPr>
              <a:spLocks noChangeShapeType="1"/>
            </p:cNvSpPr>
            <p:nvPr/>
          </p:nvSpPr>
          <p:spPr bwMode="auto">
            <a:xfrm>
              <a:off x="5945188" y="4749815"/>
              <a:ext cx="0" cy="28733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4" name="Line 24"/>
            <p:cNvSpPr>
              <a:spLocks noChangeShapeType="1"/>
            </p:cNvSpPr>
            <p:nvPr/>
          </p:nvSpPr>
          <p:spPr bwMode="auto">
            <a:xfrm>
              <a:off x="6162675" y="526575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5" name="Text Box 25"/>
            <p:cNvSpPr txBox="1">
              <a:spLocks noChangeArrowheads="1"/>
            </p:cNvSpPr>
            <p:nvPr/>
          </p:nvSpPr>
          <p:spPr bwMode="auto">
            <a:xfrm>
              <a:off x="6459538" y="5038740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4376" name="Text Box 26"/>
            <p:cNvSpPr txBox="1">
              <a:spLocks noChangeArrowheads="1"/>
            </p:cNvSpPr>
            <p:nvPr/>
          </p:nvSpPr>
          <p:spPr bwMode="auto">
            <a:xfrm>
              <a:off x="3224213" y="5038740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4377" name="Line 27"/>
            <p:cNvSpPr>
              <a:spLocks noChangeShapeType="1"/>
            </p:cNvSpPr>
            <p:nvPr/>
          </p:nvSpPr>
          <p:spPr bwMode="auto">
            <a:xfrm>
              <a:off x="4071934" y="527845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8" name="Text Box 28"/>
            <p:cNvSpPr txBox="1">
              <a:spLocks noChangeArrowheads="1"/>
            </p:cNvSpPr>
            <p:nvPr/>
          </p:nvSpPr>
          <p:spPr bwMode="auto">
            <a:xfrm>
              <a:off x="4370388" y="5038740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4379" name="Line 29"/>
            <p:cNvSpPr>
              <a:spLocks noChangeShapeType="1"/>
            </p:cNvSpPr>
            <p:nvPr/>
          </p:nvSpPr>
          <p:spPr bwMode="auto">
            <a:xfrm>
              <a:off x="5324475" y="526575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6473840" y="4714884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5637226" y="4706946"/>
            <a:ext cx="312737" cy="3698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4389451" y="4706946"/>
            <a:ext cx="312737" cy="3698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3259131" y="4706946"/>
            <a:ext cx="312737" cy="3698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2401875" y="4714884"/>
            <a:ext cx="312737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5</a:t>
            </a: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3232530" y="5429264"/>
            <a:ext cx="267894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rgbClr val="FFFF00"/>
                </a:solidFill>
                <a:cs typeface="Arial" charset="0"/>
              </a:rPr>
              <a:t>pentan</a:t>
            </a: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 – 2 – </a:t>
            </a:r>
            <a:r>
              <a:rPr lang="pt-BR" sz="2400" b="1" dirty="0" err="1">
                <a:solidFill>
                  <a:srgbClr val="FFFF00"/>
                </a:solidFill>
                <a:cs typeface="Arial" charset="0"/>
              </a:rPr>
              <a:t>ona</a:t>
            </a: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de cantos arredondados 28"/>
          <p:cNvSpPr/>
          <p:nvPr/>
        </p:nvSpPr>
        <p:spPr>
          <a:xfrm>
            <a:off x="1321571" y="4643446"/>
            <a:ext cx="6500858" cy="857256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935038" y="284163"/>
            <a:ext cx="7273925" cy="892552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Havendo insaturações na cadeia, o grupo funcional terá prioridade para a numeração da cadeia carbônica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57225" y="1714488"/>
            <a:ext cx="7429551" cy="427746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O número deve ser escrito antes daquilo que ele indica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367462" y="3857628"/>
            <a:ext cx="312737" cy="36988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5572132" y="3857628"/>
            <a:ext cx="312737" cy="36988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500562" y="3857628"/>
            <a:ext cx="312737" cy="36988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357554" y="3857628"/>
            <a:ext cx="312737" cy="36988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500298" y="3857628"/>
            <a:ext cx="312737" cy="36988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5</a:t>
            </a:r>
          </a:p>
        </p:txBody>
      </p:sp>
      <p:grpSp>
        <p:nvGrpSpPr>
          <p:cNvPr id="15386" name="Grupo 27"/>
          <p:cNvGrpSpPr>
            <a:grpSpLocks/>
          </p:cNvGrpSpPr>
          <p:nvPr/>
        </p:nvGrpSpPr>
        <p:grpSpPr bwMode="auto">
          <a:xfrm>
            <a:off x="2084388" y="2500313"/>
            <a:ext cx="4975225" cy="1357312"/>
            <a:chOff x="2098663" y="2500306"/>
            <a:chExt cx="4973667" cy="1357322"/>
          </a:xfrm>
        </p:grpSpPr>
        <p:sp>
          <p:nvSpPr>
            <p:cNvPr id="15395" name="Text Box 12"/>
            <p:cNvSpPr txBox="1">
              <a:spLocks noChangeArrowheads="1"/>
            </p:cNvSpPr>
            <p:nvPr/>
          </p:nvSpPr>
          <p:spPr bwMode="auto">
            <a:xfrm>
              <a:off x="2098663" y="3389316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5396" name="Text Box 13"/>
            <p:cNvSpPr txBox="1">
              <a:spLocks noChangeArrowheads="1"/>
            </p:cNvSpPr>
            <p:nvPr/>
          </p:nvSpPr>
          <p:spPr bwMode="auto">
            <a:xfrm>
              <a:off x="5505467" y="3394078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5397" name="Line 14"/>
            <p:cNvSpPr>
              <a:spLocks noChangeShapeType="1"/>
            </p:cNvSpPr>
            <p:nvPr/>
          </p:nvSpPr>
          <p:spPr bwMode="auto">
            <a:xfrm>
              <a:off x="2987675" y="3635378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8" name="Text Box 15"/>
            <p:cNvSpPr txBox="1">
              <a:spLocks noChangeArrowheads="1"/>
            </p:cNvSpPr>
            <p:nvPr/>
          </p:nvSpPr>
          <p:spPr bwMode="auto">
            <a:xfrm>
              <a:off x="5549927" y="2500306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5399" name="Line 16"/>
            <p:cNvSpPr>
              <a:spLocks noChangeShapeType="1"/>
            </p:cNvSpPr>
            <p:nvPr/>
          </p:nvSpPr>
          <p:spPr bwMode="auto">
            <a:xfrm>
              <a:off x="5670567" y="2978144"/>
              <a:ext cx="0" cy="28733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400" name="Line 17"/>
            <p:cNvSpPr>
              <a:spLocks noChangeShapeType="1"/>
            </p:cNvSpPr>
            <p:nvPr/>
          </p:nvSpPr>
          <p:spPr bwMode="auto">
            <a:xfrm>
              <a:off x="5815030" y="2978144"/>
              <a:ext cx="0" cy="28733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401" name="Line 18"/>
            <p:cNvSpPr>
              <a:spLocks noChangeShapeType="1"/>
            </p:cNvSpPr>
            <p:nvPr/>
          </p:nvSpPr>
          <p:spPr bwMode="auto">
            <a:xfrm>
              <a:off x="6030930" y="3622678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402" name="Text Box 19"/>
            <p:cNvSpPr txBox="1">
              <a:spLocks noChangeArrowheads="1"/>
            </p:cNvSpPr>
            <p:nvPr/>
          </p:nvSpPr>
          <p:spPr bwMode="auto">
            <a:xfrm>
              <a:off x="6313505" y="3395666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5403" name="Text Box 20"/>
            <p:cNvSpPr txBox="1">
              <a:spLocks noChangeArrowheads="1"/>
            </p:cNvSpPr>
            <p:nvPr/>
          </p:nvSpPr>
          <p:spPr bwMode="auto">
            <a:xfrm>
              <a:off x="3276600" y="3395666"/>
              <a:ext cx="6302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5404" name="Text Box 22"/>
            <p:cNvSpPr txBox="1">
              <a:spLocks noChangeArrowheads="1"/>
            </p:cNvSpPr>
            <p:nvPr/>
          </p:nvSpPr>
          <p:spPr bwMode="auto">
            <a:xfrm>
              <a:off x="4402155" y="3395666"/>
              <a:ext cx="63023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5405" name="Line 23"/>
            <p:cNvSpPr>
              <a:spLocks noChangeShapeType="1"/>
            </p:cNvSpPr>
            <p:nvPr/>
          </p:nvSpPr>
          <p:spPr bwMode="auto">
            <a:xfrm>
              <a:off x="5194317" y="3622678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406" name="Line 29"/>
            <p:cNvSpPr>
              <a:spLocks noChangeShapeType="1"/>
            </p:cNvSpPr>
            <p:nvPr/>
          </p:nvSpPr>
          <p:spPr bwMode="auto">
            <a:xfrm>
              <a:off x="4068763" y="3573466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407" name="Line 30"/>
            <p:cNvSpPr>
              <a:spLocks noChangeShapeType="1"/>
            </p:cNvSpPr>
            <p:nvPr/>
          </p:nvSpPr>
          <p:spPr bwMode="auto">
            <a:xfrm>
              <a:off x="4068763" y="3681416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733550" y="4721225"/>
            <a:ext cx="126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cs typeface="Arial" charset="0"/>
              </a:rPr>
              <a:t>pent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4289425" y="4721225"/>
            <a:ext cx="782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chemeClr val="bg1"/>
                </a:solidFill>
                <a:cs typeface="Arial" charset="0"/>
              </a:rPr>
              <a:t>en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262688" y="4721225"/>
            <a:ext cx="109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cs typeface="Arial" charset="0"/>
              </a:rPr>
              <a:t>ona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4960938" y="4721225"/>
            <a:ext cx="1325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cs typeface="Arial" charset="0"/>
              </a:rPr>
              <a:t>– 2 –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000375" y="4721225"/>
            <a:ext cx="1325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chemeClr val="bg1"/>
                </a:solidFill>
                <a:cs typeface="Arial" charset="0"/>
              </a:rPr>
              <a:t>– 3 –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5" grpId="0"/>
      <p:bldP spid="16416" grpId="0"/>
      <p:bldP spid="16417" grpId="0"/>
      <p:bldP spid="16418" grpId="0"/>
      <p:bldP spid="164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ângulo de cantos arredondados 30"/>
          <p:cNvSpPr/>
          <p:nvPr/>
        </p:nvSpPr>
        <p:spPr>
          <a:xfrm>
            <a:off x="4857752" y="3214686"/>
            <a:ext cx="2000264" cy="928694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928662" y="3214686"/>
            <a:ext cx="3357586" cy="928694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925513" y="387350"/>
            <a:ext cx="7292975" cy="1251048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Uma nomenclatura comum manda escrever </a:t>
            </a:r>
          </a:p>
          <a:p>
            <a:pPr algn="ctr">
              <a:lnSpc>
                <a:spcPct val="13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os nomes dos radicais ligados ao grupo funcional seguidos da palavra cetona </a:t>
            </a: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893207" y="4429132"/>
            <a:ext cx="3357586" cy="46166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etil – metil cetona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16401" name="Text Box 5"/>
          <p:cNvSpPr txBox="1">
            <a:spLocks noChangeArrowheads="1"/>
          </p:cNvSpPr>
          <p:nvPr/>
        </p:nvSpPr>
        <p:spPr bwMode="auto">
          <a:xfrm>
            <a:off x="968375" y="3286125"/>
            <a:ext cx="5899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cs typeface="Arial" charset="0"/>
              </a:rPr>
              <a:t>H</a:t>
            </a:r>
            <a:r>
              <a:rPr lang="pt-BR" altLang="pt-BR" sz="3600" b="1" baseline="-25000">
                <a:solidFill>
                  <a:schemeClr val="bg1"/>
                </a:solidFill>
                <a:cs typeface="Arial" charset="0"/>
              </a:rPr>
              <a:t>3</a:t>
            </a:r>
            <a:r>
              <a:rPr lang="pt-BR" altLang="pt-BR" sz="3600" b="1">
                <a:solidFill>
                  <a:schemeClr val="bg1"/>
                </a:solidFill>
                <a:cs typeface="Arial" charset="0"/>
              </a:rPr>
              <a:t>C      CH</a:t>
            </a:r>
            <a:r>
              <a:rPr lang="pt-BR" altLang="pt-BR" sz="3600" b="1" baseline="-25000">
                <a:solidFill>
                  <a:schemeClr val="bg1"/>
                </a:solidFill>
                <a:cs typeface="Arial" charset="0"/>
              </a:rPr>
              <a:t>2</a:t>
            </a:r>
            <a:r>
              <a:rPr lang="pt-BR" altLang="pt-BR" sz="3600" b="1">
                <a:solidFill>
                  <a:schemeClr val="bg1"/>
                </a:solidFill>
                <a:cs typeface="Arial" charset="0"/>
              </a:rPr>
              <a:t>       </a:t>
            </a:r>
            <a:r>
              <a:rPr lang="pt-BR" altLang="pt-BR" sz="3600" b="1">
                <a:solidFill>
                  <a:srgbClr val="FFFF00"/>
                </a:solidFill>
                <a:cs typeface="Arial" charset="0"/>
              </a:rPr>
              <a:t>C </a:t>
            </a:r>
            <a:r>
              <a:rPr lang="pt-BR" altLang="pt-BR" sz="3600" b="1">
                <a:solidFill>
                  <a:schemeClr val="bg1"/>
                </a:solidFill>
                <a:cs typeface="Arial" charset="0"/>
              </a:rPr>
              <a:t>       CH</a:t>
            </a:r>
            <a:r>
              <a:rPr lang="pt-BR" altLang="pt-BR" sz="3600" b="1" baseline="-25000">
                <a:solidFill>
                  <a:schemeClr val="bg1"/>
                </a:solidFill>
                <a:cs typeface="Arial" charset="0"/>
              </a:rPr>
              <a:t>3</a:t>
            </a:r>
            <a:r>
              <a:rPr lang="pt-BR" altLang="pt-BR" sz="3600" b="1">
                <a:solidFill>
                  <a:schemeClr val="bg1"/>
                </a:solidFill>
                <a:cs typeface="Arial" charset="0"/>
              </a:rPr>
              <a:t> </a:t>
            </a:r>
            <a:endParaRPr lang="pt-BR" altLang="pt-BR" sz="3600" b="1" baseline="-25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402" name="Text Box 8"/>
          <p:cNvSpPr txBox="1">
            <a:spLocks noChangeArrowheads="1"/>
          </p:cNvSpPr>
          <p:nvPr/>
        </p:nvSpPr>
        <p:spPr bwMode="auto">
          <a:xfrm>
            <a:off x="4286250" y="2071688"/>
            <a:ext cx="5445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6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cxnSp>
        <p:nvCxnSpPr>
          <p:cNvPr id="19" name="Conector reto 18"/>
          <p:cNvCxnSpPr/>
          <p:nvPr/>
        </p:nvCxnSpPr>
        <p:spPr>
          <a:xfrm>
            <a:off x="2111375" y="3646488"/>
            <a:ext cx="428625" cy="158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3683000" y="3643313"/>
            <a:ext cx="428625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4968875" y="3643313"/>
            <a:ext cx="428625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rot="16200000">
            <a:off x="4474369" y="2999582"/>
            <a:ext cx="428625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rot="16200000">
            <a:off x="4260056" y="2999582"/>
            <a:ext cx="428625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de cantos arredondados 50"/>
          <p:cNvSpPr/>
          <p:nvPr/>
        </p:nvSpPr>
        <p:spPr>
          <a:xfrm>
            <a:off x="4572000" y="3714752"/>
            <a:ext cx="4429156" cy="642942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" name="Retângulo de cantos arredondados 49"/>
          <p:cNvSpPr/>
          <p:nvPr/>
        </p:nvSpPr>
        <p:spPr>
          <a:xfrm>
            <a:off x="857224" y="714356"/>
            <a:ext cx="2714644" cy="857256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8" name="Retângulo 47"/>
          <p:cNvSpPr/>
          <p:nvPr/>
        </p:nvSpPr>
        <p:spPr>
          <a:xfrm>
            <a:off x="4214813" y="785813"/>
            <a:ext cx="4071937" cy="642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48"/>
          <p:cNvGrpSpPr>
            <a:grpSpLocks/>
          </p:cNvGrpSpPr>
          <p:nvPr/>
        </p:nvGrpSpPr>
        <p:grpSpPr bwMode="auto">
          <a:xfrm>
            <a:off x="3571875" y="785813"/>
            <a:ext cx="1357313" cy="2786062"/>
            <a:chOff x="3571868" y="500042"/>
            <a:chExt cx="1357322" cy="2786082"/>
          </a:xfrm>
        </p:grpSpPr>
        <p:sp>
          <p:nvSpPr>
            <p:cNvPr id="47" name="Retângulo 46"/>
            <p:cNvSpPr/>
            <p:nvPr/>
          </p:nvSpPr>
          <p:spPr>
            <a:xfrm>
              <a:off x="4357686" y="1500174"/>
              <a:ext cx="571504" cy="7953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3571868" y="500042"/>
              <a:ext cx="857256" cy="27860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17418" name="Rectangle 4"/>
          <p:cNvSpPr>
            <a:spLocks noChangeArrowheads="1"/>
          </p:cNvSpPr>
          <p:nvPr/>
        </p:nvSpPr>
        <p:spPr bwMode="auto">
          <a:xfrm>
            <a:off x="71438" y="71438"/>
            <a:ext cx="4441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01) O nome do composto abaixo é: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1500" y="3705225"/>
            <a:ext cx="36718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a)  3 – propil – 2 – hexanona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b)  3 – etil  hexanal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c)  3 – etil – 2 – hexanona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d)  4 – etil – 5 – hexanona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e)  2 – octanona 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286116" y="3071810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3286116" y="2018876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630579" y="500042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845025" y="500042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6130909" y="500042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5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7488231" y="500042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6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6110288" y="3786188"/>
            <a:ext cx="2390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– 2 – hexanona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grpSp>
        <p:nvGrpSpPr>
          <p:cNvPr id="17442" name="Grupo 44"/>
          <p:cNvGrpSpPr>
            <a:grpSpLocks/>
          </p:cNvGrpSpPr>
          <p:nvPr/>
        </p:nvGrpSpPr>
        <p:grpSpPr bwMode="auto">
          <a:xfrm>
            <a:off x="849313" y="833438"/>
            <a:ext cx="7445375" cy="2667000"/>
            <a:chOff x="849667" y="548326"/>
            <a:chExt cx="7444667" cy="2666360"/>
          </a:xfrm>
        </p:grpSpPr>
        <p:sp>
          <p:nvSpPr>
            <p:cNvPr id="17450" name="Text Box 15"/>
            <p:cNvSpPr txBox="1">
              <a:spLocks noChangeArrowheads="1"/>
            </p:cNvSpPr>
            <p:nvPr/>
          </p:nvSpPr>
          <p:spPr bwMode="auto">
            <a:xfrm>
              <a:off x="849667" y="548326"/>
              <a:ext cx="744466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       CH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       CH       CH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       CH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       CH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7451" name="Text Box 16"/>
            <p:cNvSpPr txBox="1">
              <a:spLocks noChangeArrowheads="1"/>
            </p:cNvSpPr>
            <p:nvPr/>
          </p:nvSpPr>
          <p:spPr bwMode="auto">
            <a:xfrm>
              <a:off x="3581650" y="1643050"/>
              <a:ext cx="14189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       O</a:t>
              </a:r>
            </a:p>
          </p:txBody>
        </p:sp>
        <p:sp>
          <p:nvSpPr>
            <p:cNvPr id="17452" name="Text Box 39"/>
            <p:cNvSpPr txBox="1">
              <a:spLocks noChangeArrowheads="1"/>
            </p:cNvSpPr>
            <p:nvPr/>
          </p:nvSpPr>
          <p:spPr bwMode="auto">
            <a:xfrm>
              <a:off x="3592036" y="2691466"/>
              <a:ext cx="8370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800" b="1" baseline="-25000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cxnSp>
          <p:nvCxnSpPr>
            <p:cNvPr id="36" name="Conector reto 35"/>
            <p:cNvCxnSpPr/>
            <p:nvPr/>
          </p:nvCxnSpPr>
          <p:spPr>
            <a:xfrm>
              <a:off x="1786203" y="786394"/>
              <a:ext cx="428584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3071956" y="786394"/>
              <a:ext cx="428584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/>
            <p:nvPr/>
          </p:nvCxnSpPr>
          <p:spPr>
            <a:xfrm>
              <a:off x="4286277" y="786394"/>
              <a:ext cx="428584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/>
            <p:cNvCxnSpPr/>
            <p:nvPr/>
          </p:nvCxnSpPr>
          <p:spPr>
            <a:xfrm>
              <a:off x="5572030" y="786394"/>
              <a:ext cx="428584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/>
            <p:nvPr/>
          </p:nvCxnSpPr>
          <p:spPr>
            <a:xfrm>
              <a:off x="6929214" y="786394"/>
              <a:ext cx="428584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 rot="16200000">
              <a:off x="3571207" y="1356963"/>
              <a:ext cx="428522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/>
            <p:nvPr/>
          </p:nvCxnSpPr>
          <p:spPr>
            <a:xfrm rot="16200000">
              <a:off x="3572795" y="2428269"/>
              <a:ext cx="428522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>
              <a:off x="4071986" y="1848176"/>
              <a:ext cx="428584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/>
            <p:nvPr/>
          </p:nvCxnSpPr>
          <p:spPr>
            <a:xfrm>
              <a:off x="4071986" y="2000539"/>
              <a:ext cx="428584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072063" y="3786188"/>
            <a:ext cx="1141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3 – etil</a:t>
            </a:r>
          </a:p>
        </p:txBody>
      </p:sp>
      <p:grpSp>
        <p:nvGrpSpPr>
          <p:cNvPr id="4" name="Grupo 55"/>
          <p:cNvGrpSpPr>
            <a:grpSpLocks/>
          </p:cNvGrpSpPr>
          <p:nvPr/>
        </p:nvGrpSpPr>
        <p:grpSpPr bwMode="auto">
          <a:xfrm>
            <a:off x="4572000" y="4857750"/>
            <a:ext cx="4429125" cy="642938"/>
            <a:chOff x="4572000" y="4857760"/>
            <a:chExt cx="4429156" cy="642942"/>
          </a:xfrm>
        </p:grpSpPr>
        <p:sp>
          <p:nvSpPr>
            <p:cNvPr id="52" name="Retângulo de cantos arredondados 51"/>
            <p:cNvSpPr/>
            <p:nvPr/>
          </p:nvSpPr>
          <p:spPr>
            <a:xfrm>
              <a:off x="4572000" y="4857760"/>
              <a:ext cx="4429156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7448" name="Text Box 45"/>
            <p:cNvSpPr txBox="1">
              <a:spLocks noChangeArrowheads="1"/>
            </p:cNvSpPr>
            <p:nvPr/>
          </p:nvSpPr>
          <p:spPr bwMode="auto">
            <a:xfrm>
              <a:off x="6168608" y="4967599"/>
              <a:ext cx="24753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hexan – 2 – ona</a:t>
              </a:r>
            </a:p>
          </p:txBody>
        </p:sp>
        <p:sp>
          <p:nvSpPr>
            <p:cNvPr id="17449" name="Text Box 46"/>
            <p:cNvSpPr txBox="1">
              <a:spLocks noChangeArrowheads="1"/>
            </p:cNvSpPr>
            <p:nvPr/>
          </p:nvSpPr>
          <p:spPr bwMode="auto">
            <a:xfrm>
              <a:off x="4844231" y="4967599"/>
              <a:ext cx="13981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3 – etil –</a:t>
              </a:r>
            </a:p>
          </p:txBody>
        </p:sp>
      </p:grp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9501" grpId="0"/>
      <p:bldP spid="195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ângulo de cantos arredondados 42"/>
          <p:cNvSpPr/>
          <p:nvPr/>
        </p:nvSpPr>
        <p:spPr>
          <a:xfrm>
            <a:off x="4857752" y="3071810"/>
            <a:ext cx="4071966" cy="64294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2" name="Retângulo de cantos arredondados 41"/>
          <p:cNvSpPr/>
          <p:nvPr/>
        </p:nvSpPr>
        <p:spPr>
          <a:xfrm>
            <a:off x="4500562" y="642918"/>
            <a:ext cx="857256" cy="64294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2000232" y="1357298"/>
            <a:ext cx="1214446" cy="64294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0" name="Retângulo 39"/>
          <p:cNvSpPr/>
          <p:nvPr/>
        </p:nvSpPr>
        <p:spPr>
          <a:xfrm>
            <a:off x="3286125" y="1785938"/>
            <a:ext cx="785813" cy="1714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38"/>
          <p:cNvGrpSpPr>
            <a:grpSpLocks/>
          </p:cNvGrpSpPr>
          <p:nvPr/>
        </p:nvGrpSpPr>
        <p:grpSpPr bwMode="auto">
          <a:xfrm>
            <a:off x="3286125" y="1357313"/>
            <a:ext cx="3857625" cy="1428750"/>
            <a:chOff x="3286116" y="1357298"/>
            <a:chExt cx="3857652" cy="1428760"/>
          </a:xfrm>
        </p:grpSpPr>
        <p:sp>
          <p:nvSpPr>
            <p:cNvPr id="38" name="Retângulo 37"/>
            <p:cNvSpPr/>
            <p:nvPr/>
          </p:nvSpPr>
          <p:spPr>
            <a:xfrm>
              <a:off x="5429256" y="1857363"/>
              <a:ext cx="642943" cy="9286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3286116" y="1357298"/>
              <a:ext cx="3857652" cy="5715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18445" name="Rectangle 4"/>
          <p:cNvSpPr>
            <a:spLocks noChangeArrowheads="1"/>
          </p:cNvSpPr>
          <p:nvPr/>
        </p:nvSpPr>
        <p:spPr bwMode="auto">
          <a:xfrm>
            <a:off x="119063" y="66675"/>
            <a:ext cx="8882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02) (FEI – SP) A  nomenclatura  correta   do  composto   cuja  fórmula  é</a:t>
            </a:r>
          </a:p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      dada  a  seguir  é: 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39688" y="3562350"/>
            <a:ext cx="48180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a)  3, 4 – dimetil – 5 – hexanona                                        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b)  3 – metil – 4 – etil – 2 – pentanona                                    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c)  3, 4 – dimetil – 2 – hexanona                     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d)  3 – metil – 2 – etil – 4 – pentanona                                            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e)  3 – sec – butil – 2 – butanona                                                                       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6357950" y="100010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572132" y="100010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4572000" y="194743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3357554" y="1071546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3000364" y="2285992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5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3000364" y="3000372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6</a:t>
            </a:r>
          </a:p>
        </p:txBody>
      </p:sp>
      <p:grpSp>
        <p:nvGrpSpPr>
          <p:cNvPr id="18465" name="Grupo 35"/>
          <p:cNvGrpSpPr>
            <a:grpSpLocks/>
          </p:cNvGrpSpPr>
          <p:nvPr/>
        </p:nvGrpSpPr>
        <p:grpSpPr bwMode="auto">
          <a:xfrm>
            <a:off x="2022475" y="642938"/>
            <a:ext cx="5099050" cy="2809875"/>
            <a:chOff x="1473214" y="642918"/>
            <a:chExt cx="5099050" cy="2809875"/>
          </a:xfrm>
        </p:grpSpPr>
        <p:sp>
          <p:nvSpPr>
            <p:cNvPr id="18477" name="Text Box 6"/>
            <p:cNvSpPr txBox="1">
              <a:spLocks noChangeArrowheads="1"/>
            </p:cNvSpPr>
            <p:nvPr/>
          </p:nvSpPr>
          <p:spPr bwMode="auto">
            <a:xfrm>
              <a:off x="1473214" y="1403331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8478" name="Line 7"/>
            <p:cNvSpPr>
              <a:spLocks noChangeShapeType="1"/>
            </p:cNvSpPr>
            <p:nvPr/>
          </p:nvSpPr>
          <p:spPr bwMode="auto">
            <a:xfrm>
              <a:off x="2486039" y="1697018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79" name="Text Box 9"/>
            <p:cNvSpPr txBox="1">
              <a:spLocks noChangeArrowheads="1"/>
            </p:cNvSpPr>
            <p:nvPr/>
          </p:nvSpPr>
          <p:spPr bwMode="auto">
            <a:xfrm>
              <a:off x="5726126" y="139856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8480" name="Text Box 10"/>
            <p:cNvSpPr txBox="1">
              <a:spLocks noChangeArrowheads="1"/>
            </p:cNvSpPr>
            <p:nvPr/>
          </p:nvSpPr>
          <p:spPr bwMode="auto">
            <a:xfrm>
              <a:off x="2713051" y="219231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8481" name="Text Box 11"/>
            <p:cNvSpPr txBox="1">
              <a:spLocks noChangeArrowheads="1"/>
            </p:cNvSpPr>
            <p:nvPr/>
          </p:nvSpPr>
          <p:spPr bwMode="auto">
            <a:xfrm>
              <a:off x="2749564" y="1409681"/>
              <a:ext cx="7016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8482" name="Text Box 18"/>
            <p:cNvSpPr txBox="1">
              <a:spLocks noChangeArrowheads="1"/>
            </p:cNvSpPr>
            <p:nvPr/>
          </p:nvSpPr>
          <p:spPr bwMode="auto">
            <a:xfrm>
              <a:off x="3917964" y="1398568"/>
              <a:ext cx="7016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8483" name="Text Box 20"/>
            <p:cNvSpPr txBox="1">
              <a:spLocks noChangeArrowheads="1"/>
            </p:cNvSpPr>
            <p:nvPr/>
          </p:nvSpPr>
          <p:spPr bwMode="auto">
            <a:xfrm>
              <a:off x="4960951" y="1398568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8484" name="Line 22"/>
            <p:cNvSpPr>
              <a:spLocks noChangeShapeType="1"/>
            </p:cNvSpPr>
            <p:nvPr/>
          </p:nvSpPr>
          <p:spPr bwMode="auto">
            <a:xfrm flipH="1">
              <a:off x="2965464" y="2711431"/>
              <a:ext cx="1587" cy="18891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85" name="Text Box 23"/>
            <p:cNvSpPr txBox="1">
              <a:spLocks noChangeArrowheads="1"/>
            </p:cNvSpPr>
            <p:nvPr/>
          </p:nvSpPr>
          <p:spPr bwMode="auto">
            <a:xfrm>
              <a:off x="2749564" y="2928918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8486" name="Text Box 25"/>
            <p:cNvSpPr txBox="1">
              <a:spLocks noChangeArrowheads="1"/>
            </p:cNvSpPr>
            <p:nvPr/>
          </p:nvSpPr>
          <p:spPr bwMode="auto">
            <a:xfrm>
              <a:off x="4956189" y="2265343"/>
              <a:ext cx="4635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8487" name="Line 26"/>
            <p:cNvSpPr>
              <a:spLocks noChangeShapeType="1"/>
            </p:cNvSpPr>
            <p:nvPr/>
          </p:nvSpPr>
          <p:spPr bwMode="auto">
            <a:xfrm>
              <a:off x="5145101" y="1925618"/>
              <a:ext cx="0" cy="28733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88" name="Line 27"/>
            <p:cNvSpPr>
              <a:spLocks noChangeShapeType="1"/>
            </p:cNvSpPr>
            <p:nvPr/>
          </p:nvSpPr>
          <p:spPr bwMode="auto">
            <a:xfrm>
              <a:off x="5289564" y="1925618"/>
              <a:ext cx="0" cy="28733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89" name="Line 28"/>
            <p:cNvSpPr>
              <a:spLocks noChangeShapeType="1"/>
            </p:cNvSpPr>
            <p:nvPr/>
          </p:nvSpPr>
          <p:spPr bwMode="auto">
            <a:xfrm flipH="1">
              <a:off x="4151326" y="1214418"/>
              <a:ext cx="1588" cy="18891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90" name="Text Box 29"/>
            <p:cNvSpPr txBox="1">
              <a:spLocks noChangeArrowheads="1"/>
            </p:cNvSpPr>
            <p:nvPr/>
          </p:nvSpPr>
          <p:spPr bwMode="auto">
            <a:xfrm>
              <a:off x="3937014" y="642918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8491" name="Line 30"/>
            <p:cNvSpPr>
              <a:spLocks noChangeShapeType="1"/>
            </p:cNvSpPr>
            <p:nvPr/>
          </p:nvSpPr>
          <p:spPr bwMode="auto">
            <a:xfrm flipH="1">
              <a:off x="2967051" y="1946256"/>
              <a:ext cx="1588" cy="18891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92" name="Line 31"/>
            <p:cNvSpPr>
              <a:spLocks noChangeShapeType="1"/>
            </p:cNvSpPr>
            <p:nvPr/>
          </p:nvSpPr>
          <p:spPr bwMode="auto">
            <a:xfrm>
              <a:off x="3638564" y="1631931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93" name="Line 32"/>
            <p:cNvSpPr>
              <a:spLocks noChangeShapeType="1"/>
            </p:cNvSpPr>
            <p:nvPr/>
          </p:nvSpPr>
          <p:spPr bwMode="auto">
            <a:xfrm>
              <a:off x="4713301" y="1631931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494" name="Line 33"/>
            <p:cNvSpPr>
              <a:spLocks noChangeShapeType="1"/>
            </p:cNvSpPr>
            <p:nvPr/>
          </p:nvSpPr>
          <p:spPr bwMode="auto">
            <a:xfrm>
              <a:off x="5508639" y="1631931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6834188" y="3171825"/>
            <a:ext cx="2024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– 2 – hexanona</a:t>
            </a: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4910138" y="3171825"/>
            <a:ext cx="1963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3, 4 – dimetil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grpSp>
        <p:nvGrpSpPr>
          <p:cNvPr id="4" name="Grupo 46"/>
          <p:cNvGrpSpPr>
            <a:grpSpLocks/>
          </p:cNvGrpSpPr>
          <p:nvPr/>
        </p:nvGrpSpPr>
        <p:grpSpPr bwMode="auto">
          <a:xfrm>
            <a:off x="4857750" y="4286250"/>
            <a:ext cx="4071938" cy="642938"/>
            <a:chOff x="4857752" y="4286256"/>
            <a:chExt cx="4071966" cy="642942"/>
          </a:xfrm>
        </p:grpSpPr>
        <p:sp>
          <p:nvSpPr>
            <p:cNvPr id="44" name="Retângulo de cantos arredondados 43"/>
            <p:cNvSpPr/>
            <p:nvPr/>
          </p:nvSpPr>
          <p:spPr>
            <a:xfrm>
              <a:off x="4857752" y="4286256"/>
              <a:ext cx="4071966" cy="642942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8475" name="Text Box 37"/>
            <p:cNvSpPr txBox="1">
              <a:spLocks noChangeArrowheads="1"/>
            </p:cNvSpPr>
            <p:nvPr/>
          </p:nvSpPr>
          <p:spPr bwMode="auto">
            <a:xfrm>
              <a:off x="6715140" y="4357694"/>
              <a:ext cx="209384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hexan – 2 – ona</a:t>
              </a:r>
            </a:p>
          </p:txBody>
        </p:sp>
        <p:sp>
          <p:nvSpPr>
            <p:cNvPr id="18476" name="Text Box 38"/>
            <p:cNvSpPr txBox="1">
              <a:spLocks noChangeArrowheads="1"/>
            </p:cNvSpPr>
            <p:nvPr/>
          </p:nvSpPr>
          <p:spPr bwMode="auto">
            <a:xfrm>
              <a:off x="4910321" y="4386212"/>
              <a:ext cx="1964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3, 4 – dimetil</a:t>
              </a:r>
            </a:p>
          </p:txBody>
        </p:sp>
      </p:grp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0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5" dur="500" autoRev="1" fill="hold"/>
                                        <p:tgtEl>
                                          <p:spTgt spid="107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autoRev="1" fill="hold"/>
                                        <p:tgtEl>
                                          <p:spTgt spid="107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autoRev="1" fill="hold"/>
                                        <p:tgtEl>
                                          <p:spTgt spid="107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07557" grpId="0"/>
      <p:bldP spid="1075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ângulo de cantos arredondados 40"/>
          <p:cNvSpPr/>
          <p:nvPr/>
        </p:nvSpPr>
        <p:spPr>
          <a:xfrm>
            <a:off x="4286248" y="5357826"/>
            <a:ext cx="1785950" cy="57150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0" name="Retângulo de cantos arredondados 39"/>
          <p:cNvSpPr/>
          <p:nvPr/>
        </p:nvSpPr>
        <p:spPr>
          <a:xfrm>
            <a:off x="4143372" y="3786190"/>
            <a:ext cx="2071702" cy="128588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392877" y="2214554"/>
            <a:ext cx="8358246" cy="1285884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3761581" y="85725"/>
            <a:ext cx="1620838" cy="4159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bIns="0" anchor="ctr">
            <a:spAutoFit/>
          </a:bodyPr>
          <a:lstStyle/>
          <a:p>
            <a:pPr>
              <a:defRPr/>
            </a:pPr>
            <a:r>
              <a:rPr lang="pt-BR" sz="2400" b="1">
                <a:solidFill>
                  <a:schemeClr val="bg1"/>
                </a:solidFill>
                <a:cs typeface="Arial" charset="0"/>
              </a:rPr>
              <a:t>ÉSTERES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964406" y="686683"/>
            <a:ext cx="7215188" cy="1384995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São compostos resultantes da substituição do</a:t>
            </a:r>
          </a:p>
          <a:p>
            <a:pPr algn="ctr">
              <a:lnSpc>
                <a:spcPct val="14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hidrogênio ionizável do ácido</a:t>
            </a:r>
          </a:p>
          <a:p>
            <a:pPr algn="ctr">
              <a:lnSpc>
                <a:spcPct val="14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por radicais derivados dos hidrocarbonetos </a:t>
            </a:r>
          </a:p>
        </p:txBody>
      </p:sp>
      <p:grpSp>
        <p:nvGrpSpPr>
          <p:cNvPr id="19473" name="Grupo 35"/>
          <p:cNvGrpSpPr>
            <a:grpSpLocks/>
          </p:cNvGrpSpPr>
          <p:nvPr/>
        </p:nvGrpSpPr>
        <p:grpSpPr bwMode="auto">
          <a:xfrm>
            <a:off x="512763" y="2271713"/>
            <a:ext cx="8118475" cy="1228725"/>
            <a:chOff x="685800" y="2271713"/>
            <a:chExt cx="8118475" cy="1228725"/>
          </a:xfrm>
        </p:grpSpPr>
        <p:sp>
          <p:nvSpPr>
            <p:cNvPr id="19500" name="Rectangle 6"/>
            <p:cNvSpPr>
              <a:spLocks noChangeArrowheads="1"/>
            </p:cNvSpPr>
            <p:nvPr/>
          </p:nvSpPr>
          <p:spPr bwMode="auto">
            <a:xfrm>
              <a:off x="685800" y="2709863"/>
              <a:ext cx="39735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Possui o grupo funcional:</a:t>
              </a:r>
            </a:p>
          </p:txBody>
        </p:sp>
        <p:sp>
          <p:nvSpPr>
            <p:cNvPr id="19501" name="Text Box 13"/>
            <p:cNvSpPr txBox="1">
              <a:spLocks noChangeArrowheads="1"/>
            </p:cNvSpPr>
            <p:nvPr/>
          </p:nvSpPr>
          <p:spPr bwMode="auto">
            <a:xfrm>
              <a:off x="4979988" y="2749551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9502" name="Line 14"/>
            <p:cNvSpPr>
              <a:spLocks noChangeShapeType="1"/>
            </p:cNvSpPr>
            <p:nvPr/>
          </p:nvSpPr>
          <p:spPr bwMode="auto">
            <a:xfrm flipV="1">
              <a:off x="5484813" y="2701926"/>
              <a:ext cx="360362" cy="21748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3" name="Line 15"/>
            <p:cNvSpPr>
              <a:spLocks noChangeShapeType="1"/>
            </p:cNvSpPr>
            <p:nvPr/>
          </p:nvSpPr>
          <p:spPr bwMode="auto">
            <a:xfrm flipV="1">
              <a:off x="5413375" y="2559051"/>
              <a:ext cx="360363" cy="21748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4" name="Line 16"/>
            <p:cNvSpPr>
              <a:spLocks noChangeShapeType="1"/>
            </p:cNvSpPr>
            <p:nvPr/>
          </p:nvSpPr>
          <p:spPr bwMode="auto">
            <a:xfrm>
              <a:off x="5484813" y="3065463"/>
              <a:ext cx="360362" cy="14128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5" name="Text Box 17"/>
            <p:cNvSpPr txBox="1">
              <a:spLocks noChangeArrowheads="1"/>
            </p:cNvSpPr>
            <p:nvPr/>
          </p:nvSpPr>
          <p:spPr bwMode="auto">
            <a:xfrm>
              <a:off x="5757863" y="2271713"/>
              <a:ext cx="4238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9506" name="Text Box 18"/>
            <p:cNvSpPr txBox="1">
              <a:spLocks noChangeArrowheads="1"/>
            </p:cNvSpPr>
            <p:nvPr/>
          </p:nvSpPr>
          <p:spPr bwMode="auto">
            <a:xfrm>
              <a:off x="5838825" y="3038476"/>
              <a:ext cx="6794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 –</a:t>
              </a:r>
            </a:p>
          </p:txBody>
        </p:sp>
        <p:sp>
          <p:nvSpPr>
            <p:cNvPr id="19507" name="Line 19"/>
            <p:cNvSpPr>
              <a:spLocks noChangeShapeType="1"/>
            </p:cNvSpPr>
            <p:nvPr/>
          </p:nvSpPr>
          <p:spPr bwMode="auto">
            <a:xfrm>
              <a:off x="4716463" y="2965451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8" name="Rectangle 20"/>
            <p:cNvSpPr>
              <a:spLocks noChangeArrowheads="1"/>
            </p:cNvSpPr>
            <p:nvPr/>
          </p:nvSpPr>
          <p:spPr bwMode="auto">
            <a:xfrm>
              <a:off x="6588125" y="2703513"/>
              <a:ext cx="5603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ou</a:t>
              </a:r>
            </a:p>
          </p:txBody>
        </p:sp>
        <p:sp>
          <p:nvSpPr>
            <p:cNvPr id="19509" name="Rectangle 21"/>
            <p:cNvSpPr>
              <a:spLocks noChangeArrowheads="1"/>
            </p:cNvSpPr>
            <p:nvPr/>
          </p:nvSpPr>
          <p:spPr bwMode="auto">
            <a:xfrm>
              <a:off x="7405688" y="2749551"/>
              <a:ext cx="13985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– COO –</a:t>
              </a:r>
            </a:p>
          </p:txBody>
        </p:sp>
      </p:grpSp>
      <p:grpSp>
        <p:nvGrpSpPr>
          <p:cNvPr id="3" name="Grupo 37"/>
          <p:cNvGrpSpPr>
            <a:grpSpLocks/>
          </p:cNvGrpSpPr>
          <p:nvPr/>
        </p:nvGrpSpPr>
        <p:grpSpPr bwMode="auto">
          <a:xfrm>
            <a:off x="2279650" y="3786188"/>
            <a:ext cx="4584700" cy="1228725"/>
            <a:chOff x="2666992" y="3771911"/>
            <a:chExt cx="4583121" cy="1228725"/>
          </a:xfrm>
        </p:grpSpPr>
        <p:sp>
          <p:nvSpPr>
            <p:cNvPr id="19488" name="Text Box 23"/>
            <p:cNvSpPr txBox="1">
              <a:spLocks noChangeArrowheads="1"/>
            </p:cNvSpPr>
            <p:nvPr/>
          </p:nvSpPr>
          <p:spPr bwMode="auto">
            <a:xfrm>
              <a:off x="2666992" y="424498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9489" name="Text Box 24"/>
            <p:cNvSpPr txBox="1">
              <a:spLocks noChangeArrowheads="1"/>
            </p:cNvSpPr>
            <p:nvPr/>
          </p:nvSpPr>
          <p:spPr bwMode="auto">
            <a:xfrm>
              <a:off x="4968875" y="4249748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9490" name="Line 25"/>
            <p:cNvSpPr>
              <a:spLocks noChangeShapeType="1"/>
            </p:cNvSpPr>
            <p:nvPr/>
          </p:nvSpPr>
          <p:spPr bwMode="auto">
            <a:xfrm flipV="1">
              <a:off x="5473700" y="4202123"/>
              <a:ext cx="360363" cy="217488"/>
            </a:xfrm>
            <a:prstGeom prst="line">
              <a:avLst/>
            </a:prstGeom>
            <a:noFill/>
            <a:ln w="28575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1" name="Line 26"/>
            <p:cNvSpPr>
              <a:spLocks noChangeShapeType="1"/>
            </p:cNvSpPr>
            <p:nvPr/>
          </p:nvSpPr>
          <p:spPr bwMode="auto">
            <a:xfrm flipV="1">
              <a:off x="5402263" y="4059248"/>
              <a:ext cx="360362" cy="217488"/>
            </a:xfrm>
            <a:prstGeom prst="line">
              <a:avLst/>
            </a:prstGeom>
            <a:noFill/>
            <a:ln w="28575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2" name="Line 27"/>
            <p:cNvSpPr>
              <a:spLocks noChangeShapeType="1"/>
            </p:cNvSpPr>
            <p:nvPr/>
          </p:nvSpPr>
          <p:spPr bwMode="auto">
            <a:xfrm>
              <a:off x="5473700" y="4565661"/>
              <a:ext cx="360363" cy="141287"/>
            </a:xfrm>
            <a:prstGeom prst="line">
              <a:avLst/>
            </a:prstGeom>
            <a:noFill/>
            <a:ln w="28575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3" name="Text Box 28"/>
            <p:cNvSpPr txBox="1">
              <a:spLocks noChangeArrowheads="1"/>
            </p:cNvSpPr>
            <p:nvPr/>
          </p:nvSpPr>
          <p:spPr bwMode="auto">
            <a:xfrm>
              <a:off x="5746750" y="3771911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9494" name="Text Box 29"/>
            <p:cNvSpPr txBox="1">
              <a:spLocks noChangeArrowheads="1"/>
            </p:cNvSpPr>
            <p:nvPr/>
          </p:nvSpPr>
          <p:spPr bwMode="auto">
            <a:xfrm>
              <a:off x="5778500" y="4538673"/>
              <a:ext cx="4238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9495" name="Line 31"/>
            <p:cNvSpPr>
              <a:spLocks noChangeShapeType="1"/>
            </p:cNvSpPr>
            <p:nvPr/>
          </p:nvSpPr>
          <p:spPr bwMode="auto">
            <a:xfrm>
              <a:off x="4633913" y="4465648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6" name="Line 32"/>
            <p:cNvSpPr>
              <a:spLocks noChangeShapeType="1"/>
            </p:cNvSpPr>
            <p:nvPr/>
          </p:nvSpPr>
          <p:spPr bwMode="auto">
            <a:xfrm>
              <a:off x="3481388" y="4465648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7" name="Text Box 33"/>
            <p:cNvSpPr txBox="1">
              <a:spLocks noChangeArrowheads="1"/>
            </p:cNvSpPr>
            <p:nvPr/>
          </p:nvSpPr>
          <p:spPr bwMode="auto">
            <a:xfrm>
              <a:off x="3767138" y="4249748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9498" name="Line 40"/>
            <p:cNvSpPr>
              <a:spLocks noChangeShapeType="1"/>
            </p:cNvSpPr>
            <p:nvPr/>
          </p:nvSpPr>
          <p:spPr bwMode="auto">
            <a:xfrm>
              <a:off x="6218238" y="4754573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9" name="Text Box 41"/>
            <p:cNvSpPr txBox="1">
              <a:spLocks noChangeArrowheads="1"/>
            </p:cNvSpPr>
            <p:nvPr/>
          </p:nvSpPr>
          <p:spPr bwMode="auto">
            <a:xfrm>
              <a:off x="6488113" y="4527561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</p:grpSp>
      <p:grpSp>
        <p:nvGrpSpPr>
          <p:cNvPr id="4" name="Grupo 38"/>
          <p:cNvGrpSpPr>
            <a:grpSpLocks/>
          </p:cNvGrpSpPr>
          <p:nvPr/>
        </p:nvGrpSpPr>
        <p:grpSpPr bwMode="auto">
          <a:xfrm>
            <a:off x="2359025" y="5414963"/>
            <a:ext cx="4427538" cy="1157287"/>
            <a:chOff x="2484438" y="5414984"/>
            <a:chExt cx="4427537" cy="1157288"/>
          </a:xfrm>
        </p:grpSpPr>
        <p:sp>
          <p:nvSpPr>
            <p:cNvPr id="19479" name="Text Box 42"/>
            <p:cNvSpPr txBox="1">
              <a:spLocks noChangeArrowheads="1"/>
            </p:cNvSpPr>
            <p:nvPr/>
          </p:nvSpPr>
          <p:spPr bwMode="auto">
            <a:xfrm>
              <a:off x="2484438" y="5419747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9480" name="Text Box 43"/>
            <p:cNvSpPr txBox="1">
              <a:spLocks noChangeArrowheads="1"/>
            </p:cNvSpPr>
            <p:nvPr/>
          </p:nvSpPr>
          <p:spPr bwMode="auto">
            <a:xfrm>
              <a:off x="4867275" y="5424509"/>
              <a:ext cx="8858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COO</a:t>
              </a:r>
            </a:p>
          </p:txBody>
        </p:sp>
        <p:sp>
          <p:nvSpPr>
            <p:cNvPr id="19481" name="Line 49"/>
            <p:cNvSpPr>
              <a:spLocks noChangeShapeType="1"/>
            </p:cNvSpPr>
            <p:nvPr/>
          </p:nvSpPr>
          <p:spPr bwMode="auto">
            <a:xfrm>
              <a:off x="4559300" y="5640409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2" name="Line 50"/>
            <p:cNvSpPr>
              <a:spLocks noChangeShapeType="1"/>
            </p:cNvSpPr>
            <p:nvPr/>
          </p:nvSpPr>
          <p:spPr bwMode="auto">
            <a:xfrm>
              <a:off x="3406775" y="5640409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3" name="Text Box 51"/>
            <p:cNvSpPr txBox="1">
              <a:spLocks noChangeArrowheads="1"/>
            </p:cNvSpPr>
            <p:nvPr/>
          </p:nvSpPr>
          <p:spPr bwMode="auto">
            <a:xfrm>
              <a:off x="3768725" y="5424509"/>
              <a:ext cx="6461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9484" name="Line 52"/>
            <p:cNvSpPr>
              <a:spLocks noChangeShapeType="1"/>
            </p:cNvSpPr>
            <p:nvPr/>
          </p:nvSpPr>
          <p:spPr bwMode="auto">
            <a:xfrm>
              <a:off x="5854700" y="5641997"/>
              <a:ext cx="288925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5" name="Text Box 53"/>
            <p:cNvSpPr txBox="1">
              <a:spLocks noChangeArrowheads="1"/>
            </p:cNvSpPr>
            <p:nvPr/>
          </p:nvSpPr>
          <p:spPr bwMode="auto">
            <a:xfrm>
              <a:off x="6149975" y="5414984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9486" name="Line 54"/>
            <p:cNvSpPr>
              <a:spLocks noChangeShapeType="1"/>
            </p:cNvSpPr>
            <p:nvPr/>
          </p:nvSpPr>
          <p:spPr bwMode="auto">
            <a:xfrm>
              <a:off x="3983038" y="5856309"/>
              <a:ext cx="0" cy="21590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7" name="Text Box 55"/>
            <p:cNvSpPr txBox="1">
              <a:spLocks noChangeArrowheads="1"/>
            </p:cNvSpPr>
            <p:nvPr/>
          </p:nvSpPr>
          <p:spPr bwMode="auto">
            <a:xfrm>
              <a:off x="3749675" y="6110309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35" name="CaixaDeTexto 34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tângulo de cantos arredondados 52"/>
          <p:cNvSpPr/>
          <p:nvPr/>
        </p:nvSpPr>
        <p:spPr>
          <a:xfrm>
            <a:off x="5857875" y="4357688"/>
            <a:ext cx="1285875" cy="642937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Retângulo de cantos arredondados 51"/>
          <p:cNvSpPr/>
          <p:nvPr/>
        </p:nvSpPr>
        <p:spPr>
          <a:xfrm>
            <a:off x="2428860" y="5715016"/>
            <a:ext cx="4286280" cy="428628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" name="Retângulo de cantos arredondados 50"/>
          <p:cNvSpPr/>
          <p:nvPr/>
        </p:nvSpPr>
        <p:spPr>
          <a:xfrm>
            <a:off x="3357554" y="4714884"/>
            <a:ext cx="785818" cy="714380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47"/>
          <p:cNvGrpSpPr>
            <a:grpSpLocks/>
          </p:cNvGrpSpPr>
          <p:nvPr/>
        </p:nvGrpSpPr>
        <p:grpSpPr bwMode="auto">
          <a:xfrm>
            <a:off x="2071688" y="3714750"/>
            <a:ext cx="3786187" cy="1285875"/>
            <a:chOff x="2071670" y="1428736"/>
            <a:chExt cx="3786214" cy="1285884"/>
          </a:xfrm>
        </p:grpSpPr>
        <p:sp>
          <p:nvSpPr>
            <p:cNvPr id="49" name="Retângulo 48"/>
            <p:cNvSpPr/>
            <p:nvPr/>
          </p:nvSpPr>
          <p:spPr>
            <a:xfrm>
              <a:off x="2071670" y="1785927"/>
              <a:ext cx="2714644" cy="5715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50" name="Retângulo com Canto Aparado do Mesmo Lado 49"/>
            <p:cNvSpPr/>
            <p:nvPr/>
          </p:nvSpPr>
          <p:spPr>
            <a:xfrm rot="16200000">
              <a:off x="4679157" y="1535894"/>
              <a:ext cx="1285884" cy="1071570"/>
            </a:xfrm>
            <a:prstGeom prst="snip2SameRect">
              <a:avLst>
                <a:gd name="adj1" fmla="val 32342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46" name="Retângulo de cantos arredondados 45"/>
          <p:cNvSpPr/>
          <p:nvPr/>
        </p:nvSpPr>
        <p:spPr>
          <a:xfrm>
            <a:off x="5929313" y="2071688"/>
            <a:ext cx="1285875" cy="642937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5" name="Retângulo de cantos arredondados 44"/>
          <p:cNvSpPr/>
          <p:nvPr/>
        </p:nvSpPr>
        <p:spPr>
          <a:xfrm>
            <a:off x="2750331" y="3000372"/>
            <a:ext cx="3643338" cy="428628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3" name="Grupo 43"/>
          <p:cNvGrpSpPr>
            <a:grpSpLocks/>
          </p:cNvGrpSpPr>
          <p:nvPr/>
        </p:nvGrpSpPr>
        <p:grpSpPr bwMode="auto">
          <a:xfrm>
            <a:off x="2071688" y="1428750"/>
            <a:ext cx="3786187" cy="1285875"/>
            <a:chOff x="2071670" y="1428736"/>
            <a:chExt cx="3786214" cy="1285884"/>
          </a:xfrm>
        </p:grpSpPr>
        <p:sp>
          <p:nvSpPr>
            <p:cNvPr id="43" name="Retângulo 42"/>
            <p:cNvSpPr/>
            <p:nvPr/>
          </p:nvSpPr>
          <p:spPr>
            <a:xfrm>
              <a:off x="2071670" y="1785927"/>
              <a:ext cx="2714644" cy="5715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2" name="Retângulo com Canto Aparado do Mesmo Lado 41"/>
            <p:cNvSpPr/>
            <p:nvPr/>
          </p:nvSpPr>
          <p:spPr>
            <a:xfrm rot="16200000">
              <a:off x="4679157" y="1535894"/>
              <a:ext cx="1285884" cy="1071570"/>
            </a:xfrm>
            <a:prstGeom prst="snip2SameRect">
              <a:avLst>
                <a:gd name="adj1" fmla="val 32342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7644" y="107950"/>
            <a:ext cx="8748712" cy="1015663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Na sua nomenclatura,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à parte que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veio do ácido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terá terminação </a:t>
            </a:r>
            <a:r>
              <a:rPr lang="pt-BR" sz="2000" b="1" dirty="0" err="1">
                <a:solidFill>
                  <a:schemeClr val="bg1"/>
                </a:solidFill>
                <a:cs typeface="Arial" charset="0"/>
              </a:rPr>
              <a:t>OATO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e citamos o nome do radical que substituiu o hidrogênio ionizável </a:t>
            </a:r>
          </a:p>
        </p:txBody>
      </p:sp>
      <p:grpSp>
        <p:nvGrpSpPr>
          <p:cNvPr id="20498" name="Grupo 40"/>
          <p:cNvGrpSpPr>
            <a:grpSpLocks/>
          </p:cNvGrpSpPr>
          <p:nvPr/>
        </p:nvGrpSpPr>
        <p:grpSpPr bwMode="auto">
          <a:xfrm>
            <a:off x="2068513" y="1404938"/>
            <a:ext cx="5006975" cy="1228725"/>
            <a:chOff x="2384415" y="1404936"/>
            <a:chExt cx="5005398" cy="1228725"/>
          </a:xfrm>
        </p:grpSpPr>
        <p:sp>
          <p:nvSpPr>
            <p:cNvPr id="20522" name="Text Box 5"/>
            <p:cNvSpPr txBox="1">
              <a:spLocks noChangeArrowheads="1"/>
            </p:cNvSpPr>
            <p:nvPr/>
          </p:nvSpPr>
          <p:spPr bwMode="auto">
            <a:xfrm>
              <a:off x="2384415" y="1878011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0523" name="Text Box 6"/>
            <p:cNvSpPr txBox="1">
              <a:spLocks noChangeArrowheads="1"/>
            </p:cNvSpPr>
            <p:nvPr/>
          </p:nvSpPr>
          <p:spPr bwMode="auto">
            <a:xfrm>
              <a:off x="4824413" y="1882773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0524" name="Line 7"/>
            <p:cNvSpPr>
              <a:spLocks noChangeShapeType="1"/>
            </p:cNvSpPr>
            <p:nvPr/>
          </p:nvSpPr>
          <p:spPr bwMode="auto">
            <a:xfrm flipV="1">
              <a:off x="5329238" y="1835148"/>
              <a:ext cx="360362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25" name="Line 8"/>
            <p:cNvSpPr>
              <a:spLocks noChangeShapeType="1"/>
            </p:cNvSpPr>
            <p:nvPr/>
          </p:nvSpPr>
          <p:spPr bwMode="auto">
            <a:xfrm flipV="1">
              <a:off x="5257800" y="1692273"/>
              <a:ext cx="360363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26" name="Line 9"/>
            <p:cNvSpPr>
              <a:spLocks noChangeShapeType="1"/>
            </p:cNvSpPr>
            <p:nvPr/>
          </p:nvSpPr>
          <p:spPr bwMode="auto">
            <a:xfrm>
              <a:off x="5329238" y="2198686"/>
              <a:ext cx="360362" cy="14128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27" name="Text Box 10"/>
            <p:cNvSpPr txBox="1">
              <a:spLocks noChangeArrowheads="1"/>
            </p:cNvSpPr>
            <p:nvPr/>
          </p:nvSpPr>
          <p:spPr bwMode="auto">
            <a:xfrm>
              <a:off x="5602288" y="1404936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0528" name="Text Box 11"/>
            <p:cNvSpPr txBox="1">
              <a:spLocks noChangeArrowheads="1"/>
            </p:cNvSpPr>
            <p:nvPr/>
          </p:nvSpPr>
          <p:spPr bwMode="auto">
            <a:xfrm>
              <a:off x="5705475" y="2171698"/>
              <a:ext cx="4238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0529" name="Line 12"/>
            <p:cNvSpPr>
              <a:spLocks noChangeShapeType="1"/>
            </p:cNvSpPr>
            <p:nvPr/>
          </p:nvSpPr>
          <p:spPr bwMode="auto">
            <a:xfrm>
              <a:off x="4429124" y="2098673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30" name="Line 13"/>
            <p:cNvSpPr>
              <a:spLocks noChangeShapeType="1"/>
            </p:cNvSpPr>
            <p:nvPr/>
          </p:nvSpPr>
          <p:spPr bwMode="auto">
            <a:xfrm>
              <a:off x="3206750" y="2098673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31" name="Text Box 14"/>
            <p:cNvSpPr txBox="1">
              <a:spLocks noChangeArrowheads="1"/>
            </p:cNvSpPr>
            <p:nvPr/>
          </p:nvSpPr>
          <p:spPr bwMode="auto">
            <a:xfrm>
              <a:off x="3551238" y="1882773"/>
              <a:ext cx="7588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20532" name="Line 15"/>
            <p:cNvSpPr>
              <a:spLocks noChangeShapeType="1"/>
            </p:cNvSpPr>
            <p:nvPr/>
          </p:nvSpPr>
          <p:spPr bwMode="auto">
            <a:xfrm>
              <a:off x="6241263" y="2387598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33" name="Text Box 16"/>
            <p:cNvSpPr txBox="1">
              <a:spLocks noChangeArrowheads="1"/>
            </p:cNvSpPr>
            <p:nvPr/>
          </p:nvSpPr>
          <p:spPr bwMode="auto">
            <a:xfrm>
              <a:off x="6630988" y="2160586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grpSp>
        <p:nvGrpSpPr>
          <p:cNvPr id="5" name="Grupo 46"/>
          <p:cNvGrpSpPr>
            <a:grpSpLocks/>
          </p:cNvGrpSpPr>
          <p:nvPr/>
        </p:nvGrpSpPr>
        <p:grpSpPr bwMode="auto">
          <a:xfrm>
            <a:off x="2178050" y="3697288"/>
            <a:ext cx="4787900" cy="1731962"/>
            <a:chOff x="2428880" y="3697301"/>
            <a:chExt cx="4786326" cy="1731963"/>
          </a:xfrm>
        </p:grpSpPr>
        <p:sp>
          <p:nvSpPr>
            <p:cNvPr id="20508" name="Text Box 17"/>
            <p:cNvSpPr txBox="1">
              <a:spLocks noChangeArrowheads="1"/>
            </p:cNvSpPr>
            <p:nvPr/>
          </p:nvSpPr>
          <p:spPr bwMode="auto">
            <a:xfrm>
              <a:off x="2428880" y="4170376"/>
              <a:ext cx="7588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0509" name="Text Box 18"/>
            <p:cNvSpPr txBox="1">
              <a:spLocks noChangeArrowheads="1"/>
            </p:cNvSpPr>
            <p:nvPr/>
          </p:nvSpPr>
          <p:spPr bwMode="auto">
            <a:xfrm>
              <a:off x="4671996" y="4175139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0510" name="Line 19"/>
            <p:cNvSpPr>
              <a:spLocks noChangeShapeType="1"/>
            </p:cNvSpPr>
            <p:nvPr/>
          </p:nvSpPr>
          <p:spPr bwMode="auto">
            <a:xfrm flipV="1">
              <a:off x="5176821" y="4127514"/>
              <a:ext cx="360362" cy="21748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1" name="Line 20"/>
            <p:cNvSpPr>
              <a:spLocks noChangeShapeType="1"/>
            </p:cNvSpPr>
            <p:nvPr/>
          </p:nvSpPr>
          <p:spPr bwMode="auto">
            <a:xfrm flipV="1">
              <a:off x="5105383" y="3984639"/>
              <a:ext cx="360363" cy="21748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2" name="Line 21"/>
            <p:cNvSpPr>
              <a:spLocks noChangeShapeType="1"/>
            </p:cNvSpPr>
            <p:nvPr/>
          </p:nvSpPr>
          <p:spPr bwMode="auto">
            <a:xfrm>
              <a:off x="5176821" y="4491051"/>
              <a:ext cx="360362" cy="1412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3" name="Text Box 22"/>
            <p:cNvSpPr txBox="1">
              <a:spLocks noChangeArrowheads="1"/>
            </p:cNvSpPr>
            <p:nvPr/>
          </p:nvSpPr>
          <p:spPr bwMode="auto">
            <a:xfrm>
              <a:off x="5449871" y="3697301"/>
              <a:ext cx="4238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0514" name="Text Box 23"/>
            <p:cNvSpPr txBox="1">
              <a:spLocks noChangeArrowheads="1"/>
            </p:cNvSpPr>
            <p:nvPr/>
          </p:nvSpPr>
          <p:spPr bwMode="auto">
            <a:xfrm>
              <a:off x="5624496" y="4464064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0515" name="Line 24"/>
            <p:cNvSpPr>
              <a:spLocks noChangeShapeType="1"/>
            </p:cNvSpPr>
            <p:nvPr/>
          </p:nvSpPr>
          <p:spPr bwMode="auto">
            <a:xfrm>
              <a:off x="4337033" y="439103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6" name="Line 25"/>
            <p:cNvSpPr>
              <a:spLocks noChangeShapeType="1"/>
            </p:cNvSpPr>
            <p:nvPr/>
          </p:nvSpPr>
          <p:spPr bwMode="auto">
            <a:xfrm>
              <a:off x="3255961" y="439103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7" name="Text Box 26"/>
            <p:cNvSpPr txBox="1">
              <a:spLocks noChangeArrowheads="1"/>
            </p:cNvSpPr>
            <p:nvPr/>
          </p:nvSpPr>
          <p:spPr bwMode="auto">
            <a:xfrm>
              <a:off x="3617911" y="4175139"/>
              <a:ext cx="6302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20518" name="Line 27"/>
            <p:cNvSpPr>
              <a:spLocks noChangeShapeType="1"/>
            </p:cNvSpPr>
            <p:nvPr/>
          </p:nvSpPr>
          <p:spPr bwMode="auto">
            <a:xfrm>
              <a:off x="6143636" y="4679964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19" name="Text Box 28"/>
            <p:cNvSpPr txBox="1">
              <a:spLocks noChangeArrowheads="1"/>
            </p:cNvSpPr>
            <p:nvPr/>
          </p:nvSpPr>
          <p:spPr bwMode="auto">
            <a:xfrm>
              <a:off x="6456381" y="4452951"/>
              <a:ext cx="7588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0520" name="Line 29"/>
            <p:cNvSpPr>
              <a:spLocks noChangeShapeType="1"/>
            </p:cNvSpPr>
            <p:nvPr/>
          </p:nvSpPr>
          <p:spPr bwMode="auto">
            <a:xfrm>
              <a:off x="3832224" y="4678377"/>
              <a:ext cx="0" cy="2159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21" name="Text Box 30"/>
            <p:cNvSpPr txBox="1">
              <a:spLocks noChangeArrowheads="1"/>
            </p:cNvSpPr>
            <p:nvPr/>
          </p:nvSpPr>
          <p:spPr bwMode="auto">
            <a:xfrm>
              <a:off x="3598861" y="4967302"/>
              <a:ext cx="7588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2928938" y="3000375"/>
            <a:ext cx="1784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propan</a:t>
            </a:r>
            <a:r>
              <a:rPr lang="pt-BR" altLang="pt-BR" sz="20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oato</a:t>
            </a:r>
          </a:p>
        </p:txBody>
      </p:sp>
      <p:sp>
        <p:nvSpPr>
          <p:cNvPr id="96291" name="Text Box 35"/>
          <p:cNvSpPr txBox="1">
            <a:spLocks noChangeArrowheads="1"/>
          </p:cNvSpPr>
          <p:nvPr/>
        </p:nvSpPr>
        <p:spPr bwMode="auto">
          <a:xfrm>
            <a:off x="4648200" y="3000375"/>
            <a:ext cx="149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de metila</a:t>
            </a:r>
          </a:p>
        </p:txBody>
      </p:sp>
      <p:sp>
        <p:nvSpPr>
          <p:cNvPr id="96295" name="Text Box 39"/>
          <p:cNvSpPr txBox="1">
            <a:spLocks noChangeArrowheads="1"/>
          </p:cNvSpPr>
          <p:nvPr/>
        </p:nvSpPr>
        <p:spPr bwMode="auto">
          <a:xfrm>
            <a:off x="3359150" y="5743575"/>
            <a:ext cx="1784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propan</a:t>
            </a:r>
            <a:r>
              <a:rPr lang="pt-BR" altLang="pt-BR" sz="20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oato</a:t>
            </a:r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5076825" y="5743575"/>
            <a:ext cx="149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de metila</a:t>
            </a:r>
          </a:p>
        </p:txBody>
      </p:sp>
      <p:sp>
        <p:nvSpPr>
          <p:cNvPr id="96297" name="Text Box 41"/>
          <p:cNvSpPr txBox="1">
            <a:spLocks noChangeArrowheads="1"/>
          </p:cNvSpPr>
          <p:nvPr/>
        </p:nvSpPr>
        <p:spPr bwMode="auto">
          <a:xfrm>
            <a:off x="2500313" y="5743575"/>
            <a:ext cx="89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metil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6" grpId="0" animBg="1"/>
      <p:bldP spid="96290" grpId="0"/>
      <p:bldP spid="96291" grpId="0"/>
      <p:bldP spid="96295" grpId="0"/>
      <p:bldP spid="96296" grpId="0"/>
      <p:bldP spid="962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285984" y="357166"/>
            <a:ext cx="4572032" cy="369332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REAÇÃO DE ESTERIFICAÇÃO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14414" y="1285860"/>
            <a:ext cx="6715172" cy="92333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Podemos obter um ÉSTER pela reação entre um</a:t>
            </a:r>
          </a:p>
          <a:p>
            <a:pPr algn="ctr">
              <a:lnSpc>
                <a:spcPct val="150000"/>
              </a:lnSpc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ÁCIDO CARBOXÍLICO e um ÁLCOOL</a:t>
            </a:r>
          </a:p>
        </p:txBody>
      </p:sp>
      <p:grpSp>
        <p:nvGrpSpPr>
          <p:cNvPr id="21512" name="Grupo 50"/>
          <p:cNvGrpSpPr>
            <a:grpSpLocks/>
          </p:cNvGrpSpPr>
          <p:nvPr/>
        </p:nvGrpSpPr>
        <p:grpSpPr bwMode="auto">
          <a:xfrm>
            <a:off x="1714500" y="2557463"/>
            <a:ext cx="5715000" cy="1228725"/>
            <a:chOff x="1714480" y="2557763"/>
            <a:chExt cx="5715040" cy="1228427"/>
          </a:xfrm>
        </p:grpSpPr>
        <p:sp>
          <p:nvSpPr>
            <p:cNvPr id="21532" name="Line 15"/>
            <p:cNvSpPr>
              <a:spLocks noChangeShapeType="1"/>
            </p:cNvSpPr>
            <p:nvPr/>
          </p:nvSpPr>
          <p:spPr bwMode="auto">
            <a:xfrm>
              <a:off x="6205912" y="3551537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33" name="Text Box 16"/>
            <p:cNvSpPr txBox="1">
              <a:spLocks noChangeArrowheads="1"/>
            </p:cNvSpPr>
            <p:nvPr/>
          </p:nvSpPr>
          <p:spPr bwMode="auto">
            <a:xfrm>
              <a:off x="6595637" y="3324525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21534" name="Text Box 5"/>
            <p:cNvSpPr txBox="1">
              <a:spLocks noChangeArrowheads="1"/>
            </p:cNvSpPr>
            <p:nvPr/>
          </p:nvSpPr>
          <p:spPr bwMode="auto">
            <a:xfrm>
              <a:off x="1714480" y="3030838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1535" name="Text Box 6"/>
            <p:cNvSpPr txBox="1">
              <a:spLocks noChangeArrowheads="1"/>
            </p:cNvSpPr>
            <p:nvPr/>
          </p:nvSpPr>
          <p:spPr bwMode="auto">
            <a:xfrm>
              <a:off x="3009100" y="3035600"/>
              <a:ext cx="4235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1536" name="Line 7"/>
            <p:cNvSpPr>
              <a:spLocks noChangeShapeType="1"/>
            </p:cNvSpPr>
            <p:nvPr/>
          </p:nvSpPr>
          <p:spPr bwMode="auto">
            <a:xfrm flipV="1">
              <a:off x="3513925" y="2987975"/>
              <a:ext cx="360362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37" name="Line 8"/>
            <p:cNvSpPr>
              <a:spLocks noChangeShapeType="1"/>
            </p:cNvSpPr>
            <p:nvPr/>
          </p:nvSpPr>
          <p:spPr bwMode="auto">
            <a:xfrm flipV="1">
              <a:off x="3442487" y="2845100"/>
              <a:ext cx="360363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38" name="Line 9"/>
            <p:cNvSpPr>
              <a:spLocks noChangeShapeType="1"/>
            </p:cNvSpPr>
            <p:nvPr/>
          </p:nvSpPr>
          <p:spPr bwMode="auto">
            <a:xfrm>
              <a:off x="3513925" y="3351513"/>
              <a:ext cx="360362" cy="14128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39" name="Text Box 10"/>
            <p:cNvSpPr txBox="1">
              <a:spLocks noChangeArrowheads="1"/>
            </p:cNvSpPr>
            <p:nvPr/>
          </p:nvSpPr>
          <p:spPr bwMode="auto">
            <a:xfrm>
              <a:off x="3786975" y="2557763"/>
              <a:ext cx="44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21540" name="Text Box 11"/>
            <p:cNvSpPr txBox="1">
              <a:spLocks noChangeArrowheads="1"/>
            </p:cNvSpPr>
            <p:nvPr/>
          </p:nvSpPr>
          <p:spPr bwMode="auto">
            <a:xfrm>
              <a:off x="3890162" y="3324525"/>
              <a:ext cx="69762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OH</a:t>
              </a:r>
            </a:p>
          </p:txBody>
        </p:sp>
        <p:sp>
          <p:nvSpPr>
            <p:cNvPr id="21541" name="Line 12"/>
            <p:cNvSpPr>
              <a:spLocks noChangeShapeType="1"/>
            </p:cNvSpPr>
            <p:nvPr/>
          </p:nvSpPr>
          <p:spPr bwMode="auto">
            <a:xfrm>
              <a:off x="2613811" y="3251500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42" name="Text Box 11"/>
            <p:cNvSpPr txBox="1">
              <a:spLocks noChangeArrowheads="1"/>
            </p:cNvSpPr>
            <p:nvPr/>
          </p:nvSpPr>
          <p:spPr bwMode="auto">
            <a:xfrm>
              <a:off x="5452629" y="3324525"/>
              <a:ext cx="4411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</a:p>
          </p:txBody>
        </p:sp>
        <p:sp>
          <p:nvSpPr>
            <p:cNvPr id="21543" name="Text Box 11"/>
            <p:cNvSpPr txBox="1">
              <a:spLocks noChangeArrowheads="1"/>
            </p:cNvSpPr>
            <p:nvPr/>
          </p:nvSpPr>
          <p:spPr bwMode="auto">
            <a:xfrm>
              <a:off x="5738381" y="3324525"/>
              <a:ext cx="4411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21544" name="Text Box 11"/>
            <p:cNvSpPr txBox="1">
              <a:spLocks noChangeArrowheads="1"/>
            </p:cNvSpPr>
            <p:nvPr/>
          </p:nvSpPr>
          <p:spPr bwMode="auto">
            <a:xfrm>
              <a:off x="4857752" y="2928934"/>
              <a:ext cx="3882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+</a:t>
              </a:r>
            </a:p>
          </p:txBody>
        </p:sp>
      </p:grp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3889375" y="3324225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OH</a:t>
            </a:r>
          </a:p>
        </p:txBody>
      </p:sp>
      <p:grpSp>
        <p:nvGrpSpPr>
          <p:cNvPr id="3" name="Grupo 51"/>
          <p:cNvGrpSpPr>
            <a:grpSpLocks/>
          </p:cNvGrpSpPr>
          <p:nvPr/>
        </p:nvGrpSpPr>
        <p:grpSpPr bwMode="auto">
          <a:xfrm>
            <a:off x="1714500" y="2557463"/>
            <a:ext cx="2513013" cy="939800"/>
            <a:chOff x="1714480" y="4986655"/>
            <a:chExt cx="2513641" cy="939502"/>
          </a:xfrm>
        </p:grpSpPr>
        <p:sp>
          <p:nvSpPr>
            <p:cNvPr id="21525" name="Text Box 5"/>
            <p:cNvSpPr txBox="1">
              <a:spLocks noChangeArrowheads="1"/>
            </p:cNvSpPr>
            <p:nvPr/>
          </p:nvSpPr>
          <p:spPr bwMode="auto">
            <a:xfrm>
              <a:off x="1714480" y="5459730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1526" name="Text Box 6"/>
            <p:cNvSpPr txBox="1">
              <a:spLocks noChangeArrowheads="1"/>
            </p:cNvSpPr>
            <p:nvPr/>
          </p:nvSpPr>
          <p:spPr bwMode="auto">
            <a:xfrm>
              <a:off x="3009100" y="5464492"/>
              <a:ext cx="4235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1527" name="Line 7"/>
            <p:cNvSpPr>
              <a:spLocks noChangeShapeType="1"/>
            </p:cNvSpPr>
            <p:nvPr/>
          </p:nvSpPr>
          <p:spPr bwMode="auto">
            <a:xfrm flipV="1">
              <a:off x="3513925" y="5416867"/>
              <a:ext cx="360362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8" name="Line 8"/>
            <p:cNvSpPr>
              <a:spLocks noChangeShapeType="1"/>
            </p:cNvSpPr>
            <p:nvPr/>
          </p:nvSpPr>
          <p:spPr bwMode="auto">
            <a:xfrm flipV="1">
              <a:off x="3442487" y="5273992"/>
              <a:ext cx="360363" cy="2174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9" name="Line 9"/>
            <p:cNvSpPr>
              <a:spLocks noChangeShapeType="1"/>
            </p:cNvSpPr>
            <p:nvPr/>
          </p:nvSpPr>
          <p:spPr bwMode="auto">
            <a:xfrm>
              <a:off x="3513925" y="5780405"/>
              <a:ext cx="360362" cy="141287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30" name="Text Box 10"/>
            <p:cNvSpPr txBox="1">
              <a:spLocks noChangeArrowheads="1"/>
            </p:cNvSpPr>
            <p:nvPr/>
          </p:nvSpPr>
          <p:spPr bwMode="auto">
            <a:xfrm>
              <a:off x="3786975" y="4986655"/>
              <a:ext cx="44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21531" name="Line 12"/>
            <p:cNvSpPr>
              <a:spLocks noChangeShapeType="1"/>
            </p:cNvSpPr>
            <p:nvPr/>
          </p:nvSpPr>
          <p:spPr bwMode="auto">
            <a:xfrm>
              <a:off x="2613811" y="5680392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5453063" y="3324225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H</a:t>
            </a:r>
          </a:p>
        </p:txBody>
      </p:sp>
      <p:grpSp>
        <p:nvGrpSpPr>
          <p:cNvPr id="6" name="Grupo 52"/>
          <p:cNvGrpSpPr>
            <a:grpSpLocks/>
          </p:cNvGrpSpPr>
          <p:nvPr/>
        </p:nvGrpSpPr>
        <p:grpSpPr bwMode="auto">
          <a:xfrm>
            <a:off x="5738813" y="3324225"/>
            <a:ext cx="1690687" cy="461963"/>
            <a:chOff x="5738381" y="5753417"/>
            <a:chExt cx="1691139" cy="461665"/>
          </a:xfrm>
        </p:grpSpPr>
        <p:sp>
          <p:nvSpPr>
            <p:cNvPr id="21522" name="Line 15"/>
            <p:cNvSpPr>
              <a:spLocks noChangeShapeType="1"/>
            </p:cNvSpPr>
            <p:nvPr/>
          </p:nvSpPr>
          <p:spPr bwMode="auto">
            <a:xfrm>
              <a:off x="6205912" y="598042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3" name="Text Box 16"/>
            <p:cNvSpPr txBox="1">
              <a:spLocks noChangeArrowheads="1"/>
            </p:cNvSpPr>
            <p:nvPr/>
          </p:nvSpPr>
          <p:spPr bwMode="auto">
            <a:xfrm>
              <a:off x="6595637" y="5753417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21524" name="Text Box 11"/>
            <p:cNvSpPr txBox="1">
              <a:spLocks noChangeArrowheads="1"/>
            </p:cNvSpPr>
            <p:nvPr/>
          </p:nvSpPr>
          <p:spPr bwMode="auto">
            <a:xfrm>
              <a:off x="5738381" y="5753417"/>
              <a:ext cx="4411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</p:grp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5715000" y="5143500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+</a:t>
            </a:r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6357938" y="5110163"/>
            <a:ext cx="833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altLang="pt-BR" sz="24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altLang="pt-BR" sz="2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O</a:t>
            </a:r>
          </a:p>
        </p:txBody>
      </p:sp>
      <p:sp>
        <p:nvSpPr>
          <p:cNvPr id="67" name="Seta para baixo 66"/>
          <p:cNvSpPr/>
          <p:nvPr/>
        </p:nvSpPr>
        <p:spPr>
          <a:xfrm>
            <a:off x="4786314" y="3857628"/>
            <a:ext cx="214314" cy="9286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5.3099E-6 L -8.33333E-7 0.3462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41443E-6 L -0.20417 0.3383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169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5.20814E-6 L 0.25973 0.26225 " pathEditMode="relative" ptsTypes="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20814E-6 L 0.14965 0.26225 " pathEditMode="relative" ptsTypes="AA">
                                      <p:cBhvr>
                                        <p:cTn id="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48" grpId="0"/>
      <p:bldP spid="48" grpId="1"/>
      <p:bldP spid="50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ângulo de cantos arredondados 40"/>
          <p:cNvSpPr/>
          <p:nvPr/>
        </p:nvSpPr>
        <p:spPr>
          <a:xfrm>
            <a:off x="1000100" y="714356"/>
            <a:ext cx="7143800" cy="2556039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779838" y="26035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71700" y="71438"/>
            <a:ext cx="480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i="1">
                <a:solidFill>
                  <a:schemeClr val="bg1"/>
                </a:solidFill>
                <a:cs typeface="Arial" charset="0"/>
              </a:rPr>
              <a:t>ÁCIDO CARBOXÍLICO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627313" y="3902075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194300" y="39068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5724525" y="3859213"/>
            <a:ext cx="360363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V="1">
            <a:off x="5653088" y="3716338"/>
            <a:ext cx="360362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5724525" y="4222750"/>
            <a:ext cx="360363" cy="1412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6057900" y="34290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6132513" y="4195763"/>
            <a:ext cx="661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OH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3906838" y="3895725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4787900" y="41227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3538538" y="41227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1835150" y="5240338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411788" y="5245100"/>
            <a:ext cx="407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5916613" y="5197475"/>
            <a:ext cx="360362" cy="2174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flipV="1">
            <a:off x="5845175" y="5054600"/>
            <a:ext cx="360363" cy="2174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>
            <a:off x="5916613" y="5561013"/>
            <a:ext cx="360362" cy="1412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6273800" y="4767263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6275388" y="5534025"/>
            <a:ext cx="661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OH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3068638" y="5233988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5075238" y="5461000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>
            <a:off x="2770188" y="5461000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4341813" y="5245100"/>
            <a:ext cx="646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4040188" y="5472113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>
            <a:off x="4572000" y="5759450"/>
            <a:ext cx="0" cy="303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4349750" y="6110288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grpSp>
        <p:nvGrpSpPr>
          <p:cNvPr id="3103" name="Grupo 39"/>
          <p:cNvGrpSpPr>
            <a:grpSpLocks/>
          </p:cNvGrpSpPr>
          <p:nvPr/>
        </p:nvGrpSpPr>
        <p:grpSpPr bwMode="auto">
          <a:xfrm>
            <a:off x="1000125" y="858838"/>
            <a:ext cx="7143750" cy="2498725"/>
            <a:chOff x="1000101" y="858828"/>
            <a:chExt cx="7143799" cy="2498734"/>
          </a:xfrm>
        </p:grpSpPr>
        <p:sp>
          <p:nvSpPr>
            <p:cNvPr id="3076" name="Rectangle 7"/>
            <p:cNvSpPr>
              <a:spLocks noChangeArrowheads="1"/>
            </p:cNvSpPr>
            <p:nvPr/>
          </p:nvSpPr>
          <p:spPr bwMode="auto">
            <a:xfrm>
              <a:off x="1000101" y="858828"/>
              <a:ext cx="7143799" cy="1154359"/>
            </a:xfrm>
            <a:prstGeom prst="rect">
              <a:avLst/>
            </a:prstGeom>
            <a:noFill/>
            <a:ln w="28575">
              <a:noFill/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lnSpc>
                  <a:spcPct val="130000"/>
                </a:lnSpc>
                <a:defRPr/>
              </a:pPr>
              <a:r>
                <a:rPr lang="pt-BR" sz="2800" b="1" dirty="0">
                  <a:solidFill>
                    <a:srgbClr val="FFFF00"/>
                  </a:solidFill>
                  <a:cs typeface="Arial" charset="0"/>
                </a:rPr>
                <a:t>É todo composto orgânico que possui </a:t>
              </a:r>
            </a:p>
            <a:p>
              <a:pPr algn="ctr">
                <a:lnSpc>
                  <a:spcPct val="130000"/>
                </a:lnSpc>
                <a:defRPr/>
              </a:pPr>
              <a:r>
                <a:rPr lang="pt-BR" sz="2800" b="1" dirty="0">
                  <a:solidFill>
                    <a:srgbClr val="FFFF00"/>
                  </a:solidFill>
                  <a:cs typeface="Arial" charset="0"/>
                </a:rPr>
                <a:t>o grupo funcional</a:t>
              </a:r>
              <a:r>
                <a:rPr lang="pt-BR" sz="2800" b="1" dirty="0">
                  <a:solidFill>
                    <a:schemeClr val="bg1"/>
                  </a:solidFill>
                  <a:cs typeface="Arial" charset="0"/>
                </a:rPr>
                <a:t> </a:t>
              </a:r>
            </a:p>
          </p:txBody>
        </p:sp>
        <p:grpSp>
          <p:nvGrpSpPr>
            <p:cNvPr id="3110" name="Grupo 38"/>
            <p:cNvGrpSpPr>
              <a:grpSpLocks/>
            </p:cNvGrpSpPr>
            <p:nvPr/>
          </p:nvGrpSpPr>
          <p:grpSpPr bwMode="auto">
            <a:xfrm>
              <a:off x="2121696" y="2174875"/>
              <a:ext cx="5257800" cy="1182687"/>
              <a:chOff x="1979613" y="1989138"/>
              <a:chExt cx="5257800" cy="1182687"/>
            </a:xfrm>
          </p:grpSpPr>
          <p:sp>
            <p:nvSpPr>
              <p:cNvPr id="3111" name="Text Box 32"/>
              <p:cNvSpPr txBox="1">
                <a:spLocks noChangeArrowheads="1"/>
              </p:cNvSpPr>
              <p:nvPr/>
            </p:nvSpPr>
            <p:spPr bwMode="auto">
              <a:xfrm>
                <a:off x="2484438" y="2420938"/>
                <a:ext cx="40798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99FF33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3112" name="Line 34"/>
              <p:cNvSpPr>
                <a:spLocks noChangeShapeType="1"/>
              </p:cNvSpPr>
              <p:nvPr/>
            </p:nvSpPr>
            <p:spPr bwMode="auto">
              <a:xfrm flipV="1">
                <a:off x="2989263" y="2373313"/>
                <a:ext cx="360362" cy="217487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13" name="Line 35"/>
              <p:cNvSpPr>
                <a:spLocks noChangeShapeType="1"/>
              </p:cNvSpPr>
              <p:nvPr/>
            </p:nvSpPr>
            <p:spPr bwMode="auto">
              <a:xfrm flipV="1">
                <a:off x="2917825" y="2230438"/>
                <a:ext cx="360363" cy="217487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14" name="Line 36"/>
              <p:cNvSpPr>
                <a:spLocks noChangeShapeType="1"/>
              </p:cNvSpPr>
              <p:nvPr/>
            </p:nvSpPr>
            <p:spPr bwMode="auto">
              <a:xfrm>
                <a:off x="2989263" y="2736850"/>
                <a:ext cx="360362" cy="141288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15" name="Text Box 37"/>
              <p:cNvSpPr txBox="1">
                <a:spLocks noChangeArrowheads="1"/>
              </p:cNvSpPr>
              <p:nvPr/>
            </p:nvSpPr>
            <p:spPr bwMode="auto">
              <a:xfrm>
                <a:off x="3322638" y="1989138"/>
                <a:ext cx="423862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99FF33"/>
                    </a:solidFill>
                    <a:cs typeface="Arial" charset="0"/>
                  </a:rPr>
                  <a:t>O</a:t>
                </a:r>
              </a:p>
            </p:txBody>
          </p:sp>
          <p:sp>
            <p:nvSpPr>
              <p:cNvPr id="3116" name="Text Box 38"/>
              <p:cNvSpPr txBox="1">
                <a:spLocks noChangeArrowheads="1"/>
              </p:cNvSpPr>
              <p:nvPr/>
            </p:nvSpPr>
            <p:spPr bwMode="auto">
              <a:xfrm>
                <a:off x="3324225" y="2709863"/>
                <a:ext cx="66198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99FF33"/>
                    </a:solidFill>
                    <a:cs typeface="Arial" charset="0"/>
                  </a:rPr>
                  <a:t>OH</a:t>
                </a:r>
              </a:p>
            </p:txBody>
          </p:sp>
          <p:sp>
            <p:nvSpPr>
              <p:cNvPr id="3117" name="Text Box 39"/>
              <p:cNvSpPr txBox="1">
                <a:spLocks noChangeArrowheads="1"/>
              </p:cNvSpPr>
              <p:nvPr/>
            </p:nvSpPr>
            <p:spPr bwMode="auto">
              <a:xfrm>
                <a:off x="4572000" y="2363788"/>
                <a:ext cx="56038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99FF33"/>
                    </a:solidFill>
                    <a:cs typeface="Arial" charset="0"/>
                  </a:rPr>
                  <a:t>ou</a:t>
                </a:r>
              </a:p>
            </p:txBody>
          </p:sp>
          <p:sp>
            <p:nvSpPr>
              <p:cNvPr id="3118" name="Text Box 40"/>
              <p:cNvSpPr txBox="1">
                <a:spLocks noChangeArrowheads="1"/>
              </p:cNvSpPr>
              <p:nvPr/>
            </p:nvSpPr>
            <p:spPr bwMode="auto">
              <a:xfrm>
                <a:off x="6113463" y="2395538"/>
                <a:ext cx="1123950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99FF33"/>
                    </a:solidFill>
                    <a:cs typeface="Arial" charset="0"/>
                  </a:rPr>
                  <a:t>COOH</a:t>
                </a:r>
              </a:p>
            </p:txBody>
          </p:sp>
          <p:sp>
            <p:nvSpPr>
              <p:cNvPr id="3119" name="Line 72"/>
              <p:cNvSpPr>
                <a:spLocks noChangeShapeType="1"/>
              </p:cNvSpPr>
              <p:nvPr/>
            </p:nvSpPr>
            <p:spPr bwMode="auto">
              <a:xfrm>
                <a:off x="1979613" y="2636838"/>
                <a:ext cx="433387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20" name="Line 73"/>
              <p:cNvSpPr>
                <a:spLocks noChangeShapeType="1"/>
              </p:cNvSpPr>
              <p:nvPr/>
            </p:nvSpPr>
            <p:spPr bwMode="auto">
              <a:xfrm>
                <a:off x="5580063" y="2620963"/>
                <a:ext cx="433387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42" name="CaixaDeTexto 41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6" dur="1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9" dur="1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1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5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1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4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1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0" dur="1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3" dur="1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6" dur="1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9" dur="1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5" dur="1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9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" grpId="0"/>
      <p:bldP spid="2073" grpId="0"/>
      <p:bldP spid="2073" grpId="1"/>
      <p:bldP spid="2075" grpId="0" animBg="1"/>
      <p:bldP spid="2076" grpId="0" animBg="1"/>
      <p:bldP spid="2077" grpId="0" animBg="1"/>
      <p:bldP spid="2078" grpId="0"/>
      <p:bldP spid="2078" grpId="1"/>
      <p:bldP spid="2079" grpId="0"/>
      <p:bldP spid="2079" grpId="1"/>
      <p:bldP spid="2089" grpId="0"/>
      <p:bldP spid="2090" grpId="0" animBg="1"/>
      <p:bldP spid="2091" grpId="0" animBg="1"/>
      <p:bldP spid="2096" grpId="0"/>
      <p:bldP spid="2097" grpId="0"/>
      <p:bldP spid="2097" grpId="1"/>
      <p:bldP spid="2098" grpId="0" animBg="1"/>
      <p:bldP spid="2099" grpId="0" animBg="1"/>
      <p:bldP spid="2100" grpId="0" animBg="1"/>
      <p:bldP spid="2101" grpId="0"/>
      <p:bldP spid="2101" grpId="1"/>
      <p:bldP spid="2102" grpId="0"/>
      <p:bldP spid="2102" grpId="1"/>
      <p:bldP spid="2103" grpId="0"/>
      <p:bldP spid="2104" grpId="0" animBg="1"/>
      <p:bldP spid="2105" grpId="0" animBg="1"/>
      <p:bldP spid="2106" grpId="0"/>
      <p:bldP spid="2107" grpId="0" animBg="1"/>
      <p:bldP spid="2108" grpId="0" animBg="1"/>
      <p:bldP spid="210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0" y="71438"/>
            <a:ext cx="914400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1) O composto 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COOCH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, usado na fabricação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       de   doces,  balas   e   refrescos,  tem  nome  comum  de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       essência de morango.</a:t>
            </a:r>
            <a:r>
              <a:rPr lang="pt-BR" altLang="pt-BR" sz="2400" b="1">
                <a:cs typeface="Arial" charset="0"/>
              </a:rPr>
              <a:t> 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71500" y="1643063"/>
            <a:ext cx="346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Ele pertence à função: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42938" y="2071688"/>
            <a:ext cx="34290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a)  ácido carboxílico.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b)  aldeído.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c)  álcool.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d)  éster.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e)  éter.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692650" y="1500188"/>
            <a:ext cx="3797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COO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215063" y="3059113"/>
            <a:ext cx="1211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ÉSTER</a:t>
            </a: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 flipV="1">
            <a:off x="6788150" y="2003425"/>
            <a:ext cx="0" cy="1008063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5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autoRev="1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/>
      <p:bldP spid="25634" grpId="0"/>
      <p:bldP spid="256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79388" y="142875"/>
            <a:ext cx="8785225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02) O  composto  que  é  usado como  essência de laranja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      tem fórmula citada abaixo. Seu nome oficial é: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679450" y="2786063"/>
            <a:ext cx="40354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a)  butanoato de metila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b)  butanoato de etila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c)  etanoato de n-octila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d)  etanoato de n-propila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e)  hexanoato de etila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2411413" y="1712913"/>
            <a:ext cx="86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H</a:t>
            </a:r>
            <a:r>
              <a:rPr lang="pt-BR" altLang="pt-BR" sz="2200" b="1">
                <a:solidFill>
                  <a:srgbClr val="99FF33"/>
                </a:solidFill>
                <a:cs typeface="Arial" charset="0"/>
              </a:rPr>
              <a:t>3</a:t>
            </a:r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C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789363" y="171767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C</a:t>
            </a:r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 flipV="1">
            <a:off x="4408488" y="1646238"/>
            <a:ext cx="360362" cy="217487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 flipV="1">
            <a:off x="4337050" y="1503363"/>
            <a:ext cx="360363" cy="217487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>
            <a:off x="4408488" y="2081213"/>
            <a:ext cx="360362" cy="141287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4716463" y="1214438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O</a:t>
            </a: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4787900" y="2006600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O</a:t>
            </a:r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3470275" y="1981200"/>
            <a:ext cx="288925" cy="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>
            <a:off x="5291138" y="2222500"/>
            <a:ext cx="288925" cy="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565" name="Text Box 15"/>
          <p:cNvSpPr txBox="1">
            <a:spLocks noChangeArrowheads="1"/>
          </p:cNvSpPr>
          <p:nvPr/>
        </p:nvSpPr>
        <p:spPr bwMode="auto">
          <a:xfrm>
            <a:off x="5589588" y="1995488"/>
            <a:ext cx="117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C</a:t>
            </a:r>
            <a:r>
              <a:rPr lang="pt-BR" altLang="pt-BR" sz="2200" b="1">
                <a:solidFill>
                  <a:srgbClr val="99FF33"/>
                </a:solidFill>
                <a:cs typeface="Arial" charset="0"/>
              </a:rPr>
              <a:t>8</a:t>
            </a:r>
            <a:r>
              <a:rPr lang="pt-BR" altLang="pt-BR" sz="2800" b="1">
                <a:solidFill>
                  <a:srgbClr val="99FF33"/>
                </a:solidFill>
                <a:cs typeface="Arial" charset="0"/>
              </a:rPr>
              <a:t>H</a:t>
            </a:r>
            <a:r>
              <a:rPr lang="pt-BR" altLang="pt-BR" sz="2200" b="1">
                <a:solidFill>
                  <a:srgbClr val="99FF33"/>
                </a:solidFill>
                <a:cs typeface="Arial" charset="0"/>
              </a:rPr>
              <a:t>17</a:t>
            </a:r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7196138" y="2857500"/>
            <a:ext cx="1662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n - octila</a:t>
            </a:r>
          </a:p>
        </p:txBody>
      </p:sp>
      <p:sp>
        <p:nvSpPr>
          <p:cNvPr id="111635" name="Text Box 19"/>
          <p:cNvSpPr txBox="1">
            <a:spLocks noChangeArrowheads="1"/>
          </p:cNvSpPr>
          <p:nvPr/>
        </p:nvSpPr>
        <p:spPr bwMode="auto">
          <a:xfrm>
            <a:off x="4986338" y="2857500"/>
            <a:ext cx="1684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etanoato</a:t>
            </a:r>
          </a:p>
        </p:txBody>
      </p:sp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6624638" y="2857500"/>
            <a:ext cx="604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de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11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/>
      <p:bldP spid="111623" grpId="0"/>
      <p:bldP spid="111627" grpId="0"/>
      <p:bldP spid="111628" grpId="0"/>
      <p:bldP spid="111634" grpId="0"/>
      <p:bldP spid="111635" grpId="0"/>
      <p:bldP spid="1116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de cantos arredondados 23"/>
          <p:cNvSpPr/>
          <p:nvPr/>
        </p:nvSpPr>
        <p:spPr>
          <a:xfrm>
            <a:off x="3428992" y="4714884"/>
            <a:ext cx="1357322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3286116" y="3786190"/>
            <a:ext cx="1357322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3595684" y="142852"/>
            <a:ext cx="1952633" cy="477837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bIns="0" anchor="ctr">
            <a:spAutoFit/>
          </a:bodyPr>
          <a:lstStyle/>
          <a:p>
            <a:pPr algn="ctr">
              <a:defRPr/>
            </a:pPr>
            <a:r>
              <a:rPr lang="pt-BR" sz="2800" b="1" u="sng">
                <a:solidFill>
                  <a:schemeClr val="bg1"/>
                </a:solidFill>
                <a:cs typeface="Arial" charset="0"/>
              </a:rPr>
              <a:t>ÉTERES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30213" y="908050"/>
            <a:ext cx="8283575" cy="230822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400" b="1">
                <a:solidFill>
                  <a:srgbClr val="FFFF00"/>
                </a:solidFill>
                <a:cs typeface="Arial" charset="0"/>
              </a:rPr>
              <a:t>São compostos que possuem o grupo funcional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pt-BR" sz="2400" b="1">
                <a:solidFill>
                  <a:schemeClr val="bg1"/>
                </a:solidFill>
                <a:cs typeface="Arial" charset="0"/>
              </a:rPr>
              <a:t>R – O – R’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400" b="1">
                <a:solidFill>
                  <a:srgbClr val="FFFF00"/>
                </a:solidFill>
                <a:cs typeface="Arial" charset="0"/>
              </a:rPr>
              <a:t>onde  R  e  R’ são radicais orgânicos derivados dos hidrocarbonetos </a:t>
            </a:r>
          </a:p>
        </p:txBody>
      </p:sp>
      <p:grpSp>
        <p:nvGrpSpPr>
          <p:cNvPr id="2" name="Grupo 21"/>
          <p:cNvGrpSpPr>
            <a:grpSpLocks/>
          </p:cNvGrpSpPr>
          <p:nvPr/>
        </p:nvGrpSpPr>
        <p:grpSpPr bwMode="auto">
          <a:xfrm>
            <a:off x="2566988" y="3786188"/>
            <a:ext cx="4010025" cy="466725"/>
            <a:chOff x="2500298" y="3786190"/>
            <a:chExt cx="4010025" cy="466725"/>
          </a:xfrm>
        </p:grpSpPr>
        <p:sp>
          <p:nvSpPr>
            <p:cNvPr id="24604" name="Text Box 25"/>
            <p:cNvSpPr txBox="1">
              <a:spLocks noChangeArrowheads="1"/>
            </p:cNvSpPr>
            <p:nvPr/>
          </p:nvSpPr>
          <p:spPr bwMode="auto">
            <a:xfrm>
              <a:off x="2500298" y="3786190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4605" name="Text Box 26"/>
            <p:cNvSpPr txBox="1">
              <a:spLocks noChangeArrowheads="1"/>
            </p:cNvSpPr>
            <p:nvPr/>
          </p:nvSpPr>
          <p:spPr bwMode="auto">
            <a:xfrm>
              <a:off x="3676635" y="3790952"/>
              <a:ext cx="4238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4606" name="Line 27"/>
            <p:cNvSpPr>
              <a:spLocks noChangeShapeType="1"/>
            </p:cNvSpPr>
            <p:nvPr/>
          </p:nvSpPr>
          <p:spPr bwMode="auto">
            <a:xfrm>
              <a:off x="5414948" y="4006852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607" name="Line 28"/>
            <p:cNvSpPr>
              <a:spLocks noChangeShapeType="1"/>
            </p:cNvSpPr>
            <p:nvPr/>
          </p:nvSpPr>
          <p:spPr bwMode="auto">
            <a:xfrm>
              <a:off x="3338498" y="4006852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608" name="Text Box 29"/>
            <p:cNvSpPr txBox="1">
              <a:spLocks noChangeArrowheads="1"/>
            </p:cNvSpPr>
            <p:nvPr/>
          </p:nvSpPr>
          <p:spPr bwMode="auto">
            <a:xfrm>
              <a:off x="4544998" y="3790952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24609" name="Line 30"/>
            <p:cNvSpPr>
              <a:spLocks noChangeShapeType="1"/>
            </p:cNvSpPr>
            <p:nvPr/>
          </p:nvSpPr>
          <p:spPr bwMode="auto">
            <a:xfrm>
              <a:off x="4202098" y="4002090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610" name="Text Box 31"/>
            <p:cNvSpPr txBox="1">
              <a:spLocks noChangeArrowheads="1"/>
            </p:cNvSpPr>
            <p:nvPr/>
          </p:nvSpPr>
          <p:spPr bwMode="auto">
            <a:xfrm>
              <a:off x="5748323" y="3786190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grpSp>
        <p:nvGrpSpPr>
          <p:cNvPr id="3" name="Grupo 20"/>
          <p:cNvGrpSpPr>
            <a:grpSpLocks/>
          </p:cNvGrpSpPr>
          <p:nvPr/>
        </p:nvGrpSpPr>
        <p:grpSpPr bwMode="auto">
          <a:xfrm>
            <a:off x="2638425" y="4699000"/>
            <a:ext cx="3867150" cy="1373188"/>
            <a:chOff x="2500298" y="4627580"/>
            <a:chExt cx="3867150" cy="1373188"/>
          </a:xfrm>
        </p:grpSpPr>
        <p:sp>
          <p:nvSpPr>
            <p:cNvPr id="24595" name="Text Box 45"/>
            <p:cNvSpPr txBox="1">
              <a:spLocks noChangeArrowheads="1"/>
            </p:cNvSpPr>
            <p:nvPr/>
          </p:nvSpPr>
          <p:spPr bwMode="auto">
            <a:xfrm>
              <a:off x="2500298" y="462758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4596" name="Text Box 46"/>
            <p:cNvSpPr txBox="1">
              <a:spLocks noChangeArrowheads="1"/>
            </p:cNvSpPr>
            <p:nvPr/>
          </p:nvSpPr>
          <p:spPr bwMode="auto">
            <a:xfrm>
              <a:off x="3690923" y="4632343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24597" name="Line 47"/>
            <p:cNvSpPr>
              <a:spLocks noChangeShapeType="1"/>
            </p:cNvSpPr>
            <p:nvPr/>
          </p:nvSpPr>
          <p:spPr bwMode="auto">
            <a:xfrm>
              <a:off x="5262548" y="4848243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8" name="Line 48"/>
            <p:cNvSpPr>
              <a:spLocks noChangeShapeType="1"/>
            </p:cNvSpPr>
            <p:nvPr/>
          </p:nvSpPr>
          <p:spPr bwMode="auto">
            <a:xfrm>
              <a:off x="3352785" y="4848243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9" name="Text Box 49"/>
            <p:cNvSpPr txBox="1">
              <a:spLocks noChangeArrowheads="1"/>
            </p:cNvSpPr>
            <p:nvPr/>
          </p:nvSpPr>
          <p:spPr bwMode="auto">
            <a:xfrm>
              <a:off x="4548173" y="4632343"/>
              <a:ext cx="64611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endParaRPr lang="pt-BR" altLang="pt-BR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24600" name="Line 50"/>
            <p:cNvSpPr>
              <a:spLocks noChangeShapeType="1"/>
            </p:cNvSpPr>
            <p:nvPr/>
          </p:nvSpPr>
          <p:spPr bwMode="auto">
            <a:xfrm>
              <a:off x="4216385" y="4843480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601" name="Text Box 51"/>
            <p:cNvSpPr txBox="1">
              <a:spLocks noChangeArrowheads="1"/>
            </p:cNvSpPr>
            <p:nvPr/>
          </p:nvSpPr>
          <p:spPr bwMode="auto">
            <a:xfrm>
              <a:off x="5605448" y="462758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4602" name="Line 57"/>
            <p:cNvSpPr>
              <a:spLocks noChangeShapeType="1"/>
            </p:cNvSpPr>
            <p:nvPr/>
          </p:nvSpPr>
          <p:spPr bwMode="auto">
            <a:xfrm>
              <a:off x="4778360" y="5132405"/>
              <a:ext cx="0" cy="3603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603" name="Text Box 58"/>
            <p:cNvSpPr txBox="1">
              <a:spLocks noChangeArrowheads="1"/>
            </p:cNvSpPr>
            <p:nvPr/>
          </p:nvSpPr>
          <p:spPr bwMode="auto">
            <a:xfrm>
              <a:off x="4572000" y="553880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6500826" y="6500834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de cantos arredondados 39"/>
          <p:cNvSpPr/>
          <p:nvPr/>
        </p:nvSpPr>
        <p:spPr>
          <a:xfrm>
            <a:off x="571472" y="642918"/>
            <a:ext cx="8001056" cy="1214446"/>
          </a:xfrm>
          <a:prstGeom prst="round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2322513" y="71438"/>
            <a:ext cx="4498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A nomenclatura IUPAC é: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395288" y="3186113"/>
            <a:ext cx="73199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Na nomenclatura usual, segue-se o seguinte esquema:</a:t>
            </a:r>
          </a:p>
        </p:txBody>
      </p:sp>
      <p:grpSp>
        <p:nvGrpSpPr>
          <p:cNvPr id="25607" name="Grupo 40"/>
          <p:cNvGrpSpPr>
            <a:grpSpLocks/>
          </p:cNvGrpSpPr>
          <p:nvPr/>
        </p:nvGrpSpPr>
        <p:grpSpPr bwMode="auto">
          <a:xfrm>
            <a:off x="714375" y="727075"/>
            <a:ext cx="7715250" cy="987425"/>
            <a:chOff x="714362" y="727821"/>
            <a:chExt cx="7715276" cy="986667"/>
          </a:xfrm>
        </p:grpSpPr>
        <p:sp>
          <p:nvSpPr>
            <p:cNvPr id="25640" name="Text Box 6"/>
            <p:cNvSpPr txBox="1">
              <a:spLocks noChangeArrowheads="1"/>
            </p:cNvSpPr>
            <p:nvPr/>
          </p:nvSpPr>
          <p:spPr bwMode="auto">
            <a:xfrm>
              <a:off x="714362" y="735759"/>
              <a:ext cx="3527311" cy="978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PREFIXO QUE INDICA O NÚMERO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DE ÁTOMOS DE CARBONO DO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RADICAL MENOR</a:t>
              </a:r>
            </a:p>
          </p:txBody>
        </p:sp>
        <p:sp>
          <p:nvSpPr>
            <p:cNvPr id="25641" name="Text Box 7"/>
            <p:cNvSpPr txBox="1">
              <a:spLocks noChangeArrowheads="1"/>
            </p:cNvSpPr>
            <p:nvPr/>
          </p:nvSpPr>
          <p:spPr bwMode="auto">
            <a:xfrm>
              <a:off x="6211275" y="727821"/>
              <a:ext cx="2218363" cy="978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HIDROCARBONETO 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CORRESPONDENTE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AO MAIOR RADICAL</a:t>
              </a:r>
            </a:p>
          </p:txBody>
        </p:sp>
        <p:sp>
          <p:nvSpPr>
            <p:cNvPr id="25642" name="Text Box 8"/>
            <p:cNvSpPr txBox="1">
              <a:spLocks noChangeArrowheads="1"/>
            </p:cNvSpPr>
            <p:nvPr/>
          </p:nvSpPr>
          <p:spPr bwMode="auto">
            <a:xfrm>
              <a:off x="4571986" y="1058021"/>
              <a:ext cx="319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25643" name="Text Box 9"/>
            <p:cNvSpPr txBox="1">
              <a:spLocks noChangeArrowheads="1"/>
            </p:cNvSpPr>
            <p:nvPr/>
          </p:nvSpPr>
          <p:spPr bwMode="auto">
            <a:xfrm>
              <a:off x="5759437" y="1058021"/>
              <a:ext cx="319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25644" name="Text Box 10"/>
            <p:cNvSpPr txBox="1">
              <a:spLocks noChangeArrowheads="1"/>
            </p:cNvSpPr>
            <p:nvPr/>
          </p:nvSpPr>
          <p:spPr bwMode="auto">
            <a:xfrm>
              <a:off x="5078400" y="1058021"/>
              <a:ext cx="5389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OXI</a:t>
              </a:r>
            </a:p>
          </p:txBody>
        </p:sp>
      </p:grp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2987675" y="2143125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4140200" y="2147888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>
            <a:off x="5722938" y="2317750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>
            <a:off x="3779838" y="2317750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918075" y="2147888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2</a:t>
            </a:r>
            <a:endParaRPr lang="pt-BR" altLang="pt-BR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97296" name="Line 16"/>
          <p:cNvSpPr>
            <a:spLocks noChangeShapeType="1"/>
          </p:cNvSpPr>
          <p:nvPr/>
        </p:nvSpPr>
        <p:spPr bwMode="auto">
          <a:xfrm>
            <a:off x="4643438" y="2312988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6056313" y="2143125"/>
            <a:ext cx="658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3</a:t>
            </a:r>
            <a:endParaRPr lang="pt-BR" altLang="pt-BR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702175" y="26019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–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3643313" y="2601913"/>
            <a:ext cx="73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met</a:t>
            </a: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4191000" y="2601913"/>
            <a:ext cx="62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oxi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4956175" y="2601913"/>
            <a:ext cx="1004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etano</a:t>
            </a:r>
          </a:p>
        </p:txBody>
      </p:sp>
      <p:sp>
        <p:nvSpPr>
          <p:cNvPr id="97302" name="Text Box 22"/>
          <p:cNvSpPr txBox="1">
            <a:spLocks noChangeArrowheads="1"/>
          </p:cNvSpPr>
          <p:nvPr/>
        </p:nvSpPr>
        <p:spPr bwMode="auto">
          <a:xfrm>
            <a:off x="825500" y="4027488"/>
            <a:ext cx="871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ÉTER</a:t>
            </a: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2119313" y="4000500"/>
            <a:ext cx="2363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NOME DO</a:t>
            </a:r>
          </a:p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RADICAL MENOR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4870450" y="4000500"/>
            <a:ext cx="22621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NOME DO</a:t>
            </a:r>
          </a:p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RADICAL MAIOR</a:t>
            </a:r>
          </a:p>
        </p:txBody>
      </p:sp>
      <p:sp>
        <p:nvSpPr>
          <p:cNvPr id="97305" name="Text Box 25"/>
          <p:cNvSpPr txBox="1">
            <a:spLocks noChangeArrowheads="1"/>
          </p:cNvSpPr>
          <p:nvPr/>
        </p:nvSpPr>
        <p:spPr bwMode="auto">
          <a:xfrm>
            <a:off x="7712075" y="4027488"/>
            <a:ext cx="641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ICO</a:t>
            </a:r>
          </a:p>
        </p:txBody>
      </p:sp>
      <p:sp>
        <p:nvSpPr>
          <p:cNvPr id="97306" name="Text Box 26"/>
          <p:cNvSpPr txBox="1">
            <a:spLocks noChangeArrowheads="1"/>
          </p:cNvSpPr>
          <p:nvPr/>
        </p:nvSpPr>
        <p:spPr bwMode="auto">
          <a:xfrm>
            <a:off x="4538663" y="4097338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+</a:t>
            </a:r>
          </a:p>
        </p:txBody>
      </p:sp>
      <p:sp>
        <p:nvSpPr>
          <p:cNvPr id="97307" name="Text Box 27"/>
          <p:cNvSpPr txBox="1">
            <a:spLocks noChangeArrowheads="1"/>
          </p:cNvSpPr>
          <p:nvPr/>
        </p:nvSpPr>
        <p:spPr bwMode="auto">
          <a:xfrm>
            <a:off x="1833563" y="4097338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+</a:t>
            </a: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7286625" y="4097338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+</a:t>
            </a:r>
          </a:p>
        </p:txBody>
      </p:sp>
      <p:sp>
        <p:nvSpPr>
          <p:cNvPr id="97309" name="Text Box 29"/>
          <p:cNvSpPr txBox="1">
            <a:spLocks noChangeArrowheads="1"/>
          </p:cNvSpPr>
          <p:nvPr/>
        </p:nvSpPr>
        <p:spPr bwMode="auto">
          <a:xfrm>
            <a:off x="2857500" y="5072063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97310" name="Text Box 30"/>
          <p:cNvSpPr txBox="1">
            <a:spLocks noChangeArrowheads="1"/>
          </p:cNvSpPr>
          <p:nvPr/>
        </p:nvSpPr>
        <p:spPr bwMode="auto">
          <a:xfrm>
            <a:off x="4010025" y="50768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>
            <a:off x="5592763" y="5246688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3649663" y="5246688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4787900" y="5076825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2</a:t>
            </a:r>
            <a:endParaRPr lang="pt-BR" altLang="pt-BR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97314" name="Line 34"/>
          <p:cNvSpPr>
            <a:spLocks noChangeShapeType="1"/>
          </p:cNvSpPr>
          <p:nvPr/>
        </p:nvSpPr>
        <p:spPr bwMode="auto">
          <a:xfrm>
            <a:off x="4513263" y="5241925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5926138" y="5072063"/>
            <a:ext cx="658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3</a:t>
            </a:r>
            <a:endParaRPr lang="pt-BR" altLang="pt-BR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97316" name="Text Box 36"/>
          <p:cNvSpPr txBox="1">
            <a:spLocks noChangeArrowheads="1"/>
          </p:cNvSpPr>
          <p:nvPr/>
        </p:nvSpPr>
        <p:spPr bwMode="auto">
          <a:xfrm>
            <a:off x="4572000" y="56086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–</a:t>
            </a: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3124200" y="5608638"/>
            <a:ext cx="750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éter</a:t>
            </a:r>
          </a:p>
        </p:txBody>
      </p:sp>
      <p:sp>
        <p:nvSpPr>
          <p:cNvPr id="97318" name="Text Box 38"/>
          <p:cNvSpPr txBox="1">
            <a:spLocks noChangeArrowheads="1"/>
          </p:cNvSpPr>
          <p:nvPr/>
        </p:nvSpPr>
        <p:spPr bwMode="auto">
          <a:xfrm>
            <a:off x="3744913" y="5608638"/>
            <a:ext cx="903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metil</a:t>
            </a:r>
          </a:p>
        </p:txBody>
      </p:sp>
      <p:sp>
        <p:nvSpPr>
          <p:cNvPr id="97319" name="Text Box 39"/>
          <p:cNvSpPr txBox="1">
            <a:spLocks noChangeArrowheads="1"/>
          </p:cNvSpPr>
          <p:nvPr/>
        </p:nvSpPr>
        <p:spPr bwMode="auto">
          <a:xfrm>
            <a:off x="4841875" y="5608638"/>
            <a:ext cx="1073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etílico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6491823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7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7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7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7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7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7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7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7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9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9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9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9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9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97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97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9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91" grpId="0"/>
      <p:bldP spid="97291" grpId="1"/>
      <p:bldP spid="97292" grpId="0"/>
      <p:bldP spid="97293" grpId="0" animBg="1"/>
      <p:bldP spid="97294" grpId="0" animBg="1"/>
      <p:bldP spid="97295" grpId="0"/>
      <p:bldP spid="97295" grpId="1"/>
      <p:bldP spid="97296" grpId="0" animBg="1"/>
      <p:bldP spid="97297" grpId="0"/>
      <p:bldP spid="97297" grpId="1"/>
      <p:bldP spid="97298" grpId="0"/>
      <p:bldP spid="97299" grpId="0"/>
      <p:bldP spid="97300" grpId="0"/>
      <p:bldP spid="97301" grpId="0"/>
      <p:bldP spid="97302" grpId="0"/>
      <p:bldP spid="97303" grpId="0"/>
      <p:bldP spid="97304" grpId="0"/>
      <p:bldP spid="97305" grpId="0"/>
      <p:bldP spid="97306" grpId="0"/>
      <p:bldP spid="97307" grpId="0"/>
      <p:bldP spid="97308" grpId="0"/>
      <p:bldP spid="97309" grpId="0"/>
      <p:bldP spid="97310" grpId="0"/>
      <p:bldP spid="97311" grpId="0" animBg="1"/>
      <p:bldP spid="97312" grpId="0" animBg="1"/>
      <p:bldP spid="97313" grpId="0"/>
      <p:bldP spid="97314" grpId="0" animBg="1"/>
      <p:bldP spid="97315" grpId="0"/>
      <p:bldP spid="97316" grpId="0"/>
      <p:bldP spid="97317" grpId="0"/>
      <p:bldP spid="97318" grpId="0"/>
      <p:bldP spid="973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de cantos arredondados 39"/>
          <p:cNvSpPr/>
          <p:nvPr/>
        </p:nvSpPr>
        <p:spPr>
          <a:xfrm>
            <a:off x="571472" y="642918"/>
            <a:ext cx="8001056" cy="1214446"/>
          </a:xfrm>
          <a:prstGeom prst="round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322513" y="71438"/>
            <a:ext cx="4498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A nomenclatura IUPAC é: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38098" y="3571876"/>
            <a:ext cx="6891356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just"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Na nomenclatura usual, segue-se o seguinte esquema:</a:t>
            </a:r>
          </a:p>
        </p:txBody>
      </p:sp>
      <p:grpSp>
        <p:nvGrpSpPr>
          <p:cNvPr id="26633" name="Grupo 40"/>
          <p:cNvGrpSpPr>
            <a:grpSpLocks/>
          </p:cNvGrpSpPr>
          <p:nvPr/>
        </p:nvGrpSpPr>
        <p:grpSpPr bwMode="auto">
          <a:xfrm>
            <a:off x="714375" y="727075"/>
            <a:ext cx="7715250" cy="987425"/>
            <a:chOff x="714362" y="727821"/>
            <a:chExt cx="7715276" cy="986667"/>
          </a:xfrm>
        </p:grpSpPr>
        <p:sp>
          <p:nvSpPr>
            <p:cNvPr id="26666" name="Text Box 6"/>
            <p:cNvSpPr txBox="1">
              <a:spLocks noChangeArrowheads="1"/>
            </p:cNvSpPr>
            <p:nvPr/>
          </p:nvSpPr>
          <p:spPr bwMode="auto">
            <a:xfrm>
              <a:off x="714362" y="735759"/>
              <a:ext cx="3527311" cy="978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PREFIXO QUE INDICA O NÚMERO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DE ÁTOMOS DE CARBONO DO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RADICAL MENOR</a:t>
              </a:r>
            </a:p>
          </p:txBody>
        </p:sp>
        <p:sp>
          <p:nvSpPr>
            <p:cNvPr id="26667" name="Text Box 7"/>
            <p:cNvSpPr txBox="1">
              <a:spLocks noChangeArrowheads="1"/>
            </p:cNvSpPr>
            <p:nvPr/>
          </p:nvSpPr>
          <p:spPr bwMode="auto">
            <a:xfrm>
              <a:off x="6211275" y="727821"/>
              <a:ext cx="2218363" cy="978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HIDROCARBONETO 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CORRESPONDENTE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AO MAIOR RADICAL</a:t>
              </a:r>
            </a:p>
          </p:txBody>
        </p:sp>
        <p:sp>
          <p:nvSpPr>
            <p:cNvPr id="26668" name="Text Box 8"/>
            <p:cNvSpPr txBox="1">
              <a:spLocks noChangeArrowheads="1"/>
            </p:cNvSpPr>
            <p:nvPr/>
          </p:nvSpPr>
          <p:spPr bwMode="auto">
            <a:xfrm>
              <a:off x="4571986" y="1058021"/>
              <a:ext cx="319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26669" name="Text Box 9"/>
            <p:cNvSpPr txBox="1">
              <a:spLocks noChangeArrowheads="1"/>
            </p:cNvSpPr>
            <p:nvPr/>
          </p:nvSpPr>
          <p:spPr bwMode="auto">
            <a:xfrm>
              <a:off x="5759437" y="1058021"/>
              <a:ext cx="319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26670" name="Text Box 10"/>
            <p:cNvSpPr txBox="1">
              <a:spLocks noChangeArrowheads="1"/>
            </p:cNvSpPr>
            <p:nvPr/>
          </p:nvSpPr>
          <p:spPr bwMode="auto">
            <a:xfrm>
              <a:off x="5078400" y="1058021"/>
              <a:ext cx="5389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600" b="1">
                  <a:solidFill>
                    <a:schemeClr val="bg1"/>
                  </a:solidFill>
                  <a:cs typeface="Arial" charset="0"/>
                </a:rPr>
                <a:t>OXI</a:t>
              </a:r>
            </a:p>
          </p:txBody>
        </p:sp>
      </p:grp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1919288" y="2143125"/>
            <a:ext cx="5305425" cy="584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3</a:t>
            </a:r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C  –  O  –  CH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3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3357563" y="2928938"/>
            <a:ext cx="1176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met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oxi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4462463" y="2928938"/>
            <a:ext cx="1262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– etano</a:t>
            </a:r>
          </a:p>
        </p:txBody>
      </p:sp>
      <p:grpSp>
        <p:nvGrpSpPr>
          <p:cNvPr id="3" name="Grupo 48"/>
          <p:cNvGrpSpPr>
            <a:grpSpLocks/>
          </p:cNvGrpSpPr>
          <p:nvPr/>
        </p:nvGrpSpPr>
        <p:grpSpPr bwMode="auto">
          <a:xfrm>
            <a:off x="500063" y="4113213"/>
            <a:ext cx="8143875" cy="1000125"/>
            <a:chOff x="500034" y="4214818"/>
            <a:chExt cx="8143932" cy="1000132"/>
          </a:xfrm>
        </p:grpSpPr>
        <p:sp>
          <p:nvSpPr>
            <p:cNvPr id="48" name="Retângulo de cantos arredondados 47"/>
            <p:cNvSpPr/>
            <p:nvPr/>
          </p:nvSpPr>
          <p:spPr>
            <a:xfrm>
              <a:off x="500034" y="4214818"/>
              <a:ext cx="8143932" cy="1000132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26658" name="Grupo 46"/>
            <p:cNvGrpSpPr>
              <a:grpSpLocks/>
            </p:cNvGrpSpPr>
            <p:nvPr/>
          </p:nvGrpSpPr>
          <p:grpSpPr bwMode="auto">
            <a:xfrm>
              <a:off x="808038" y="4313249"/>
              <a:ext cx="7527925" cy="830263"/>
              <a:chOff x="825500" y="4287858"/>
              <a:chExt cx="7527925" cy="830263"/>
            </a:xfrm>
          </p:grpSpPr>
          <p:sp>
            <p:nvSpPr>
              <p:cNvPr id="26659" name="Text Box 22"/>
              <p:cNvSpPr txBox="1">
                <a:spLocks noChangeArrowheads="1"/>
              </p:cNvSpPr>
              <p:nvPr/>
            </p:nvSpPr>
            <p:spPr bwMode="auto">
              <a:xfrm>
                <a:off x="825500" y="4314846"/>
                <a:ext cx="87153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ÉTER</a:t>
                </a:r>
              </a:p>
            </p:txBody>
          </p:sp>
          <p:sp>
            <p:nvSpPr>
              <p:cNvPr id="26660" name="Text Box 23"/>
              <p:cNvSpPr txBox="1">
                <a:spLocks noChangeArrowheads="1"/>
              </p:cNvSpPr>
              <p:nvPr/>
            </p:nvSpPr>
            <p:spPr bwMode="auto">
              <a:xfrm>
                <a:off x="2119313" y="4287858"/>
                <a:ext cx="2363787" cy="830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NOME DO</a:t>
                </a:r>
              </a:p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RADICAL MENOR</a:t>
                </a:r>
              </a:p>
            </p:txBody>
          </p:sp>
          <p:sp>
            <p:nvSpPr>
              <p:cNvPr id="26661" name="Text Box 24"/>
              <p:cNvSpPr txBox="1">
                <a:spLocks noChangeArrowheads="1"/>
              </p:cNvSpPr>
              <p:nvPr/>
            </p:nvSpPr>
            <p:spPr bwMode="auto">
              <a:xfrm>
                <a:off x="4870450" y="4287858"/>
                <a:ext cx="2262188" cy="830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NOME DO</a:t>
                </a:r>
              </a:p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RADICAL MAIOR</a:t>
                </a:r>
              </a:p>
            </p:txBody>
          </p:sp>
          <p:sp>
            <p:nvSpPr>
              <p:cNvPr id="26662" name="Text Box 25"/>
              <p:cNvSpPr txBox="1">
                <a:spLocks noChangeArrowheads="1"/>
              </p:cNvSpPr>
              <p:nvPr/>
            </p:nvSpPr>
            <p:spPr bwMode="auto">
              <a:xfrm>
                <a:off x="7712075" y="4314846"/>
                <a:ext cx="641350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120000"/>
                  </a:lnSpc>
                </a:pPr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ICO</a:t>
                </a:r>
              </a:p>
            </p:txBody>
          </p:sp>
          <p:sp>
            <p:nvSpPr>
              <p:cNvPr id="26663" name="Text Box 26"/>
              <p:cNvSpPr txBox="1">
                <a:spLocks noChangeArrowheads="1"/>
              </p:cNvSpPr>
              <p:nvPr/>
            </p:nvSpPr>
            <p:spPr bwMode="auto">
              <a:xfrm>
                <a:off x="4538663" y="4384696"/>
                <a:ext cx="3333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+</a:t>
                </a:r>
              </a:p>
            </p:txBody>
          </p:sp>
          <p:sp>
            <p:nvSpPr>
              <p:cNvPr id="26664" name="Text Box 27"/>
              <p:cNvSpPr txBox="1">
                <a:spLocks noChangeArrowheads="1"/>
              </p:cNvSpPr>
              <p:nvPr/>
            </p:nvSpPr>
            <p:spPr bwMode="auto">
              <a:xfrm>
                <a:off x="1833563" y="4384696"/>
                <a:ext cx="3333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+</a:t>
                </a:r>
              </a:p>
            </p:txBody>
          </p:sp>
          <p:sp>
            <p:nvSpPr>
              <p:cNvPr id="26665" name="Text Box 28"/>
              <p:cNvSpPr txBox="1">
                <a:spLocks noChangeArrowheads="1"/>
              </p:cNvSpPr>
              <p:nvPr/>
            </p:nvSpPr>
            <p:spPr bwMode="auto">
              <a:xfrm>
                <a:off x="7286625" y="4384696"/>
                <a:ext cx="3333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38" name="CaixaDeTexto 37"/>
          <p:cNvSpPr txBox="1"/>
          <p:nvPr/>
        </p:nvSpPr>
        <p:spPr>
          <a:xfrm>
            <a:off x="6491823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1930072" y="2143116"/>
            <a:ext cx="1570358" cy="584775"/>
          </a:xfrm>
          <a:prstGeom prst="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</a:t>
            </a: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C  – 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4116281" y="2143116"/>
            <a:ext cx="3098925" cy="584775"/>
          </a:xfrm>
          <a:prstGeom prst="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–  CH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142875" y="5357813"/>
            <a:ext cx="5307013" cy="584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3</a:t>
            </a:r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C  –  O  –  CH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altLang="pt-BR" sz="32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altLang="pt-BR" sz="3200" b="1" baseline="-250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3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154046" y="5385869"/>
            <a:ext cx="1570358" cy="584775"/>
          </a:xfrm>
          <a:prstGeom prst="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</a:t>
            </a: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C  – 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52" name="Retângulo 51"/>
          <p:cNvSpPr/>
          <p:nvPr/>
        </p:nvSpPr>
        <p:spPr>
          <a:xfrm>
            <a:off x="2340255" y="5385869"/>
            <a:ext cx="3098925" cy="584775"/>
          </a:xfrm>
          <a:prstGeom prst="rect">
            <a:avLst/>
          </a:prstGeom>
          <a:ln w="28575"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–  CH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sz="32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830888" y="5429250"/>
            <a:ext cx="2527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éter metil etílico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9" grpId="0"/>
      <p:bldP spid="97301" grpId="0"/>
      <p:bldP spid="50" grpId="0" animBg="1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de cantos arredondados 39"/>
          <p:cNvSpPr/>
          <p:nvPr/>
        </p:nvSpPr>
        <p:spPr>
          <a:xfrm>
            <a:off x="6072198" y="4143380"/>
            <a:ext cx="2286016" cy="1143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643174" y="4357694"/>
            <a:ext cx="1214446" cy="17145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528822" y="93642"/>
            <a:ext cx="2086357" cy="415498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bIns="0" anchor="ctr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ÁLCOOL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214438" y="674688"/>
            <a:ext cx="6715125" cy="142032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São compostos que possuem o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radical oxidrila (–OH) ligado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diretamente a um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carbono saturado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</a:t>
            </a:r>
          </a:p>
        </p:txBody>
      </p:sp>
      <p:grpSp>
        <p:nvGrpSpPr>
          <p:cNvPr id="27662" name="Grupo 35"/>
          <p:cNvGrpSpPr>
            <a:grpSpLocks/>
          </p:cNvGrpSpPr>
          <p:nvPr/>
        </p:nvGrpSpPr>
        <p:grpSpPr bwMode="auto">
          <a:xfrm>
            <a:off x="3463925" y="2428875"/>
            <a:ext cx="2216150" cy="1285875"/>
            <a:chOff x="3357554" y="2428868"/>
            <a:chExt cx="2214578" cy="1285884"/>
          </a:xfrm>
        </p:grpSpPr>
        <p:sp>
          <p:nvSpPr>
            <p:cNvPr id="35" name="Retângulo de cantos arredondados 34"/>
            <p:cNvSpPr/>
            <p:nvPr/>
          </p:nvSpPr>
          <p:spPr>
            <a:xfrm>
              <a:off x="3357554" y="2428868"/>
              <a:ext cx="2214578" cy="128588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27694" name="Grupo 33"/>
            <p:cNvGrpSpPr>
              <a:grpSpLocks/>
            </p:cNvGrpSpPr>
            <p:nvPr/>
          </p:nvGrpSpPr>
          <p:grpSpPr bwMode="auto">
            <a:xfrm>
              <a:off x="3695700" y="2571750"/>
              <a:ext cx="1752600" cy="1008063"/>
              <a:chOff x="3924300" y="2571750"/>
              <a:chExt cx="1752600" cy="1008063"/>
            </a:xfrm>
          </p:grpSpPr>
          <p:sp>
            <p:nvSpPr>
              <p:cNvPr id="27695" name="Text Box 22"/>
              <p:cNvSpPr txBox="1">
                <a:spLocks noChangeArrowheads="1"/>
              </p:cNvSpPr>
              <p:nvPr/>
            </p:nvSpPr>
            <p:spPr bwMode="auto">
              <a:xfrm>
                <a:off x="4160838" y="2832100"/>
                <a:ext cx="4445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27696" name="Line 23"/>
              <p:cNvSpPr>
                <a:spLocks noChangeShapeType="1"/>
              </p:cNvSpPr>
              <p:nvPr/>
            </p:nvSpPr>
            <p:spPr bwMode="auto">
              <a:xfrm>
                <a:off x="4643438" y="3113088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7697" name="Line 24"/>
              <p:cNvSpPr>
                <a:spLocks noChangeShapeType="1"/>
              </p:cNvSpPr>
              <p:nvPr/>
            </p:nvSpPr>
            <p:spPr bwMode="auto">
              <a:xfrm>
                <a:off x="3924300" y="3113088"/>
                <a:ext cx="2159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7698" name="Line 29"/>
              <p:cNvSpPr>
                <a:spLocks noChangeShapeType="1"/>
              </p:cNvSpPr>
              <p:nvPr/>
            </p:nvSpPr>
            <p:spPr bwMode="auto">
              <a:xfrm flipH="1">
                <a:off x="4357686" y="3363913"/>
                <a:ext cx="0" cy="2159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7699" name="Line 31"/>
              <p:cNvSpPr>
                <a:spLocks noChangeShapeType="1"/>
              </p:cNvSpPr>
              <p:nvPr/>
            </p:nvSpPr>
            <p:spPr bwMode="auto">
              <a:xfrm flipH="1">
                <a:off x="4357686" y="2571750"/>
                <a:ext cx="0" cy="2159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7700" name="Text Box 35"/>
              <p:cNvSpPr txBox="1">
                <a:spLocks noChangeArrowheads="1"/>
              </p:cNvSpPr>
              <p:nvPr/>
            </p:nvSpPr>
            <p:spPr bwMode="auto">
              <a:xfrm>
                <a:off x="4933950" y="2838450"/>
                <a:ext cx="74295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OH</a:t>
                </a:r>
              </a:p>
            </p:txBody>
          </p:sp>
        </p:grpSp>
      </p:grpSp>
      <p:grpSp>
        <p:nvGrpSpPr>
          <p:cNvPr id="4" name="Grupo 36"/>
          <p:cNvGrpSpPr>
            <a:grpSpLocks/>
          </p:cNvGrpSpPr>
          <p:nvPr/>
        </p:nvGrpSpPr>
        <p:grpSpPr bwMode="auto">
          <a:xfrm>
            <a:off x="728663" y="3979863"/>
            <a:ext cx="3843337" cy="2020887"/>
            <a:chOff x="357158" y="3979881"/>
            <a:chExt cx="3843338" cy="2020887"/>
          </a:xfrm>
        </p:grpSpPr>
        <p:sp>
          <p:nvSpPr>
            <p:cNvPr id="27680" name="Text Box 30"/>
            <p:cNvSpPr txBox="1">
              <a:spLocks noChangeArrowheads="1"/>
            </p:cNvSpPr>
            <p:nvPr/>
          </p:nvSpPr>
          <p:spPr bwMode="auto">
            <a:xfrm>
              <a:off x="2608233" y="5538806"/>
              <a:ext cx="661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27681" name="Text Box 37"/>
            <p:cNvSpPr txBox="1">
              <a:spLocks noChangeArrowheads="1"/>
            </p:cNvSpPr>
            <p:nvPr/>
          </p:nvSpPr>
          <p:spPr bwMode="auto">
            <a:xfrm>
              <a:off x="357158" y="4721243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7682" name="Line 38"/>
            <p:cNvSpPr>
              <a:spLocks noChangeShapeType="1"/>
            </p:cNvSpPr>
            <p:nvPr/>
          </p:nvSpPr>
          <p:spPr bwMode="auto">
            <a:xfrm>
              <a:off x="1236633" y="4943493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3" name="Text Box 41"/>
            <p:cNvSpPr txBox="1">
              <a:spLocks noChangeArrowheads="1"/>
            </p:cNvSpPr>
            <p:nvPr/>
          </p:nvSpPr>
          <p:spPr bwMode="auto">
            <a:xfrm>
              <a:off x="2636808" y="4721243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7684" name="Line 42"/>
            <p:cNvSpPr>
              <a:spLocks noChangeShapeType="1"/>
            </p:cNvSpPr>
            <p:nvPr/>
          </p:nvSpPr>
          <p:spPr bwMode="auto">
            <a:xfrm flipH="1">
              <a:off x="2868583" y="4484706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5" name="Line 43"/>
            <p:cNvSpPr>
              <a:spLocks noChangeShapeType="1"/>
            </p:cNvSpPr>
            <p:nvPr/>
          </p:nvSpPr>
          <p:spPr bwMode="auto">
            <a:xfrm>
              <a:off x="3176558" y="4943493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6" name="Line 45"/>
            <p:cNvSpPr>
              <a:spLocks noChangeShapeType="1"/>
            </p:cNvSpPr>
            <p:nvPr/>
          </p:nvSpPr>
          <p:spPr bwMode="auto">
            <a:xfrm flipH="1">
              <a:off x="2868583" y="5276868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7" name="Text Box 46"/>
            <p:cNvSpPr txBox="1">
              <a:spLocks noChangeArrowheads="1"/>
            </p:cNvSpPr>
            <p:nvPr/>
          </p:nvSpPr>
          <p:spPr bwMode="auto">
            <a:xfrm>
              <a:off x="2690783" y="3979881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7688" name="Text Box 48"/>
            <p:cNvSpPr txBox="1">
              <a:spLocks noChangeArrowheads="1"/>
            </p:cNvSpPr>
            <p:nvPr/>
          </p:nvSpPr>
          <p:spPr bwMode="auto">
            <a:xfrm>
              <a:off x="1466821" y="4719656"/>
              <a:ext cx="7747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27689" name="Line 49"/>
            <p:cNvSpPr>
              <a:spLocks noChangeShapeType="1"/>
            </p:cNvSpPr>
            <p:nvPr/>
          </p:nvSpPr>
          <p:spPr bwMode="auto">
            <a:xfrm>
              <a:off x="2366933" y="4943493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90" name="Text Box 50"/>
            <p:cNvSpPr txBox="1">
              <a:spLocks noChangeArrowheads="1"/>
            </p:cNvSpPr>
            <p:nvPr/>
          </p:nvSpPr>
          <p:spPr bwMode="auto">
            <a:xfrm>
              <a:off x="3438496" y="471965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grpSp>
        <p:nvGrpSpPr>
          <p:cNvPr id="5" name="Grupo 37"/>
          <p:cNvGrpSpPr>
            <a:grpSpLocks/>
          </p:cNvGrpSpPr>
          <p:nvPr/>
        </p:nvGrpSpPr>
        <p:grpSpPr bwMode="auto">
          <a:xfrm>
            <a:off x="5226050" y="4197350"/>
            <a:ext cx="3203575" cy="1458913"/>
            <a:chOff x="5148263" y="4197368"/>
            <a:chExt cx="3203575" cy="1458913"/>
          </a:xfrm>
        </p:grpSpPr>
        <p:sp>
          <p:nvSpPr>
            <p:cNvPr id="27668" name="Text Box 54"/>
            <p:cNvSpPr txBox="1">
              <a:spLocks noChangeArrowheads="1"/>
            </p:cNvSpPr>
            <p:nvPr/>
          </p:nvSpPr>
          <p:spPr bwMode="auto">
            <a:xfrm>
              <a:off x="5148263" y="517685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7669" name="Text Box 55"/>
            <p:cNvSpPr txBox="1">
              <a:spLocks noChangeArrowheads="1"/>
            </p:cNvSpPr>
            <p:nvPr/>
          </p:nvSpPr>
          <p:spPr bwMode="auto">
            <a:xfrm>
              <a:off x="5148263" y="4197368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7670" name="Text Box 56"/>
            <p:cNvSpPr txBox="1">
              <a:spLocks noChangeArrowheads="1"/>
            </p:cNvSpPr>
            <p:nvPr/>
          </p:nvSpPr>
          <p:spPr bwMode="auto">
            <a:xfrm>
              <a:off x="6573838" y="4249756"/>
              <a:ext cx="64611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27671" name="Text Box 57"/>
            <p:cNvSpPr txBox="1">
              <a:spLocks noChangeArrowheads="1"/>
            </p:cNvSpPr>
            <p:nvPr/>
          </p:nvSpPr>
          <p:spPr bwMode="auto">
            <a:xfrm>
              <a:off x="6556375" y="5194318"/>
              <a:ext cx="6461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27672" name="Line 58"/>
            <p:cNvSpPr>
              <a:spLocks noChangeShapeType="1"/>
            </p:cNvSpPr>
            <p:nvPr/>
          </p:nvSpPr>
          <p:spPr bwMode="auto">
            <a:xfrm flipH="1">
              <a:off x="5715000" y="4689493"/>
              <a:ext cx="0" cy="50323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3" name="Line 59"/>
            <p:cNvSpPr>
              <a:spLocks noChangeShapeType="1"/>
            </p:cNvSpPr>
            <p:nvPr/>
          </p:nvSpPr>
          <p:spPr bwMode="auto">
            <a:xfrm flipH="1">
              <a:off x="6786563" y="4689493"/>
              <a:ext cx="0" cy="50323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4" name="Line 61"/>
            <p:cNvSpPr>
              <a:spLocks noChangeShapeType="1"/>
            </p:cNvSpPr>
            <p:nvPr/>
          </p:nvSpPr>
          <p:spPr bwMode="auto">
            <a:xfrm>
              <a:off x="6083300" y="5418156"/>
              <a:ext cx="5048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5" name="Line 62"/>
            <p:cNvSpPr>
              <a:spLocks noChangeShapeType="1"/>
            </p:cNvSpPr>
            <p:nvPr/>
          </p:nvSpPr>
          <p:spPr bwMode="auto">
            <a:xfrm>
              <a:off x="6083300" y="4448193"/>
              <a:ext cx="5048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6" name="Line 63"/>
            <p:cNvSpPr>
              <a:spLocks noChangeShapeType="1"/>
            </p:cNvSpPr>
            <p:nvPr/>
          </p:nvSpPr>
          <p:spPr bwMode="auto">
            <a:xfrm>
              <a:off x="7319963" y="5456256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7" name="Line 64"/>
            <p:cNvSpPr>
              <a:spLocks noChangeShapeType="1"/>
            </p:cNvSpPr>
            <p:nvPr/>
          </p:nvSpPr>
          <p:spPr bwMode="auto">
            <a:xfrm>
              <a:off x="7319963" y="4448193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8" name="Text Box 65"/>
            <p:cNvSpPr txBox="1">
              <a:spLocks noChangeArrowheads="1"/>
            </p:cNvSpPr>
            <p:nvPr/>
          </p:nvSpPr>
          <p:spPr bwMode="auto">
            <a:xfrm>
              <a:off x="7572375" y="4221181"/>
              <a:ext cx="661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27679" name="Text Box 66"/>
            <p:cNvSpPr txBox="1">
              <a:spLocks noChangeArrowheads="1"/>
            </p:cNvSpPr>
            <p:nvPr/>
          </p:nvSpPr>
          <p:spPr bwMode="auto">
            <a:xfrm>
              <a:off x="7589838" y="5194318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33" name="CaixaDeTexto 32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tângulo de cantos arredondados 47"/>
          <p:cNvSpPr/>
          <p:nvPr/>
        </p:nvSpPr>
        <p:spPr>
          <a:xfrm>
            <a:off x="2928926" y="5000636"/>
            <a:ext cx="785818" cy="785818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5" name="Retângulo de cantos arredondados 44"/>
          <p:cNvSpPr/>
          <p:nvPr/>
        </p:nvSpPr>
        <p:spPr>
          <a:xfrm>
            <a:off x="4786314" y="4143380"/>
            <a:ext cx="3929090" cy="571504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3000364" y="3786190"/>
            <a:ext cx="785818" cy="785818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3" name="Retângulo de cantos arredondados 42"/>
          <p:cNvSpPr/>
          <p:nvPr/>
        </p:nvSpPr>
        <p:spPr>
          <a:xfrm>
            <a:off x="571472" y="4572008"/>
            <a:ext cx="3929090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262985" y="188913"/>
            <a:ext cx="6618030" cy="40011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nomenclatura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manda usar a terminação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OL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234157" y="2082800"/>
            <a:ext cx="8675687" cy="1477328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Havendo mais de uma possibilidade para a localização da oxidrila, devemos numerar a cadeia, iniciando-se pela extremidade mais próxima da mesma, e indicar a sua posição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grpSp>
        <p:nvGrpSpPr>
          <p:cNvPr id="2" name="Grupo 41"/>
          <p:cNvGrpSpPr>
            <a:grpSpLocks/>
          </p:cNvGrpSpPr>
          <p:nvPr/>
        </p:nvGrpSpPr>
        <p:grpSpPr bwMode="auto">
          <a:xfrm>
            <a:off x="571500" y="3786188"/>
            <a:ext cx="3929063" cy="1928812"/>
            <a:chOff x="571472" y="3786190"/>
            <a:chExt cx="3929090" cy="1928810"/>
          </a:xfrm>
        </p:grpSpPr>
        <p:sp>
          <p:nvSpPr>
            <p:cNvPr id="28733" name="Text Box 12"/>
            <p:cNvSpPr txBox="1">
              <a:spLocks noChangeArrowheads="1"/>
            </p:cNvSpPr>
            <p:nvPr/>
          </p:nvSpPr>
          <p:spPr bwMode="auto">
            <a:xfrm>
              <a:off x="2981319" y="5253038"/>
              <a:ext cx="661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28734" name="Text Box 13"/>
            <p:cNvSpPr txBox="1">
              <a:spLocks noChangeArrowheads="1"/>
            </p:cNvSpPr>
            <p:nvPr/>
          </p:nvSpPr>
          <p:spPr bwMode="auto">
            <a:xfrm>
              <a:off x="571472" y="457200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8735" name="Line 14"/>
            <p:cNvSpPr>
              <a:spLocks noChangeShapeType="1"/>
            </p:cNvSpPr>
            <p:nvPr/>
          </p:nvSpPr>
          <p:spPr bwMode="auto">
            <a:xfrm>
              <a:off x="1428702" y="4794250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736" name="Text Box 15"/>
            <p:cNvSpPr txBox="1">
              <a:spLocks noChangeArrowheads="1"/>
            </p:cNvSpPr>
            <p:nvPr/>
          </p:nvSpPr>
          <p:spPr bwMode="auto">
            <a:xfrm>
              <a:off x="2967038" y="4572000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8737" name="Line 16"/>
            <p:cNvSpPr>
              <a:spLocks noChangeShapeType="1"/>
            </p:cNvSpPr>
            <p:nvPr/>
          </p:nvSpPr>
          <p:spPr bwMode="auto">
            <a:xfrm flipH="1">
              <a:off x="3198813" y="4286256"/>
              <a:ext cx="0" cy="21590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738" name="Line 17"/>
            <p:cNvSpPr>
              <a:spLocks noChangeShapeType="1"/>
            </p:cNvSpPr>
            <p:nvPr/>
          </p:nvSpPr>
          <p:spPr bwMode="auto">
            <a:xfrm>
              <a:off x="3487738" y="4794250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739" name="Line 18"/>
            <p:cNvSpPr>
              <a:spLocks noChangeShapeType="1"/>
            </p:cNvSpPr>
            <p:nvPr/>
          </p:nvSpPr>
          <p:spPr bwMode="auto">
            <a:xfrm flipH="1">
              <a:off x="3198813" y="5018088"/>
              <a:ext cx="0" cy="21590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740" name="Text Box 19"/>
            <p:cNvSpPr txBox="1">
              <a:spLocks noChangeArrowheads="1"/>
            </p:cNvSpPr>
            <p:nvPr/>
          </p:nvSpPr>
          <p:spPr bwMode="auto">
            <a:xfrm>
              <a:off x="3024182" y="3786190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8741" name="Text Box 20"/>
            <p:cNvSpPr txBox="1">
              <a:spLocks noChangeArrowheads="1"/>
            </p:cNvSpPr>
            <p:nvPr/>
          </p:nvSpPr>
          <p:spPr bwMode="auto">
            <a:xfrm>
              <a:off x="1735111" y="45704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28742" name="Line 21"/>
            <p:cNvSpPr>
              <a:spLocks noChangeShapeType="1"/>
            </p:cNvSpPr>
            <p:nvPr/>
          </p:nvSpPr>
          <p:spPr bwMode="auto">
            <a:xfrm>
              <a:off x="2625699" y="4794250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743" name="Text Box 22"/>
            <p:cNvSpPr txBox="1">
              <a:spLocks noChangeArrowheads="1"/>
            </p:cNvSpPr>
            <p:nvPr/>
          </p:nvSpPr>
          <p:spPr bwMode="auto">
            <a:xfrm>
              <a:off x="3738562" y="45704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28693" name="Text Box 35"/>
          <p:cNvSpPr txBox="1">
            <a:spLocks noChangeArrowheads="1"/>
          </p:cNvSpPr>
          <p:nvPr/>
        </p:nvSpPr>
        <p:spPr bwMode="auto">
          <a:xfrm>
            <a:off x="1071563" y="936625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</a:t>
            </a:r>
          </a:p>
        </p:txBody>
      </p:sp>
      <p:sp>
        <p:nvSpPr>
          <p:cNvPr id="28694" name="Line 36"/>
          <p:cNvSpPr>
            <a:spLocks noChangeShapeType="1"/>
          </p:cNvSpPr>
          <p:nvPr/>
        </p:nvSpPr>
        <p:spPr bwMode="auto">
          <a:xfrm>
            <a:off x="1873250" y="1158875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95" name="Text Box 37"/>
          <p:cNvSpPr txBox="1">
            <a:spLocks noChangeArrowheads="1"/>
          </p:cNvSpPr>
          <p:nvPr/>
        </p:nvSpPr>
        <p:spPr bwMode="auto">
          <a:xfrm>
            <a:off x="2189163" y="935038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28696" name="Line 38"/>
          <p:cNvSpPr>
            <a:spLocks noChangeShapeType="1"/>
          </p:cNvSpPr>
          <p:nvPr/>
        </p:nvSpPr>
        <p:spPr bwMode="auto">
          <a:xfrm>
            <a:off x="3057525" y="1158875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97" name="Text Box 39"/>
          <p:cNvSpPr txBox="1">
            <a:spLocks noChangeArrowheads="1"/>
          </p:cNvSpPr>
          <p:nvPr/>
        </p:nvSpPr>
        <p:spPr bwMode="auto">
          <a:xfrm>
            <a:off x="3298825" y="936625"/>
            <a:ext cx="66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OH</a:t>
            </a:r>
          </a:p>
        </p:txBody>
      </p:sp>
      <p:sp>
        <p:nvSpPr>
          <p:cNvPr id="28698" name="Text Box 40"/>
          <p:cNvSpPr txBox="1">
            <a:spLocks noChangeArrowheads="1"/>
          </p:cNvSpPr>
          <p:nvPr/>
        </p:nvSpPr>
        <p:spPr bwMode="auto">
          <a:xfrm>
            <a:off x="6419850" y="935038"/>
            <a:ext cx="661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OH</a:t>
            </a:r>
          </a:p>
        </p:txBody>
      </p:sp>
      <p:sp>
        <p:nvSpPr>
          <p:cNvPr id="28699" name="Text Box 41"/>
          <p:cNvSpPr txBox="1">
            <a:spLocks noChangeArrowheads="1"/>
          </p:cNvSpPr>
          <p:nvPr/>
        </p:nvSpPr>
        <p:spPr bwMode="auto">
          <a:xfrm>
            <a:off x="5310188" y="936625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</a:t>
            </a:r>
          </a:p>
        </p:txBody>
      </p:sp>
      <p:sp>
        <p:nvSpPr>
          <p:cNvPr id="28700" name="Line 42"/>
          <p:cNvSpPr>
            <a:spLocks noChangeShapeType="1"/>
          </p:cNvSpPr>
          <p:nvPr/>
        </p:nvSpPr>
        <p:spPr bwMode="auto">
          <a:xfrm>
            <a:off x="6161088" y="1158875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701" name="Text Box 52"/>
          <p:cNvSpPr txBox="1">
            <a:spLocks noChangeArrowheads="1"/>
          </p:cNvSpPr>
          <p:nvPr/>
        </p:nvSpPr>
        <p:spPr bwMode="auto">
          <a:xfrm>
            <a:off x="2071688" y="1500188"/>
            <a:ext cx="1090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etan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ol</a:t>
            </a:r>
          </a:p>
        </p:txBody>
      </p:sp>
      <p:sp>
        <p:nvSpPr>
          <p:cNvPr id="28702" name="Text Box 55"/>
          <p:cNvSpPr txBox="1">
            <a:spLocks noChangeArrowheads="1"/>
          </p:cNvSpPr>
          <p:nvPr/>
        </p:nvSpPr>
        <p:spPr bwMode="auto">
          <a:xfrm>
            <a:off x="5445125" y="1511300"/>
            <a:ext cx="1365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metan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ol</a:t>
            </a:r>
          </a:p>
        </p:txBody>
      </p:sp>
      <p:sp>
        <p:nvSpPr>
          <p:cNvPr id="86072" name="Text Box 56"/>
          <p:cNvSpPr txBox="1">
            <a:spLocks noChangeArrowheads="1"/>
          </p:cNvSpPr>
          <p:nvPr/>
        </p:nvSpPr>
        <p:spPr bwMode="auto">
          <a:xfrm>
            <a:off x="3786182" y="4286256"/>
            <a:ext cx="298450" cy="338137"/>
          </a:xfrm>
          <a:prstGeom prst="rect">
            <a:avLst/>
          </a:prstGeom>
          <a:ln w="5715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86073" name="Text Box 57"/>
          <p:cNvSpPr txBox="1">
            <a:spLocks noChangeArrowheads="1"/>
          </p:cNvSpPr>
          <p:nvPr/>
        </p:nvSpPr>
        <p:spPr bwMode="auto">
          <a:xfrm>
            <a:off x="2786050" y="4286256"/>
            <a:ext cx="298450" cy="338137"/>
          </a:xfrm>
          <a:prstGeom prst="rect">
            <a:avLst/>
          </a:prstGeom>
          <a:ln w="5715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86074" name="Text Box 58"/>
          <p:cNvSpPr txBox="1">
            <a:spLocks noChangeArrowheads="1"/>
          </p:cNvSpPr>
          <p:nvPr/>
        </p:nvSpPr>
        <p:spPr bwMode="auto">
          <a:xfrm>
            <a:off x="1777975" y="4286256"/>
            <a:ext cx="298450" cy="338137"/>
          </a:xfrm>
          <a:prstGeom prst="rect">
            <a:avLst/>
          </a:prstGeom>
          <a:ln w="5715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86075" name="Text Box 59"/>
          <p:cNvSpPr txBox="1">
            <a:spLocks noChangeArrowheads="1"/>
          </p:cNvSpPr>
          <p:nvPr/>
        </p:nvSpPr>
        <p:spPr bwMode="auto">
          <a:xfrm>
            <a:off x="987402" y="4286256"/>
            <a:ext cx="298450" cy="338137"/>
          </a:xfrm>
          <a:prstGeom prst="rect">
            <a:avLst/>
          </a:prstGeom>
          <a:ln w="5715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grpSp>
        <p:nvGrpSpPr>
          <p:cNvPr id="3" name="Grupo 45"/>
          <p:cNvGrpSpPr>
            <a:grpSpLocks/>
          </p:cNvGrpSpPr>
          <p:nvPr/>
        </p:nvGrpSpPr>
        <p:grpSpPr bwMode="auto">
          <a:xfrm>
            <a:off x="5000625" y="4197350"/>
            <a:ext cx="1474788" cy="461963"/>
            <a:chOff x="4857752" y="4197350"/>
            <a:chExt cx="1474792" cy="461963"/>
          </a:xfrm>
        </p:grpSpPr>
        <p:sp>
          <p:nvSpPr>
            <p:cNvPr id="28731" name="Text Box 64"/>
            <p:cNvSpPr txBox="1">
              <a:spLocks noChangeArrowheads="1"/>
            </p:cNvSpPr>
            <p:nvPr/>
          </p:nvSpPr>
          <p:spPr bwMode="auto">
            <a:xfrm>
              <a:off x="4857752" y="4197350"/>
              <a:ext cx="612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  <p:sp>
          <p:nvSpPr>
            <p:cNvPr id="28732" name="Text Box 65"/>
            <p:cNvSpPr txBox="1">
              <a:spLocks noChangeArrowheads="1"/>
            </p:cNvSpPr>
            <p:nvPr/>
          </p:nvSpPr>
          <p:spPr bwMode="auto">
            <a:xfrm>
              <a:off x="5429256" y="4197350"/>
              <a:ext cx="9032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</p:grpSp>
      <p:grpSp>
        <p:nvGrpSpPr>
          <p:cNvPr id="4" name="Grupo 46"/>
          <p:cNvGrpSpPr>
            <a:grpSpLocks/>
          </p:cNvGrpSpPr>
          <p:nvPr/>
        </p:nvGrpSpPr>
        <p:grpSpPr bwMode="auto">
          <a:xfrm>
            <a:off x="6418263" y="4197350"/>
            <a:ext cx="2082800" cy="461963"/>
            <a:chOff x="6275388" y="4197350"/>
            <a:chExt cx="2082826" cy="461963"/>
          </a:xfrm>
        </p:grpSpPr>
        <p:sp>
          <p:nvSpPr>
            <p:cNvPr id="28729" name="Text Box 62"/>
            <p:cNvSpPr txBox="1">
              <a:spLocks noChangeArrowheads="1"/>
            </p:cNvSpPr>
            <p:nvPr/>
          </p:nvSpPr>
          <p:spPr bwMode="auto">
            <a:xfrm>
              <a:off x="7064269" y="4197350"/>
              <a:ext cx="12939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butan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ol</a:t>
              </a:r>
            </a:p>
          </p:txBody>
        </p:sp>
        <p:sp>
          <p:nvSpPr>
            <p:cNvPr id="28730" name="Text Box 68"/>
            <p:cNvSpPr txBox="1">
              <a:spLocks noChangeArrowheads="1"/>
            </p:cNvSpPr>
            <p:nvPr/>
          </p:nvSpPr>
          <p:spPr bwMode="auto">
            <a:xfrm>
              <a:off x="6275388" y="4197350"/>
              <a:ext cx="8683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– 2 –</a:t>
              </a:r>
            </a:p>
          </p:txBody>
        </p:sp>
      </p:grpSp>
      <p:grpSp>
        <p:nvGrpSpPr>
          <p:cNvPr id="5" name="Grupo 49"/>
          <p:cNvGrpSpPr>
            <a:grpSpLocks/>
          </p:cNvGrpSpPr>
          <p:nvPr/>
        </p:nvGrpSpPr>
        <p:grpSpPr bwMode="auto">
          <a:xfrm>
            <a:off x="4786313" y="5000625"/>
            <a:ext cx="3929062" cy="571500"/>
            <a:chOff x="4786314" y="4929198"/>
            <a:chExt cx="3929090" cy="571504"/>
          </a:xfrm>
        </p:grpSpPr>
        <p:sp>
          <p:nvSpPr>
            <p:cNvPr id="49" name="Retângulo de cantos arredondados 48"/>
            <p:cNvSpPr/>
            <p:nvPr/>
          </p:nvSpPr>
          <p:spPr>
            <a:xfrm>
              <a:off x="4786314" y="4929198"/>
              <a:ext cx="3929090" cy="571504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28724" name="Text Box 81"/>
            <p:cNvSpPr txBox="1">
              <a:spLocks noChangeArrowheads="1"/>
            </p:cNvSpPr>
            <p:nvPr/>
          </p:nvSpPr>
          <p:spPr bwMode="auto">
            <a:xfrm>
              <a:off x="6386513" y="4965700"/>
              <a:ext cx="102143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butan</a:t>
              </a:r>
            </a:p>
          </p:txBody>
        </p:sp>
        <p:sp>
          <p:nvSpPr>
            <p:cNvPr id="28725" name="Text Box 82"/>
            <p:cNvSpPr txBox="1">
              <a:spLocks noChangeArrowheads="1"/>
            </p:cNvSpPr>
            <p:nvPr/>
          </p:nvSpPr>
          <p:spPr bwMode="auto">
            <a:xfrm>
              <a:off x="5072066" y="4965700"/>
              <a:ext cx="612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  <p:sp>
          <p:nvSpPr>
            <p:cNvPr id="28726" name="Text Box 83"/>
            <p:cNvSpPr txBox="1">
              <a:spLocks noChangeArrowheads="1"/>
            </p:cNvSpPr>
            <p:nvPr/>
          </p:nvSpPr>
          <p:spPr bwMode="auto">
            <a:xfrm>
              <a:off x="5543550" y="4965700"/>
              <a:ext cx="9032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  <p:sp>
          <p:nvSpPr>
            <p:cNvPr id="28727" name="Text Box 85"/>
            <p:cNvSpPr txBox="1">
              <a:spLocks noChangeArrowheads="1"/>
            </p:cNvSpPr>
            <p:nvPr/>
          </p:nvSpPr>
          <p:spPr bwMode="auto">
            <a:xfrm>
              <a:off x="8043890" y="4965700"/>
              <a:ext cx="457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ol</a:t>
              </a:r>
            </a:p>
          </p:txBody>
        </p:sp>
        <p:sp>
          <p:nvSpPr>
            <p:cNvPr id="28728" name="Text Box 86"/>
            <p:cNvSpPr txBox="1">
              <a:spLocks noChangeArrowheads="1"/>
            </p:cNvSpPr>
            <p:nvPr/>
          </p:nvSpPr>
          <p:spPr bwMode="auto">
            <a:xfrm>
              <a:off x="7286625" y="4989513"/>
              <a:ext cx="8683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– 2 –</a:t>
              </a:r>
            </a:p>
          </p:txBody>
        </p:sp>
      </p:grpSp>
      <p:sp>
        <p:nvSpPr>
          <p:cNvPr id="41" name="CaixaDeTexto 40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8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8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8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8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tângulo de cantos arredondados 91"/>
          <p:cNvSpPr/>
          <p:nvPr/>
        </p:nvSpPr>
        <p:spPr>
          <a:xfrm>
            <a:off x="4572000" y="3929066"/>
            <a:ext cx="4429156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7" name="Retângulo de cantos arredondados 86"/>
          <p:cNvSpPr/>
          <p:nvPr/>
        </p:nvSpPr>
        <p:spPr>
          <a:xfrm>
            <a:off x="2643174" y="4429132"/>
            <a:ext cx="714380" cy="714380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6" name="Retângulo de cantos arredondados 85"/>
          <p:cNvSpPr/>
          <p:nvPr/>
        </p:nvSpPr>
        <p:spPr>
          <a:xfrm>
            <a:off x="2714612" y="3143248"/>
            <a:ext cx="857256" cy="714380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5" name="Retângulo 84"/>
          <p:cNvSpPr/>
          <p:nvPr/>
        </p:nvSpPr>
        <p:spPr>
          <a:xfrm>
            <a:off x="214313" y="3929063"/>
            <a:ext cx="4000500" cy="5000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2" name="Retângulo de cantos arredondados 81"/>
          <p:cNvSpPr/>
          <p:nvPr/>
        </p:nvSpPr>
        <p:spPr>
          <a:xfrm>
            <a:off x="4714876" y="1214422"/>
            <a:ext cx="3643338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1" name="Retângulo de cantos arredondados 80"/>
          <p:cNvSpPr/>
          <p:nvPr/>
        </p:nvSpPr>
        <p:spPr>
          <a:xfrm>
            <a:off x="3071802" y="1785926"/>
            <a:ext cx="1143008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0" name="Retângulo de cantos arredondados 79"/>
          <p:cNvSpPr/>
          <p:nvPr/>
        </p:nvSpPr>
        <p:spPr>
          <a:xfrm>
            <a:off x="3143240" y="714356"/>
            <a:ext cx="1143008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9" name="Retângulo 78"/>
          <p:cNvSpPr/>
          <p:nvPr/>
        </p:nvSpPr>
        <p:spPr>
          <a:xfrm>
            <a:off x="2500313" y="1214438"/>
            <a:ext cx="571500" cy="7143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8" name="Retângulo 77"/>
          <p:cNvSpPr/>
          <p:nvPr/>
        </p:nvSpPr>
        <p:spPr>
          <a:xfrm>
            <a:off x="1643063" y="1857375"/>
            <a:ext cx="1428750" cy="5000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7" name="Retângulo 76"/>
          <p:cNvSpPr/>
          <p:nvPr/>
        </p:nvSpPr>
        <p:spPr>
          <a:xfrm>
            <a:off x="1071563" y="1143000"/>
            <a:ext cx="714375" cy="1214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6" name="Retângulo 75"/>
          <p:cNvSpPr/>
          <p:nvPr/>
        </p:nvSpPr>
        <p:spPr>
          <a:xfrm>
            <a:off x="1071563" y="785813"/>
            <a:ext cx="2000250" cy="428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9721" name="Grupo 74"/>
          <p:cNvGrpSpPr>
            <a:grpSpLocks/>
          </p:cNvGrpSpPr>
          <p:nvPr/>
        </p:nvGrpSpPr>
        <p:grpSpPr bwMode="auto">
          <a:xfrm>
            <a:off x="1017588" y="714375"/>
            <a:ext cx="3205162" cy="1554163"/>
            <a:chOff x="1303331" y="2500306"/>
            <a:chExt cx="3205163" cy="1554162"/>
          </a:xfrm>
        </p:grpSpPr>
        <p:sp>
          <p:nvSpPr>
            <p:cNvPr id="29777" name="Text Box 15"/>
            <p:cNvSpPr txBox="1">
              <a:spLocks noChangeArrowheads="1"/>
            </p:cNvSpPr>
            <p:nvPr/>
          </p:nvSpPr>
          <p:spPr bwMode="auto">
            <a:xfrm>
              <a:off x="1311269" y="359250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9778" name="Text Box 16"/>
            <p:cNvSpPr txBox="1">
              <a:spLocks noChangeArrowheads="1"/>
            </p:cNvSpPr>
            <p:nvPr/>
          </p:nvSpPr>
          <p:spPr bwMode="auto">
            <a:xfrm>
              <a:off x="1303331" y="2528881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9779" name="Text Box 17"/>
            <p:cNvSpPr txBox="1">
              <a:spLocks noChangeArrowheads="1"/>
            </p:cNvSpPr>
            <p:nvPr/>
          </p:nvSpPr>
          <p:spPr bwMode="auto">
            <a:xfrm>
              <a:off x="2760656" y="2528881"/>
              <a:ext cx="6461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29780" name="Text Box 18"/>
            <p:cNvSpPr txBox="1">
              <a:spLocks noChangeArrowheads="1"/>
            </p:cNvSpPr>
            <p:nvPr/>
          </p:nvSpPr>
          <p:spPr bwMode="auto">
            <a:xfrm>
              <a:off x="2743194" y="3592506"/>
              <a:ext cx="64611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29781" name="Line 19"/>
            <p:cNvSpPr>
              <a:spLocks noChangeShapeType="1"/>
            </p:cNvSpPr>
            <p:nvPr/>
          </p:nvSpPr>
          <p:spPr bwMode="auto">
            <a:xfrm flipH="1">
              <a:off x="1908169" y="3016243"/>
              <a:ext cx="0" cy="50323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2" name="Line 20"/>
            <p:cNvSpPr>
              <a:spLocks noChangeShapeType="1"/>
            </p:cNvSpPr>
            <p:nvPr/>
          </p:nvSpPr>
          <p:spPr bwMode="auto">
            <a:xfrm flipH="1">
              <a:off x="3043231" y="3016243"/>
              <a:ext cx="0" cy="50323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3" name="Line 21"/>
            <p:cNvSpPr>
              <a:spLocks noChangeShapeType="1"/>
            </p:cNvSpPr>
            <p:nvPr/>
          </p:nvSpPr>
          <p:spPr bwMode="auto">
            <a:xfrm>
              <a:off x="2195506" y="3816343"/>
              <a:ext cx="5048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4" name="Line 22"/>
            <p:cNvSpPr>
              <a:spLocks noChangeShapeType="1"/>
            </p:cNvSpPr>
            <p:nvPr/>
          </p:nvSpPr>
          <p:spPr bwMode="auto">
            <a:xfrm>
              <a:off x="2227256" y="2727318"/>
              <a:ext cx="5048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5" name="Line 23"/>
            <p:cNvSpPr>
              <a:spLocks noChangeShapeType="1"/>
            </p:cNvSpPr>
            <p:nvPr/>
          </p:nvSpPr>
          <p:spPr bwMode="auto">
            <a:xfrm>
              <a:off x="3475031" y="3854443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6" name="Line 24"/>
            <p:cNvSpPr>
              <a:spLocks noChangeShapeType="1"/>
            </p:cNvSpPr>
            <p:nvPr/>
          </p:nvSpPr>
          <p:spPr bwMode="auto">
            <a:xfrm>
              <a:off x="3475031" y="2727318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87" name="Text Box 25"/>
            <p:cNvSpPr txBox="1">
              <a:spLocks noChangeArrowheads="1"/>
            </p:cNvSpPr>
            <p:nvPr/>
          </p:nvSpPr>
          <p:spPr bwMode="auto">
            <a:xfrm>
              <a:off x="3714744" y="2500306"/>
              <a:ext cx="661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29788" name="Text Box 26"/>
            <p:cNvSpPr txBox="1">
              <a:spLocks noChangeArrowheads="1"/>
            </p:cNvSpPr>
            <p:nvPr/>
          </p:nvSpPr>
          <p:spPr bwMode="auto">
            <a:xfrm>
              <a:off x="3746494" y="359250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101413" name="Text Box 37"/>
          <p:cNvSpPr txBox="1">
            <a:spLocks noChangeArrowheads="1"/>
          </p:cNvSpPr>
          <p:nvPr/>
        </p:nvSpPr>
        <p:spPr bwMode="auto">
          <a:xfrm>
            <a:off x="2592410" y="442897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2517777" y="2376482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101415" name="Text Box 39"/>
          <p:cNvSpPr txBox="1">
            <a:spLocks noChangeArrowheads="1"/>
          </p:cNvSpPr>
          <p:nvPr/>
        </p:nvSpPr>
        <p:spPr bwMode="auto">
          <a:xfrm>
            <a:off x="1433509" y="2376482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101416" name="Text Box 40"/>
          <p:cNvSpPr txBox="1">
            <a:spLocks noChangeArrowheads="1"/>
          </p:cNvSpPr>
          <p:nvPr/>
        </p:nvSpPr>
        <p:spPr bwMode="auto">
          <a:xfrm>
            <a:off x="1446207" y="442897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101417" name="Text Box 41"/>
          <p:cNvSpPr txBox="1">
            <a:spLocks noChangeArrowheads="1"/>
          </p:cNvSpPr>
          <p:nvPr/>
        </p:nvSpPr>
        <p:spPr bwMode="auto">
          <a:xfrm>
            <a:off x="6929438" y="1252538"/>
            <a:ext cx="1293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butan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ol</a:t>
            </a:r>
          </a:p>
        </p:txBody>
      </p:sp>
      <p:grpSp>
        <p:nvGrpSpPr>
          <p:cNvPr id="3" name="Grupo 82"/>
          <p:cNvGrpSpPr>
            <a:grpSpLocks/>
          </p:cNvGrpSpPr>
          <p:nvPr/>
        </p:nvGrpSpPr>
        <p:grpSpPr bwMode="auto">
          <a:xfrm>
            <a:off x="4835525" y="1252538"/>
            <a:ext cx="1379538" cy="461962"/>
            <a:chOff x="4621216" y="1142984"/>
            <a:chExt cx="1379544" cy="461963"/>
          </a:xfrm>
        </p:grpSpPr>
        <p:sp>
          <p:nvSpPr>
            <p:cNvPr id="29775" name="Text Box 42"/>
            <p:cNvSpPr txBox="1">
              <a:spLocks noChangeArrowheads="1"/>
            </p:cNvSpPr>
            <p:nvPr/>
          </p:nvSpPr>
          <p:spPr bwMode="auto">
            <a:xfrm>
              <a:off x="4621216" y="1142984"/>
              <a:ext cx="612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  <p:sp>
          <p:nvSpPr>
            <p:cNvPr id="29776" name="Text Box 43"/>
            <p:cNvSpPr txBox="1">
              <a:spLocks noChangeArrowheads="1"/>
            </p:cNvSpPr>
            <p:nvPr/>
          </p:nvSpPr>
          <p:spPr bwMode="auto">
            <a:xfrm>
              <a:off x="5097473" y="1142984"/>
              <a:ext cx="9032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</p:grpSp>
      <p:sp>
        <p:nvSpPr>
          <p:cNvPr id="101422" name="Text Box 46"/>
          <p:cNvSpPr txBox="1">
            <a:spLocks noChangeArrowheads="1"/>
          </p:cNvSpPr>
          <p:nvPr/>
        </p:nvSpPr>
        <p:spPr bwMode="auto">
          <a:xfrm>
            <a:off x="6186488" y="1252538"/>
            <a:ext cx="885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ciclo</a:t>
            </a:r>
          </a:p>
        </p:txBody>
      </p:sp>
      <p:grpSp>
        <p:nvGrpSpPr>
          <p:cNvPr id="4" name="Grupo 83"/>
          <p:cNvGrpSpPr>
            <a:grpSpLocks/>
          </p:cNvGrpSpPr>
          <p:nvPr/>
        </p:nvGrpSpPr>
        <p:grpSpPr bwMode="auto">
          <a:xfrm>
            <a:off x="296863" y="3143250"/>
            <a:ext cx="3833812" cy="2000250"/>
            <a:chOff x="868345" y="3143248"/>
            <a:chExt cx="3833812" cy="2000264"/>
          </a:xfrm>
        </p:grpSpPr>
        <p:sp>
          <p:nvSpPr>
            <p:cNvPr id="29763" name="Text Box 53"/>
            <p:cNvSpPr txBox="1">
              <a:spLocks noChangeArrowheads="1"/>
            </p:cNvSpPr>
            <p:nvPr/>
          </p:nvSpPr>
          <p:spPr bwMode="auto">
            <a:xfrm>
              <a:off x="3225782" y="4681549"/>
              <a:ext cx="661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29764" name="Text Box 54"/>
            <p:cNvSpPr txBox="1">
              <a:spLocks noChangeArrowheads="1"/>
            </p:cNvSpPr>
            <p:nvPr/>
          </p:nvSpPr>
          <p:spPr bwMode="auto">
            <a:xfrm>
              <a:off x="868345" y="3930654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9765" name="Line 55"/>
            <p:cNvSpPr>
              <a:spLocks noChangeShapeType="1"/>
            </p:cNvSpPr>
            <p:nvPr/>
          </p:nvSpPr>
          <p:spPr bwMode="auto">
            <a:xfrm>
              <a:off x="1743057" y="4225929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66" name="Text Box 56"/>
            <p:cNvSpPr txBox="1">
              <a:spLocks noChangeArrowheads="1"/>
            </p:cNvSpPr>
            <p:nvPr/>
          </p:nvSpPr>
          <p:spPr bwMode="auto">
            <a:xfrm>
              <a:off x="3230545" y="3930654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29767" name="Line 57"/>
            <p:cNvSpPr>
              <a:spLocks noChangeShapeType="1"/>
            </p:cNvSpPr>
            <p:nvPr/>
          </p:nvSpPr>
          <p:spPr bwMode="auto">
            <a:xfrm flipH="1">
              <a:off x="3462320" y="3629029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68" name="Line 58"/>
            <p:cNvSpPr>
              <a:spLocks noChangeShapeType="1"/>
            </p:cNvSpPr>
            <p:nvPr/>
          </p:nvSpPr>
          <p:spPr bwMode="auto">
            <a:xfrm>
              <a:off x="3679807" y="4152904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69" name="Line 59"/>
            <p:cNvSpPr>
              <a:spLocks noChangeShapeType="1"/>
            </p:cNvSpPr>
            <p:nvPr/>
          </p:nvSpPr>
          <p:spPr bwMode="auto">
            <a:xfrm flipH="1">
              <a:off x="3462320" y="4427546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70" name="Text Box 60"/>
            <p:cNvSpPr txBox="1">
              <a:spLocks noChangeArrowheads="1"/>
            </p:cNvSpPr>
            <p:nvPr/>
          </p:nvSpPr>
          <p:spPr bwMode="auto">
            <a:xfrm>
              <a:off x="3292457" y="3143248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9771" name="Text Box 61"/>
            <p:cNvSpPr txBox="1">
              <a:spLocks noChangeArrowheads="1"/>
            </p:cNvSpPr>
            <p:nvPr/>
          </p:nvSpPr>
          <p:spPr bwMode="auto">
            <a:xfrm>
              <a:off x="2071670" y="3929066"/>
              <a:ext cx="6461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endParaRPr lang="pt-BR" altLang="pt-BR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29772" name="Line 62"/>
            <p:cNvSpPr>
              <a:spLocks noChangeShapeType="1"/>
            </p:cNvSpPr>
            <p:nvPr/>
          </p:nvSpPr>
          <p:spPr bwMode="auto">
            <a:xfrm>
              <a:off x="2887645" y="4152904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73" name="Text Box 63"/>
            <p:cNvSpPr txBox="1">
              <a:spLocks noChangeArrowheads="1"/>
            </p:cNvSpPr>
            <p:nvPr/>
          </p:nvSpPr>
          <p:spPr bwMode="auto">
            <a:xfrm>
              <a:off x="3940157" y="3929066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9774" name="Line 68"/>
            <p:cNvSpPr>
              <a:spLocks noChangeShapeType="1"/>
            </p:cNvSpPr>
            <p:nvPr/>
          </p:nvSpPr>
          <p:spPr bwMode="auto">
            <a:xfrm>
              <a:off x="1741470" y="4060829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1445" name="Text Box 69"/>
          <p:cNvSpPr txBox="1">
            <a:spLocks noChangeArrowheads="1"/>
          </p:cNvSpPr>
          <p:nvPr/>
        </p:nvSpPr>
        <p:spPr bwMode="auto">
          <a:xfrm>
            <a:off x="5929313" y="3929063"/>
            <a:ext cx="661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but</a:t>
            </a:r>
          </a:p>
        </p:txBody>
      </p:sp>
      <p:grpSp>
        <p:nvGrpSpPr>
          <p:cNvPr id="5" name="Grupo 92"/>
          <p:cNvGrpSpPr>
            <a:grpSpLocks/>
          </p:cNvGrpSpPr>
          <p:nvPr/>
        </p:nvGrpSpPr>
        <p:grpSpPr bwMode="auto">
          <a:xfrm>
            <a:off x="4572000" y="3929063"/>
            <a:ext cx="1406525" cy="461962"/>
            <a:chOff x="4572000" y="5464175"/>
            <a:chExt cx="1406525" cy="461963"/>
          </a:xfrm>
        </p:grpSpPr>
        <p:sp>
          <p:nvSpPr>
            <p:cNvPr id="29761" name="Text Box 70"/>
            <p:cNvSpPr txBox="1">
              <a:spLocks noChangeArrowheads="1"/>
            </p:cNvSpPr>
            <p:nvPr/>
          </p:nvSpPr>
          <p:spPr bwMode="auto">
            <a:xfrm>
              <a:off x="4572000" y="5464175"/>
              <a:ext cx="612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  <p:sp>
          <p:nvSpPr>
            <p:cNvPr id="29762" name="Text Box 71"/>
            <p:cNvSpPr txBox="1">
              <a:spLocks noChangeArrowheads="1"/>
            </p:cNvSpPr>
            <p:nvPr/>
          </p:nvSpPr>
          <p:spPr bwMode="auto">
            <a:xfrm>
              <a:off x="5075238" y="5464175"/>
              <a:ext cx="9032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</p:grpSp>
      <p:grpSp>
        <p:nvGrpSpPr>
          <p:cNvPr id="6" name="Grupo 94"/>
          <p:cNvGrpSpPr>
            <a:grpSpLocks/>
          </p:cNvGrpSpPr>
          <p:nvPr/>
        </p:nvGrpSpPr>
        <p:grpSpPr bwMode="auto">
          <a:xfrm>
            <a:off x="7715250" y="3929063"/>
            <a:ext cx="1222375" cy="490537"/>
            <a:chOff x="7635875" y="5464175"/>
            <a:chExt cx="1222405" cy="490538"/>
          </a:xfrm>
        </p:grpSpPr>
        <p:sp>
          <p:nvSpPr>
            <p:cNvPr id="29759" name="Text Box 73"/>
            <p:cNvSpPr txBox="1">
              <a:spLocks noChangeArrowheads="1"/>
            </p:cNvSpPr>
            <p:nvPr/>
          </p:nvSpPr>
          <p:spPr bwMode="auto">
            <a:xfrm>
              <a:off x="8401080" y="5464175"/>
              <a:ext cx="457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ol</a:t>
              </a:r>
            </a:p>
          </p:txBody>
        </p:sp>
        <p:sp>
          <p:nvSpPr>
            <p:cNvPr id="29760" name="Text Box 74"/>
            <p:cNvSpPr txBox="1">
              <a:spLocks noChangeArrowheads="1"/>
            </p:cNvSpPr>
            <p:nvPr/>
          </p:nvSpPr>
          <p:spPr bwMode="auto">
            <a:xfrm>
              <a:off x="7635875" y="5492750"/>
              <a:ext cx="8683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– 2 –</a:t>
              </a:r>
            </a:p>
          </p:txBody>
        </p:sp>
      </p:grpSp>
      <p:grpSp>
        <p:nvGrpSpPr>
          <p:cNvPr id="7" name="Grupo 93"/>
          <p:cNvGrpSpPr>
            <a:grpSpLocks/>
          </p:cNvGrpSpPr>
          <p:nvPr/>
        </p:nvGrpSpPr>
        <p:grpSpPr bwMode="auto">
          <a:xfrm>
            <a:off x="6515100" y="3938588"/>
            <a:ext cx="1343025" cy="490537"/>
            <a:chOff x="6443663" y="5464175"/>
            <a:chExt cx="1343025" cy="490538"/>
          </a:xfrm>
        </p:grpSpPr>
        <p:sp>
          <p:nvSpPr>
            <p:cNvPr id="29757" name="Text Box 72"/>
            <p:cNvSpPr txBox="1">
              <a:spLocks noChangeArrowheads="1"/>
            </p:cNvSpPr>
            <p:nvPr/>
          </p:nvSpPr>
          <p:spPr bwMode="auto">
            <a:xfrm>
              <a:off x="7243763" y="5464175"/>
              <a:ext cx="5429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en</a:t>
              </a:r>
            </a:p>
          </p:txBody>
        </p:sp>
        <p:sp>
          <p:nvSpPr>
            <p:cNvPr id="29758" name="Text Box 75"/>
            <p:cNvSpPr txBox="1">
              <a:spLocks noChangeArrowheads="1"/>
            </p:cNvSpPr>
            <p:nvPr/>
          </p:nvSpPr>
          <p:spPr bwMode="auto">
            <a:xfrm>
              <a:off x="6443663" y="5492750"/>
              <a:ext cx="8683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– 3 –</a:t>
              </a:r>
            </a:p>
          </p:txBody>
        </p:sp>
      </p:grpSp>
      <p:sp>
        <p:nvSpPr>
          <p:cNvPr id="74" name="CaixaDeTexto 73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88" name="Text Box 37"/>
          <p:cNvSpPr txBox="1">
            <a:spLocks noChangeArrowheads="1"/>
          </p:cNvSpPr>
          <p:nvPr/>
        </p:nvSpPr>
        <p:spPr bwMode="auto">
          <a:xfrm>
            <a:off x="3428992" y="3571876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89" name="Text Box 38"/>
          <p:cNvSpPr txBox="1">
            <a:spLocks noChangeArrowheads="1"/>
          </p:cNvSpPr>
          <p:nvPr/>
        </p:nvSpPr>
        <p:spPr bwMode="auto">
          <a:xfrm>
            <a:off x="2428860" y="3571876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90" name="Text Box 39"/>
          <p:cNvSpPr txBox="1">
            <a:spLocks noChangeArrowheads="1"/>
          </p:cNvSpPr>
          <p:nvPr/>
        </p:nvSpPr>
        <p:spPr bwMode="auto">
          <a:xfrm>
            <a:off x="1571604" y="3571876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91" name="Text Box 40"/>
          <p:cNvSpPr txBox="1">
            <a:spLocks noChangeArrowheads="1"/>
          </p:cNvSpPr>
          <p:nvPr/>
        </p:nvSpPr>
        <p:spPr bwMode="auto">
          <a:xfrm>
            <a:off x="714348" y="3571876"/>
            <a:ext cx="298450" cy="338138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0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0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10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79" grpId="0" animBg="1"/>
      <p:bldP spid="78" grpId="0" animBg="1"/>
      <p:bldP spid="77" grpId="0" animBg="1"/>
      <p:bldP spid="76" grpId="0" animBg="1"/>
      <p:bldP spid="101417" grpId="0"/>
      <p:bldP spid="101422" grpId="0"/>
      <p:bldP spid="1014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ângulo de cantos arredondados 38"/>
          <p:cNvSpPr/>
          <p:nvPr/>
        </p:nvSpPr>
        <p:spPr>
          <a:xfrm>
            <a:off x="1000100" y="804827"/>
            <a:ext cx="1285884" cy="85725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8" name="Retângulo de cantos arredondados 37"/>
          <p:cNvSpPr/>
          <p:nvPr/>
        </p:nvSpPr>
        <p:spPr>
          <a:xfrm>
            <a:off x="4357686" y="2733653"/>
            <a:ext cx="3929090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6143636" y="1519207"/>
            <a:ext cx="785818" cy="85725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3071813" y="1733550"/>
            <a:ext cx="1285875" cy="571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2357438" y="1171575"/>
            <a:ext cx="785812" cy="11334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2357438" y="1019175"/>
            <a:ext cx="5715000" cy="428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734" name="Rectangle 4"/>
          <p:cNvSpPr>
            <a:spLocks noChangeArrowheads="1"/>
          </p:cNvSpPr>
          <p:nvPr/>
        </p:nvSpPr>
        <p:spPr bwMode="auto">
          <a:xfrm>
            <a:off x="125413" y="166688"/>
            <a:ext cx="7661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01) De acordo com a  IUPAC, o  nome do composto abaixo é: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531813" y="2690813"/>
            <a:ext cx="34258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a)  5 – metil – 2 – heptanol 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b)  2 – etil – 2 – hexanol 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c)  5 – etil – 2 – hexanol 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d)  2 – etil – 5 – hexanol 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pt-BR" sz="2000" b="1">
                <a:solidFill>
                  <a:schemeClr val="bg1"/>
                </a:solidFill>
                <a:cs typeface="Arial" charset="0"/>
              </a:rPr>
              <a:t>e)  3 – metil – 5 – heptanol </a:t>
            </a:r>
            <a:endParaRPr lang="en-US" altLang="pt-BR" sz="2000" b="1">
              <a:cs typeface="Arial" charset="0"/>
            </a:endParaRPr>
          </a:p>
        </p:txBody>
      </p:sp>
      <p:grpSp>
        <p:nvGrpSpPr>
          <p:cNvPr id="30736" name="Grupo 32"/>
          <p:cNvGrpSpPr>
            <a:grpSpLocks/>
          </p:cNvGrpSpPr>
          <p:nvPr/>
        </p:nvGrpSpPr>
        <p:grpSpPr bwMode="auto">
          <a:xfrm>
            <a:off x="1060450" y="963613"/>
            <a:ext cx="7023100" cy="1412875"/>
            <a:chOff x="1243013" y="1373188"/>
            <a:chExt cx="7023100" cy="1412875"/>
          </a:xfrm>
        </p:grpSpPr>
        <p:sp>
          <p:nvSpPr>
            <p:cNvPr id="30769" name="Text Box 16"/>
            <p:cNvSpPr txBox="1">
              <a:spLocks noChangeArrowheads="1"/>
            </p:cNvSpPr>
            <p:nvPr/>
          </p:nvSpPr>
          <p:spPr bwMode="auto">
            <a:xfrm>
              <a:off x="6327775" y="2262188"/>
              <a:ext cx="7429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0770" name="Text Box 17"/>
            <p:cNvSpPr txBox="1">
              <a:spLocks noChangeArrowheads="1"/>
            </p:cNvSpPr>
            <p:nvPr/>
          </p:nvSpPr>
          <p:spPr bwMode="auto">
            <a:xfrm>
              <a:off x="1243013" y="1374775"/>
              <a:ext cx="85248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0771" name="Line 18"/>
            <p:cNvSpPr>
              <a:spLocks noChangeShapeType="1"/>
            </p:cNvSpPr>
            <p:nvPr/>
          </p:nvSpPr>
          <p:spPr bwMode="auto">
            <a:xfrm>
              <a:off x="2219325" y="1644650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72" name="Text Box 19"/>
            <p:cNvSpPr txBox="1">
              <a:spLocks noChangeArrowheads="1"/>
            </p:cNvSpPr>
            <p:nvPr/>
          </p:nvSpPr>
          <p:spPr bwMode="auto">
            <a:xfrm>
              <a:off x="6307138" y="1374775"/>
              <a:ext cx="723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0773" name="Line 21"/>
            <p:cNvSpPr>
              <a:spLocks noChangeShapeType="1"/>
            </p:cNvSpPr>
            <p:nvPr/>
          </p:nvSpPr>
          <p:spPr bwMode="auto">
            <a:xfrm>
              <a:off x="7177088" y="1644650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74" name="Line 22"/>
            <p:cNvSpPr>
              <a:spLocks noChangeShapeType="1"/>
            </p:cNvSpPr>
            <p:nvPr/>
          </p:nvSpPr>
          <p:spPr bwMode="auto">
            <a:xfrm flipH="1">
              <a:off x="6516688" y="1917700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75" name="Text Box 24"/>
            <p:cNvSpPr txBox="1">
              <a:spLocks noChangeArrowheads="1"/>
            </p:cNvSpPr>
            <p:nvPr/>
          </p:nvSpPr>
          <p:spPr bwMode="auto">
            <a:xfrm>
              <a:off x="2506663" y="2189163"/>
              <a:ext cx="850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0776" name="Line 25"/>
            <p:cNvSpPr>
              <a:spLocks noChangeShapeType="1"/>
            </p:cNvSpPr>
            <p:nvPr/>
          </p:nvSpPr>
          <p:spPr bwMode="auto">
            <a:xfrm>
              <a:off x="3421063" y="1644650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77" name="Text Box 26"/>
            <p:cNvSpPr txBox="1">
              <a:spLocks noChangeArrowheads="1"/>
            </p:cNvSpPr>
            <p:nvPr/>
          </p:nvSpPr>
          <p:spPr bwMode="auto">
            <a:xfrm>
              <a:off x="7415213" y="1373188"/>
              <a:ext cx="850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0778" name="Text Box 27"/>
            <p:cNvSpPr txBox="1">
              <a:spLocks noChangeArrowheads="1"/>
            </p:cNvSpPr>
            <p:nvPr/>
          </p:nvSpPr>
          <p:spPr bwMode="auto">
            <a:xfrm>
              <a:off x="2506663" y="1379538"/>
              <a:ext cx="72231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0779" name="Line 29"/>
            <p:cNvSpPr>
              <a:spLocks noChangeShapeType="1"/>
            </p:cNvSpPr>
            <p:nvPr/>
          </p:nvSpPr>
          <p:spPr bwMode="auto">
            <a:xfrm flipH="1">
              <a:off x="2722563" y="1917700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80" name="Line 30"/>
            <p:cNvSpPr>
              <a:spLocks noChangeShapeType="1"/>
            </p:cNvSpPr>
            <p:nvPr/>
          </p:nvSpPr>
          <p:spPr bwMode="auto">
            <a:xfrm>
              <a:off x="3451225" y="2460625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81" name="Text Box 31"/>
            <p:cNvSpPr txBox="1">
              <a:spLocks noChangeArrowheads="1"/>
            </p:cNvSpPr>
            <p:nvPr/>
          </p:nvSpPr>
          <p:spPr bwMode="auto">
            <a:xfrm>
              <a:off x="3743325" y="2189163"/>
              <a:ext cx="850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0782" name="Text Box 32"/>
            <p:cNvSpPr txBox="1">
              <a:spLocks noChangeArrowheads="1"/>
            </p:cNvSpPr>
            <p:nvPr/>
          </p:nvSpPr>
          <p:spPr bwMode="auto">
            <a:xfrm>
              <a:off x="3683000" y="1379538"/>
              <a:ext cx="850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0783" name="Line 33"/>
            <p:cNvSpPr>
              <a:spLocks noChangeShapeType="1"/>
            </p:cNvSpPr>
            <p:nvPr/>
          </p:nvSpPr>
          <p:spPr bwMode="auto">
            <a:xfrm>
              <a:off x="4719638" y="1651000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84" name="Text Box 34"/>
            <p:cNvSpPr txBox="1">
              <a:spLocks noChangeArrowheads="1"/>
            </p:cNvSpPr>
            <p:nvPr/>
          </p:nvSpPr>
          <p:spPr bwMode="auto">
            <a:xfrm>
              <a:off x="4967288" y="1379538"/>
              <a:ext cx="8509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30785" name="Line 35"/>
            <p:cNvSpPr>
              <a:spLocks noChangeShapeType="1"/>
            </p:cNvSpPr>
            <p:nvPr/>
          </p:nvSpPr>
          <p:spPr bwMode="auto">
            <a:xfrm>
              <a:off x="6016625" y="1651000"/>
              <a:ext cx="215900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7933" name="Text Box 45"/>
          <p:cNvSpPr txBox="1">
            <a:spLocks noChangeArrowheads="1"/>
          </p:cNvSpPr>
          <p:nvPr/>
        </p:nvSpPr>
        <p:spPr bwMode="auto">
          <a:xfrm>
            <a:off x="4567238" y="2752725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5 – metil</a:t>
            </a:r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5929313" y="2751138"/>
            <a:ext cx="2235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– 2 – heptanol</a:t>
            </a:r>
          </a:p>
        </p:txBody>
      </p:sp>
      <p:grpSp>
        <p:nvGrpSpPr>
          <p:cNvPr id="3" name="Grupo 47"/>
          <p:cNvGrpSpPr>
            <a:grpSpLocks/>
          </p:cNvGrpSpPr>
          <p:nvPr/>
        </p:nvGrpSpPr>
        <p:grpSpPr bwMode="auto">
          <a:xfrm>
            <a:off x="4429125" y="3929063"/>
            <a:ext cx="3929063" cy="500062"/>
            <a:chOff x="4714876" y="5143512"/>
            <a:chExt cx="3929090" cy="500066"/>
          </a:xfrm>
        </p:grpSpPr>
        <p:sp>
          <p:nvSpPr>
            <p:cNvPr id="47" name="Retângulo de cantos arredondados 46"/>
            <p:cNvSpPr/>
            <p:nvPr/>
          </p:nvSpPr>
          <p:spPr>
            <a:xfrm>
              <a:off x="4714876" y="5143512"/>
              <a:ext cx="3929090" cy="500066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768" name="Text Box 52"/>
            <p:cNvSpPr txBox="1">
              <a:spLocks noChangeArrowheads="1"/>
            </p:cNvSpPr>
            <p:nvPr/>
          </p:nvSpPr>
          <p:spPr bwMode="auto">
            <a:xfrm>
              <a:off x="4786314" y="5162545"/>
              <a:ext cx="37208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5 – metil  heptan – 2 – ol</a:t>
              </a:r>
            </a:p>
          </p:txBody>
        </p:sp>
      </p:grp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6072188" y="3357563"/>
            <a:ext cx="560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ou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7316809" y="64291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6202347" y="64291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4867297" y="64291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3571897" y="64291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44" name="Text Box 41"/>
          <p:cNvSpPr txBox="1">
            <a:spLocks noChangeArrowheads="1"/>
          </p:cNvSpPr>
          <p:nvPr/>
        </p:nvSpPr>
        <p:spPr bwMode="auto">
          <a:xfrm>
            <a:off x="2416133" y="642918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5</a:t>
            </a: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2411413" y="2305025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6</a:t>
            </a:r>
          </a:p>
        </p:txBody>
      </p:sp>
      <p:sp>
        <p:nvSpPr>
          <p:cNvPr id="46" name="Text Box 43"/>
          <p:cNvSpPr txBox="1">
            <a:spLocks noChangeArrowheads="1"/>
          </p:cNvSpPr>
          <p:nvPr/>
        </p:nvSpPr>
        <p:spPr bwMode="auto">
          <a:xfrm>
            <a:off x="3643306" y="2305025"/>
            <a:ext cx="298479" cy="338554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7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7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0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autoRev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34" grpId="0" animBg="1"/>
      <p:bldP spid="37933" grpId="0"/>
      <p:bldP spid="37937" grpId="0"/>
      <p:bldP spid="379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de cantos arredondados 50"/>
          <p:cNvSpPr/>
          <p:nvPr/>
        </p:nvSpPr>
        <p:spPr>
          <a:xfrm>
            <a:off x="4743458" y="4214818"/>
            <a:ext cx="4114822" cy="50006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7950" y="115888"/>
            <a:ext cx="8856663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02) O monitol, C</a:t>
            </a:r>
            <a:r>
              <a:rPr lang="pt-BR" altLang="pt-BR" b="1" baseline="-25000">
                <a:solidFill>
                  <a:schemeClr val="bg1"/>
                </a:solidFill>
                <a:cs typeface="Arial" charset="0"/>
              </a:rPr>
              <a:t>6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H</a:t>
            </a:r>
            <a:r>
              <a:rPr lang="pt-BR" altLang="pt-BR" b="1" baseline="-25000">
                <a:solidFill>
                  <a:schemeClr val="bg1"/>
                </a:solidFill>
                <a:cs typeface="Arial" charset="0"/>
              </a:rPr>
              <a:t>14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O</a:t>
            </a:r>
            <a:r>
              <a:rPr lang="pt-BR" altLang="pt-BR" b="1" baseline="-25000">
                <a:solidFill>
                  <a:schemeClr val="bg1"/>
                </a:solidFill>
                <a:cs typeface="Arial" charset="0"/>
              </a:rPr>
              <a:t>6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, é um tipo de açúcar utilizado na fabricação de condensadores eletrolíticos secos, que são usados em rádios, videocassetes  e  televisores; por  isso, em tais aparelhos podem alguns insetos, tais como formigas. Se a fórmula estrutural  é: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85750" y="3714750"/>
            <a:ext cx="4899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>
                <a:solidFill>
                  <a:schemeClr val="bg1"/>
                </a:solidFill>
                <a:cs typeface="Arial" charset="0"/>
              </a:rPr>
              <a:t>Qual o nome oficial (IUPAC) desse açúcar?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57188" y="4106863"/>
            <a:ext cx="43402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a)  hexanol.</a:t>
            </a:r>
          </a:p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b)  1, 6 – hexanodiol </a:t>
            </a:r>
          </a:p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c)  1, 2, 3 – hexanotriol </a:t>
            </a:r>
          </a:p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d)  1, 2, 3, 4 – tetra – hidroxi – hexano </a:t>
            </a:r>
          </a:p>
          <a:p>
            <a:pPr algn="just" eaLnBrk="1" hangingPunct="1">
              <a:lnSpc>
                <a:spcPct val="13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e)  1, 2, 3, 4, 5, 6 – hexano – hexol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846263" y="2490788"/>
            <a:ext cx="58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HO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63775" y="2489200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032125" y="266541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503863" y="2489200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5864225" y="266541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5691188" y="228917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332163" y="3070225"/>
            <a:ext cx="58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776663" y="266541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6070600" y="2487613"/>
            <a:ext cx="65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400" b="1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343275" y="2493963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559175" y="285432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63" name="Text Box 20"/>
          <p:cNvSpPr txBox="1">
            <a:spLocks noChangeArrowheads="1"/>
          </p:cNvSpPr>
          <p:nvPr/>
        </p:nvSpPr>
        <p:spPr bwMode="auto">
          <a:xfrm>
            <a:off x="6561138" y="2490788"/>
            <a:ext cx="58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64" name="Text Box 21"/>
          <p:cNvSpPr txBox="1">
            <a:spLocks noChangeArrowheads="1"/>
          </p:cNvSpPr>
          <p:nvPr/>
        </p:nvSpPr>
        <p:spPr bwMode="auto">
          <a:xfrm>
            <a:off x="4064000" y="2493963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65" name="Line 22"/>
          <p:cNvSpPr>
            <a:spLocks noChangeShapeType="1"/>
          </p:cNvSpPr>
          <p:nvPr/>
        </p:nvSpPr>
        <p:spPr bwMode="auto">
          <a:xfrm>
            <a:off x="4495800" y="267176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66" name="Text Box 23"/>
          <p:cNvSpPr txBox="1">
            <a:spLocks noChangeArrowheads="1"/>
          </p:cNvSpPr>
          <p:nvPr/>
        </p:nvSpPr>
        <p:spPr bwMode="auto">
          <a:xfrm>
            <a:off x="4784725" y="2493963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67" name="Line 24"/>
          <p:cNvSpPr>
            <a:spLocks noChangeShapeType="1"/>
          </p:cNvSpPr>
          <p:nvPr/>
        </p:nvSpPr>
        <p:spPr bwMode="auto">
          <a:xfrm>
            <a:off x="5216525" y="267176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7065" name="Text Box 25"/>
          <p:cNvSpPr txBox="1">
            <a:spLocks noChangeArrowheads="1"/>
          </p:cNvSpPr>
          <p:nvPr/>
        </p:nvSpPr>
        <p:spPr bwMode="auto">
          <a:xfrm>
            <a:off x="6080143" y="2289164"/>
            <a:ext cx="284162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87066" name="Text Box 26"/>
          <p:cNvSpPr txBox="1">
            <a:spLocks noChangeArrowheads="1"/>
          </p:cNvSpPr>
          <p:nvPr/>
        </p:nvSpPr>
        <p:spPr bwMode="auto">
          <a:xfrm>
            <a:off x="5359418" y="2289164"/>
            <a:ext cx="284162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87067" name="Text Box 27"/>
          <p:cNvSpPr txBox="1">
            <a:spLocks noChangeArrowheads="1"/>
          </p:cNvSpPr>
          <p:nvPr/>
        </p:nvSpPr>
        <p:spPr bwMode="auto">
          <a:xfrm>
            <a:off x="4711718" y="2289164"/>
            <a:ext cx="284162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87068" name="Text Box 28"/>
          <p:cNvSpPr txBox="1">
            <a:spLocks noChangeArrowheads="1"/>
          </p:cNvSpPr>
          <p:nvPr/>
        </p:nvSpPr>
        <p:spPr bwMode="auto">
          <a:xfrm>
            <a:off x="3919555" y="2289164"/>
            <a:ext cx="284163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87069" name="Text Box 29"/>
          <p:cNvSpPr txBox="1">
            <a:spLocks noChangeArrowheads="1"/>
          </p:cNvSpPr>
          <p:nvPr/>
        </p:nvSpPr>
        <p:spPr bwMode="auto">
          <a:xfrm>
            <a:off x="3271855" y="2289164"/>
            <a:ext cx="284163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5</a:t>
            </a:r>
          </a:p>
        </p:txBody>
      </p:sp>
      <p:sp>
        <p:nvSpPr>
          <p:cNvPr id="87070" name="Text Box 30"/>
          <p:cNvSpPr txBox="1">
            <a:spLocks noChangeArrowheads="1"/>
          </p:cNvSpPr>
          <p:nvPr/>
        </p:nvSpPr>
        <p:spPr bwMode="auto">
          <a:xfrm>
            <a:off x="2571736" y="2271702"/>
            <a:ext cx="284162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6</a:t>
            </a:r>
          </a:p>
        </p:txBody>
      </p:sp>
      <p:sp>
        <p:nvSpPr>
          <p:cNvPr id="31786" name="Text Box 32"/>
          <p:cNvSpPr txBox="1">
            <a:spLocks noChangeArrowheads="1"/>
          </p:cNvSpPr>
          <p:nvPr/>
        </p:nvSpPr>
        <p:spPr bwMode="auto">
          <a:xfrm>
            <a:off x="4060825" y="3044825"/>
            <a:ext cx="58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87" name="Line 33"/>
          <p:cNvSpPr>
            <a:spLocks noChangeShapeType="1"/>
          </p:cNvSpPr>
          <p:nvPr/>
        </p:nvSpPr>
        <p:spPr bwMode="auto">
          <a:xfrm flipH="1">
            <a:off x="4287838" y="282892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88" name="Text Box 34"/>
          <p:cNvSpPr txBox="1">
            <a:spLocks noChangeArrowheads="1"/>
          </p:cNvSpPr>
          <p:nvPr/>
        </p:nvSpPr>
        <p:spPr bwMode="auto">
          <a:xfrm>
            <a:off x="4781550" y="1928813"/>
            <a:ext cx="58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89" name="Text Box 35"/>
          <p:cNvSpPr txBox="1">
            <a:spLocks noChangeArrowheads="1"/>
          </p:cNvSpPr>
          <p:nvPr/>
        </p:nvSpPr>
        <p:spPr bwMode="auto">
          <a:xfrm>
            <a:off x="5500688" y="1928813"/>
            <a:ext cx="58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OH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90" name="Line 36"/>
          <p:cNvSpPr>
            <a:spLocks noChangeShapeType="1"/>
          </p:cNvSpPr>
          <p:nvPr/>
        </p:nvSpPr>
        <p:spPr bwMode="auto">
          <a:xfrm flipH="1">
            <a:off x="5000625" y="228917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91" name="Text Box 37"/>
          <p:cNvSpPr txBox="1">
            <a:spLocks noChangeArrowheads="1"/>
          </p:cNvSpPr>
          <p:nvPr/>
        </p:nvSpPr>
        <p:spPr bwMode="auto">
          <a:xfrm>
            <a:off x="4784725" y="30448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92" name="Line 38"/>
          <p:cNvSpPr>
            <a:spLocks noChangeShapeType="1"/>
          </p:cNvSpPr>
          <p:nvPr/>
        </p:nvSpPr>
        <p:spPr bwMode="auto">
          <a:xfrm flipH="1">
            <a:off x="4999038" y="2865438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93" name="Text Box 39"/>
          <p:cNvSpPr txBox="1">
            <a:spLocks noChangeArrowheads="1"/>
          </p:cNvSpPr>
          <p:nvPr/>
        </p:nvSpPr>
        <p:spPr bwMode="auto">
          <a:xfrm>
            <a:off x="5513388" y="30448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94" name="Line 40"/>
          <p:cNvSpPr>
            <a:spLocks noChangeShapeType="1"/>
          </p:cNvSpPr>
          <p:nvPr/>
        </p:nvSpPr>
        <p:spPr bwMode="auto">
          <a:xfrm flipH="1">
            <a:off x="5719763" y="2865438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95" name="Line 41"/>
          <p:cNvSpPr>
            <a:spLocks noChangeShapeType="1"/>
          </p:cNvSpPr>
          <p:nvPr/>
        </p:nvSpPr>
        <p:spPr bwMode="auto">
          <a:xfrm flipH="1">
            <a:off x="4252913" y="228917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96" name="Text Box 42"/>
          <p:cNvSpPr txBox="1">
            <a:spLocks noChangeArrowheads="1"/>
          </p:cNvSpPr>
          <p:nvPr/>
        </p:nvSpPr>
        <p:spPr bwMode="auto">
          <a:xfrm>
            <a:off x="3343275" y="192881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97" name="Text Box 43"/>
          <p:cNvSpPr txBox="1">
            <a:spLocks noChangeArrowheads="1"/>
          </p:cNvSpPr>
          <p:nvPr/>
        </p:nvSpPr>
        <p:spPr bwMode="auto">
          <a:xfrm>
            <a:off x="4064000" y="192881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H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1798" name="Line 44"/>
          <p:cNvSpPr>
            <a:spLocks noChangeShapeType="1"/>
          </p:cNvSpPr>
          <p:nvPr/>
        </p:nvSpPr>
        <p:spPr bwMode="auto">
          <a:xfrm flipH="1">
            <a:off x="3562350" y="2289175"/>
            <a:ext cx="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" name="Grupo 49"/>
          <p:cNvGrpSpPr>
            <a:grpSpLocks/>
          </p:cNvGrpSpPr>
          <p:nvPr/>
        </p:nvGrpSpPr>
        <p:grpSpPr bwMode="auto">
          <a:xfrm>
            <a:off x="4857750" y="4286250"/>
            <a:ext cx="3857625" cy="400050"/>
            <a:chOff x="4357686" y="4249740"/>
            <a:chExt cx="3814764" cy="400050"/>
          </a:xfrm>
        </p:grpSpPr>
        <p:sp>
          <p:nvSpPr>
            <p:cNvPr id="31808" name="Text Box 45"/>
            <p:cNvSpPr txBox="1">
              <a:spLocks noChangeArrowheads="1"/>
            </p:cNvSpPr>
            <p:nvPr/>
          </p:nvSpPr>
          <p:spPr bwMode="auto">
            <a:xfrm>
              <a:off x="6210300" y="4249740"/>
              <a:ext cx="6270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hex</a:t>
              </a:r>
            </a:p>
          </p:txBody>
        </p:sp>
        <p:sp>
          <p:nvSpPr>
            <p:cNvPr id="31809" name="Text Box 46"/>
            <p:cNvSpPr txBox="1">
              <a:spLocks noChangeArrowheads="1"/>
            </p:cNvSpPr>
            <p:nvPr/>
          </p:nvSpPr>
          <p:spPr bwMode="auto">
            <a:xfrm>
              <a:off x="4357686" y="4249740"/>
              <a:ext cx="19589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1, 2, 3, 4, 5, 6 –</a:t>
              </a:r>
            </a:p>
          </p:txBody>
        </p:sp>
        <p:sp>
          <p:nvSpPr>
            <p:cNvPr id="31810" name="Text Box 47"/>
            <p:cNvSpPr txBox="1">
              <a:spLocks noChangeArrowheads="1"/>
            </p:cNvSpPr>
            <p:nvPr/>
          </p:nvSpPr>
          <p:spPr bwMode="auto">
            <a:xfrm>
              <a:off x="6929438" y="4249740"/>
              <a:ext cx="3413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31811" name="Text Box 48"/>
            <p:cNvSpPr txBox="1">
              <a:spLocks noChangeArrowheads="1"/>
            </p:cNvSpPr>
            <p:nvPr/>
          </p:nvSpPr>
          <p:spPr bwMode="auto">
            <a:xfrm>
              <a:off x="6643688" y="4249740"/>
              <a:ext cx="4841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99FF33"/>
                  </a:solidFill>
                  <a:cs typeface="Arial" charset="0"/>
                </a:rPr>
                <a:t>an</a:t>
              </a:r>
            </a:p>
          </p:txBody>
        </p:sp>
        <p:sp>
          <p:nvSpPr>
            <p:cNvPr id="31812" name="Text Box 49"/>
            <p:cNvSpPr txBox="1">
              <a:spLocks noChangeArrowheads="1"/>
            </p:cNvSpPr>
            <p:nvPr/>
          </p:nvSpPr>
          <p:spPr bwMode="auto">
            <a:xfrm>
              <a:off x="7759700" y="4249740"/>
              <a:ext cx="4127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ol</a:t>
              </a:r>
            </a:p>
          </p:txBody>
        </p:sp>
        <p:sp>
          <p:nvSpPr>
            <p:cNvPr id="31813" name="Text Box 51"/>
            <p:cNvSpPr txBox="1">
              <a:spLocks noChangeArrowheads="1"/>
            </p:cNvSpPr>
            <p:nvPr/>
          </p:nvSpPr>
          <p:spPr bwMode="auto">
            <a:xfrm>
              <a:off x="7143750" y="4249740"/>
              <a:ext cx="8397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– hex</a:t>
              </a:r>
            </a:p>
          </p:txBody>
        </p:sp>
      </p:grpSp>
      <p:sp>
        <p:nvSpPr>
          <p:cNvPr id="46" name="CaixaDeTexto 45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grpSp>
        <p:nvGrpSpPr>
          <p:cNvPr id="3" name="Grupo 59"/>
          <p:cNvGrpSpPr>
            <a:grpSpLocks/>
          </p:cNvGrpSpPr>
          <p:nvPr/>
        </p:nvGrpSpPr>
        <p:grpSpPr bwMode="auto">
          <a:xfrm>
            <a:off x="4743450" y="5143500"/>
            <a:ext cx="4114800" cy="500063"/>
            <a:chOff x="4743458" y="5000636"/>
            <a:chExt cx="4114822" cy="500066"/>
          </a:xfrm>
        </p:grpSpPr>
        <p:sp>
          <p:nvSpPr>
            <p:cNvPr id="52" name="Retângulo de cantos arredondados 51"/>
            <p:cNvSpPr/>
            <p:nvPr/>
          </p:nvSpPr>
          <p:spPr>
            <a:xfrm>
              <a:off x="4743458" y="5000636"/>
              <a:ext cx="4114822" cy="500066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1807" name="Text Box 45"/>
            <p:cNvSpPr txBox="1">
              <a:spLocks noChangeArrowheads="1"/>
            </p:cNvSpPr>
            <p:nvPr/>
          </p:nvSpPr>
          <p:spPr bwMode="auto">
            <a:xfrm>
              <a:off x="4786314" y="5072074"/>
              <a:ext cx="37962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hexan – 1, 2, 3, 4, 5, 6 – hex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ol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 </a:t>
              </a:r>
            </a:p>
          </p:txBody>
        </p:sp>
      </p:grp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87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87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870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412750" y="138113"/>
            <a:ext cx="8318500" cy="872034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sua nomenclatura é iniciada com a palavra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ÁCIDO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seguida do nome do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hidrocarboneto correspondente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com a terminação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“ </a:t>
            </a:r>
            <a:r>
              <a:rPr lang="pt-BR" b="1" dirty="0" err="1">
                <a:solidFill>
                  <a:schemeClr val="bg1"/>
                </a:solidFill>
                <a:cs typeface="Arial" charset="0"/>
              </a:rPr>
              <a:t>ÓICO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 “ 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723900" y="2786058"/>
            <a:ext cx="7777163" cy="95866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i="1" dirty="0">
                <a:solidFill>
                  <a:srgbClr val="FFFF00"/>
                </a:solidFill>
                <a:cs typeface="Arial" charset="0"/>
              </a:rPr>
              <a:t>Havendo necessidade de numeração,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i="1" dirty="0">
                <a:solidFill>
                  <a:srgbClr val="FFFF00"/>
                </a:solidFill>
                <a:cs typeface="Arial" charset="0"/>
              </a:rPr>
              <a:t>devemos iniciar pelo carbono do grupo funcional </a:t>
            </a:r>
          </a:p>
        </p:txBody>
      </p:sp>
      <p:grpSp>
        <p:nvGrpSpPr>
          <p:cNvPr id="4104" name="Grupo 42"/>
          <p:cNvGrpSpPr>
            <a:grpSpLocks/>
          </p:cNvGrpSpPr>
          <p:nvPr/>
        </p:nvGrpSpPr>
        <p:grpSpPr bwMode="auto">
          <a:xfrm>
            <a:off x="1238250" y="1357313"/>
            <a:ext cx="3825875" cy="1182687"/>
            <a:chOff x="1238250" y="1357298"/>
            <a:chExt cx="3825875" cy="1182687"/>
          </a:xfrm>
        </p:grpSpPr>
        <p:sp>
          <p:nvSpPr>
            <p:cNvPr id="4137" name="Text Box 6"/>
            <p:cNvSpPr txBox="1">
              <a:spLocks noChangeArrowheads="1"/>
            </p:cNvSpPr>
            <p:nvPr/>
          </p:nvSpPr>
          <p:spPr bwMode="auto">
            <a:xfrm>
              <a:off x="1238250" y="178433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138" name="Text Box 7"/>
            <p:cNvSpPr txBox="1">
              <a:spLocks noChangeArrowheads="1"/>
            </p:cNvSpPr>
            <p:nvPr/>
          </p:nvSpPr>
          <p:spPr bwMode="auto">
            <a:xfrm>
              <a:off x="3521075" y="1789098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139" name="Line 8"/>
            <p:cNvSpPr>
              <a:spLocks noChangeShapeType="1"/>
            </p:cNvSpPr>
            <p:nvPr/>
          </p:nvSpPr>
          <p:spPr bwMode="auto">
            <a:xfrm flipV="1">
              <a:off x="3995738" y="1741473"/>
              <a:ext cx="360362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0" name="Line 9"/>
            <p:cNvSpPr>
              <a:spLocks noChangeShapeType="1"/>
            </p:cNvSpPr>
            <p:nvPr/>
          </p:nvSpPr>
          <p:spPr bwMode="auto">
            <a:xfrm flipV="1">
              <a:off x="3924300" y="1598598"/>
              <a:ext cx="360363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1" name="Line 10"/>
            <p:cNvSpPr>
              <a:spLocks noChangeShapeType="1"/>
            </p:cNvSpPr>
            <p:nvPr/>
          </p:nvSpPr>
          <p:spPr bwMode="auto">
            <a:xfrm>
              <a:off x="3995738" y="2105010"/>
              <a:ext cx="360362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2" name="Text Box 11"/>
            <p:cNvSpPr txBox="1">
              <a:spLocks noChangeArrowheads="1"/>
            </p:cNvSpPr>
            <p:nvPr/>
          </p:nvSpPr>
          <p:spPr bwMode="auto">
            <a:xfrm>
              <a:off x="4327525" y="1357298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4143" name="Text Box 12"/>
            <p:cNvSpPr txBox="1">
              <a:spLocks noChangeArrowheads="1"/>
            </p:cNvSpPr>
            <p:nvPr/>
          </p:nvSpPr>
          <p:spPr bwMode="auto">
            <a:xfrm>
              <a:off x="4402138" y="2078023"/>
              <a:ext cx="661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4144" name="Text Box 13"/>
            <p:cNvSpPr txBox="1">
              <a:spLocks noChangeArrowheads="1"/>
            </p:cNvSpPr>
            <p:nvPr/>
          </p:nvSpPr>
          <p:spPr bwMode="auto">
            <a:xfrm>
              <a:off x="2381250" y="177798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4145" name="Line 14"/>
            <p:cNvSpPr>
              <a:spLocks noChangeShapeType="1"/>
            </p:cNvSpPr>
            <p:nvPr/>
          </p:nvSpPr>
          <p:spPr bwMode="auto">
            <a:xfrm>
              <a:off x="3186113" y="200499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6" name="Line 15"/>
            <p:cNvSpPr>
              <a:spLocks noChangeShapeType="1"/>
            </p:cNvSpPr>
            <p:nvPr/>
          </p:nvSpPr>
          <p:spPr bwMode="auto">
            <a:xfrm>
              <a:off x="2068513" y="200499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5540375" y="1714500"/>
            <a:ext cx="2746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ácido </a:t>
            </a: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prop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an</a:t>
            </a: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óico</a:t>
            </a:r>
          </a:p>
        </p:txBody>
      </p:sp>
      <p:grpSp>
        <p:nvGrpSpPr>
          <p:cNvPr id="3" name="Grupo 43"/>
          <p:cNvGrpSpPr>
            <a:grpSpLocks/>
          </p:cNvGrpSpPr>
          <p:nvPr/>
        </p:nvGrpSpPr>
        <p:grpSpPr bwMode="auto">
          <a:xfrm>
            <a:off x="2154238" y="4071938"/>
            <a:ext cx="4835525" cy="1577975"/>
            <a:chOff x="2309802" y="4243388"/>
            <a:chExt cx="4833948" cy="1577975"/>
          </a:xfrm>
        </p:grpSpPr>
        <p:sp>
          <p:nvSpPr>
            <p:cNvPr id="4123" name="Text Box 20"/>
            <p:cNvSpPr txBox="1">
              <a:spLocks noChangeArrowheads="1"/>
            </p:cNvSpPr>
            <p:nvPr/>
          </p:nvSpPr>
          <p:spPr bwMode="auto">
            <a:xfrm>
              <a:off x="2309802" y="471646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124" name="Text Box 21"/>
            <p:cNvSpPr txBox="1">
              <a:spLocks noChangeArrowheads="1"/>
            </p:cNvSpPr>
            <p:nvPr/>
          </p:nvSpPr>
          <p:spPr bwMode="auto">
            <a:xfrm>
              <a:off x="5580063" y="4721225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125" name="Line 22"/>
            <p:cNvSpPr>
              <a:spLocks noChangeShapeType="1"/>
            </p:cNvSpPr>
            <p:nvPr/>
          </p:nvSpPr>
          <p:spPr bwMode="auto">
            <a:xfrm flipV="1">
              <a:off x="6156325" y="4673600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6" name="Line 23"/>
            <p:cNvSpPr>
              <a:spLocks noChangeShapeType="1"/>
            </p:cNvSpPr>
            <p:nvPr/>
          </p:nvSpPr>
          <p:spPr bwMode="auto">
            <a:xfrm flipV="1">
              <a:off x="6084888" y="4530725"/>
              <a:ext cx="360362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7" name="Line 24"/>
            <p:cNvSpPr>
              <a:spLocks noChangeShapeType="1"/>
            </p:cNvSpPr>
            <p:nvPr/>
          </p:nvSpPr>
          <p:spPr bwMode="auto">
            <a:xfrm>
              <a:off x="6156325" y="5037138"/>
              <a:ext cx="360363" cy="1412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8" name="Text Box 25"/>
            <p:cNvSpPr txBox="1">
              <a:spLocks noChangeArrowheads="1"/>
            </p:cNvSpPr>
            <p:nvPr/>
          </p:nvSpPr>
          <p:spPr bwMode="auto">
            <a:xfrm>
              <a:off x="6489700" y="4243388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4129" name="Text Box 26"/>
            <p:cNvSpPr txBox="1">
              <a:spLocks noChangeArrowheads="1"/>
            </p:cNvSpPr>
            <p:nvPr/>
          </p:nvSpPr>
          <p:spPr bwMode="auto">
            <a:xfrm>
              <a:off x="6481763" y="5038725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4130" name="Text Box 27"/>
            <p:cNvSpPr txBox="1">
              <a:spLocks noChangeArrowheads="1"/>
            </p:cNvSpPr>
            <p:nvPr/>
          </p:nvSpPr>
          <p:spPr bwMode="auto">
            <a:xfrm>
              <a:off x="3389313" y="47101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4131" name="Line 28"/>
            <p:cNvSpPr>
              <a:spLocks noChangeShapeType="1"/>
            </p:cNvSpPr>
            <p:nvPr/>
          </p:nvSpPr>
          <p:spPr bwMode="auto">
            <a:xfrm>
              <a:off x="5316538" y="49371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2" name="Line 29"/>
            <p:cNvSpPr>
              <a:spLocks noChangeShapeType="1"/>
            </p:cNvSpPr>
            <p:nvPr/>
          </p:nvSpPr>
          <p:spPr bwMode="auto">
            <a:xfrm>
              <a:off x="3084513" y="49371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3" name="Text Box 30"/>
            <p:cNvSpPr txBox="1">
              <a:spLocks noChangeArrowheads="1"/>
            </p:cNvSpPr>
            <p:nvPr/>
          </p:nvSpPr>
          <p:spPr bwMode="auto">
            <a:xfrm>
              <a:off x="4583113" y="4721225"/>
              <a:ext cx="6461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4134" name="Line 31"/>
            <p:cNvSpPr>
              <a:spLocks noChangeShapeType="1"/>
            </p:cNvSpPr>
            <p:nvPr/>
          </p:nvSpPr>
          <p:spPr bwMode="auto">
            <a:xfrm>
              <a:off x="4281488" y="494823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5" name="Line 32"/>
            <p:cNvSpPr>
              <a:spLocks noChangeShapeType="1"/>
            </p:cNvSpPr>
            <p:nvPr/>
          </p:nvSpPr>
          <p:spPr bwMode="auto">
            <a:xfrm>
              <a:off x="4813300" y="5153025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6" name="Text Box 33"/>
            <p:cNvSpPr txBox="1">
              <a:spLocks noChangeArrowheads="1"/>
            </p:cNvSpPr>
            <p:nvPr/>
          </p:nvSpPr>
          <p:spPr bwMode="auto">
            <a:xfrm>
              <a:off x="4595813" y="535940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92200" name="Text Box 40"/>
          <p:cNvSpPr txBox="1">
            <a:spLocks noChangeArrowheads="1"/>
          </p:cNvSpPr>
          <p:nvPr/>
        </p:nvSpPr>
        <p:spPr bwMode="auto">
          <a:xfrm>
            <a:off x="547686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92201" name="Text Box 41"/>
          <p:cNvSpPr txBox="1">
            <a:spLocks noChangeArrowheads="1"/>
          </p:cNvSpPr>
          <p:nvPr/>
        </p:nvSpPr>
        <p:spPr bwMode="auto">
          <a:xfrm>
            <a:off x="4483085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92202" name="Text Box 42"/>
          <p:cNvSpPr txBox="1">
            <a:spLocks noChangeArrowheads="1"/>
          </p:cNvSpPr>
          <p:nvPr/>
        </p:nvSpPr>
        <p:spPr bwMode="auto">
          <a:xfrm>
            <a:off x="332421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254475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2387600" y="5786438"/>
            <a:ext cx="4368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ácido – 2 – metil – butanóico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6" grpId="0"/>
      <p:bldP spid="4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1688300" y="153988"/>
            <a:ext cx="5767400" cy="92333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Podemos classificar 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ÁLCOOL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quanto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tipo de carbono que apresenta a oxidrila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em: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857224" y="1643050"/>
            <a:ext cx="1338828" cy="369332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PRIMÁRIO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214282" y="4720248"/>
            <a:ext cx="2586990" cy="92333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oxidrila se encontra</a:t>
            </a:r>
          </a:p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 em um </a:t>
            </a: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carbono primário</a:t>
            </a:r>
          </a:p>
        </p:txBody>
      </p:sp>
      <p:grpSp>
        <p:nvGrpSpPr>
          <p:cNvPr id="2" name="Grupo 57"/>
          <p:cNvGrpSpPr>
            <a:grpSpLocks/>
          </p:cNvGrpSpPr>
          <p:nvPr/>
        </p:nvGrpSpPr>
        <p:grpSpPr bwMode="auto">
          <a:xfrm>
            <a:off x="142875" y="2357438"/>
            <a:ext cx="2643188" cy="2019300"/>
            <a:chOff x="1928794" y="1195372"/>
            <a:chExt cx="2643206" cy="2019314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928794" y="1928802"/>
              <a:ext cx="1143008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3071802" y="1928802"/>
              <a:ext cx="1500198" cy="57150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42" name="Text Box 25"/>
            <p:cNvSpPr txBox="1">
              <a:spLocks noChangeArrowheads="1"/>
            </p:cNvSpPr>
            <p:nvPr/>
          </p:nvSpPr>
          <p:spPr bwMode="auto">
            <a:xfrm>
              <a:off x="2071680" y="1981185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43" name="Line 26"/>
            <p:cNvSpPr>
              <a:spLocks noChangeShapeType="1"/>
            </p:cNvSpPr>
            <p:nvPr/>
          </p:nvSpPr>
          <p:spPr bwMode="auto">
            <a:xfrm>
              <a:off x="2878130" y="219867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44" name="Text Box 27"/>
            <p:cNvSpPr txBox="1">
              <a:spLocks noChangeArrowheads="1"/>
            </p:cNvSpPr>
            <p:nvPr/>
          </p:nvSpPr>
          <p:spPr bwMode="auto">
            <a:xfrm>
              <a:off x="3149592" y="1974835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45" name="Line 28"/>
            <p:cNvSpPr>
              <a:spLocks noChangeShapeType="1"/>
            </p:cNvSpPr>
            <p:nvPr/>
          </p:nvSpPr>
          <p:spPr bwMode="auto">
            <a:xfrm>
              <a:off x="3602030" y="2198672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46" name="Text Box 29"/>
            <p:cNvSpPr txBox="1">
              <a:spLocks noChangeArrowheads="1"/>
            </p:cNvSpPr>
            <p:nvPr/>
          </p:nvSpPr>
          <p:spPr bwMode="auto">
            <a:xfrm>
              <a:off x="3843330" y="1976422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2847" name="Text Box 47"/>
            <p:cNvSpPr txBox="1">
              <a:spLocks noChangeArrowheads="1"/>
            </p:cNvSpPr>
            <p:nvPr/>
          </p:nvSpPr>
          <p:spPr bwMode="auto">
            <a:xfrm>
              <a:off x="3092442" y="2752723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32848" name="Line 48"/>
            <p:cNvSpPr>
              <a:spLocks noChangeShapeType="1"/>
            </p:cNvSpPr>
            <p:nvPr/>
          </p:nvSpPr>
          <p:spPr bwMode="auto">
            <a:xfrm flipH="1">
              <a:off x="3322630" y="2474911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49" name="Line 49"/>
            <p:cNvSpPr>
              <a:spLocks noChangeShapeType="1"/>
            </p:cNvSpPr>
            <p:nvPr/>
          </p:nvSpPr>
          <p:spPr bwMode="auto">
            <a:xfrm flipH="1">
              <a:off x="3333740" y="1709722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50" name="Text Box 50"/>
            <p:cNvSpPr txBox="1">
              <a:spLocks noChangeArrowheads="1"/>
            </p:cNvSpPr>
            <p:nvPr/>
          </p:nvSpPr>
          <p:spPr bwMode="auto">
            <a:xfrm>
              <a:off x="3143240" y="1195372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3814" y="1643050"/>
            <a:ext cx="1736373" cy="369332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SECUNDÁRIO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189722" y="1643050"/>
            <a:ext cx="1454244" cy="369332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TERCIÁRIO</a:t>
            </a:r>
          </a:p>
        </p:txBody>
      </p:sp>
      <p:grpSp>
        <p:nvGrpSpPr>
          <p:cNvPr id="3" name="Grupo 58"/>
          <p:cNvGrpSpPr>
            <a:grpSpLocks/>
          </p:cNvGrpSpPr>
          <p:nvPr/>
        </p:nvGrpSpPr>
        <p:grpSpPr bwMode="auto">
          <a:xfrm>
            <a:off x="3321050" y="2357438"/>
            <a:ext cx="2501900" cy="2065337"/>
            <a:chOff x="2351080" y="3721107"/>
            <a:chExt cx="2500320" cy="2065347"/>
          </a:xfrm>
        </p:grpSpPr>
        <p:sp>
          <p:nvSpPr>
            <p:cNvPr id="43" name="Retângulo de cantos arredondados 42"/>
            <p:cNvSpPr/>
            <p:nvPr/>
          </p:nvSpPr>
          <p:spPr>
            <a:xfrm>
              <a:off x="3428992" y="5214950"/>
              <a:ext cx="857256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21" name="Text Box 10"/>
            <p:cNvSpPr txBox="1">
              <a:spLocks noChangeArrowheads="1"/>
            </p:cNvSpPr>
            <p:nvPr/>
          </p:nvSpPr>
          <p:spPr bwMode="auto">
            <a:xfrm>
              <a:off x="3381372" y="5286388"/>
              <a:ext cx="76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1" name="Retângulo de cantos arredondados 30"/>
            <p:cNvSpPr/>
            <p:nvPr/>
          </p:nvSpPr>
          <p:spPr>
            <a:xfrm>
              <a:off x="2357422" y="4454537"/>
              <a:ext cx="857256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" name="Retângulo de cantos arredondados 31"/>
            <p:cNvSpPr/>
            <p:nvPr/>
          </p:nvSpPr>
          <p:spPr>
            <a:xfrm>
              <a:off x="3351202" y="4454537"/>
              <a:ext cx="1500198" cy="57150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28" name="Text Box 25"/>
            <p:cNvSpPr txBox="1">
              <a:spLocks noChangeArrowheads="1"/>
            </p:cNvSpPr>
            <p:nvPr/>
          </p:nvSpPr>
          <p:spPr bwMode="auto">
            <a:xfrm>
              <a:off x="2351080" y="4506920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29" name="Line 26"/>
            <p:cNvSpPr>
              <a:spLocks noChangeShapeType="1"/>
            </p:cNvSpPr>
            <p:nvPr/>
          </p:nvSpPr>
          <p:spPr bwMode="auto">
            <a:xfrm>
              <a:off x="3157530" y="4724407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30" name="Text Box 27"/>
            <p:cNvSpPr txBox="1">
              <a:spLocks noChangeArrowheads="1"/>
            </p:cNvSpPr>
            <p:nvPr/>
          </p:nvSpPr>
          <p:spPr bwMode="auto">
            <a:xfrm>
              <a:off x="3428992" y="4500570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31" name="Line 28"/>
            <p:cNvSpPr>
              <a:spLocks noChangeShapeType="1"/>
            </p:cNvSpPr>
            <p:nvPr/>
          </p:nvSpPr>
          <p:spPr bwMode="auto">
            <a:xfrm>
              <a:off x="3881430" y="4724407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32" name="Text Box 29"/>
            <p:cNvSpPr txBox="1">
              <a:spLocks noChangeArrowheads="1"/>
            </p:cNvSpPr>
            <p:nvPr/>
          </p:nvSpPr>
          <p:spPr bwMode="auto">
            <a:xfrm>
              <a:off x="4122730" y="4502157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2833" name="Line 48"/>
            <p:cNvSpPr>
              <a:spLocks noChangeShapeType="1"/>
            </p:cNvSpPr>
            <p:nvPr/>
          </p:nvSpPr>
          <p:spPr bwMode="auto">
            <a:xfrm flipH="1">
              <a:off x="3602030" y="5000646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34" name="Line 49"/>
            <p:cNvSpPr>
              <a:spLocks noChangeShapeType="1"/>
            </p:cNvSpPr>
            <p:nvPr/>
          </p:nvSpPr>
          <p:spPr bwMode="auto">
            <a:xfrm flipH="1">
              <a:off x="3613140" y="4235457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35" name="Text Box 50"/>
            <p:cNvSpPr txBox="1">
              <a:spLocks noChangeArrowheads="1"/>
            </p:cNvSpPr>
            <p:nvPr/>
          </p:nvSpPr>
          <p:spPr bwMode="auto">
            <a:xfrm>
              <a:off x="3422640" y="3721107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</a:p>
          </p:txBody>
        </p:sp>
      </p:grpSp>
      <p:grpSp>
        <p:nvGrpSpPr>
          <p:cNvPr id="4" name="Grupo 59"/>
          <p:cNvGrpSpPr>
            <a:grpSpLocks/>
          </p:cNvGrpSpPr>
          <p:nvPr/>
        </p:nvGrpSpPr>
        <p:grpSpPr bwMode="auto">
          <a:xfrm>
            <a:off x="6429375" y="2286000"/>
            <a:ext cx="2500313" cy="2143125"/>
            <a:chOff x="5970600" y="2714620"/>
            <a:chExt cx="2500320" cy="2143140"/>
          </a:xfrm>
        </p:grpSpPr>
        <p:sp>
          <p:nvSpPr>
            <p:cNvPr id="44" name="Retângulo de cantos arredondados 43"/>
            <p:cNvSpPr/>
            <p:nvPr/>
          </p:nvSpPr>
          <p:spPr>
            <a:xfrm>
              <a:off x="7048512" y="4286256"/>
              <a:ext cx="857256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00" name="Text Box 10"/>
            <p:cNvSpPr txBox="1">
              <a:spLocks noChangeArrowheads="1"/>
            </p:cNvSpPr>
            <p:nvPr/>
          </p:nvSpPr>
          <p:spPr bwMode="auto">
            <a:xfrm>
              <a:off x="7000892" y="4357694"/>
              <a:ext cx="76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46" name="Retângulo de cantos arredondados 45"/>
            <p:cNvSpPr/>
            <p:nvPr/>
          </p:nvSpPr>
          <p:spPr>
            <a:xfrm>
              <a:off x="5976942" y="3525843"/>
              <a:ext cx="857256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7" name="Retângulo de cantos arredondados 46"/>
            <p:cNvSpPr/>
            <p:nvPr/>
          </p:nvSpPr>
          <p:spPr>
            <a:xfrm>
              <a:off x="6970722" y="3525843"/>
              <a:ext cx="1500198" cy="57150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07" name="Text Box 25"/>
            <p:cNvSpPr txBox="1">
              <a:spLocks noChangeArrowheads="1"/>
            </p:cNvSpPr>
            <p:nvPr/>
          </p:nvSpPr>
          <p:spPr bwMode="auto">
            <a:xfrm>
              <a:off x="5970600" y="3578226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08" name="Line 26"/>
            <p:cNvSpPr>
              <a:spLocks noChangeShapeType="1"/>
            </p:cNvSpPr>
            <p:nvPr/>
          </p:nvSpPr>
          <p:spPr bwMode="auto">
            <a:xfrm>
              <a:off x="6777050" y="3795713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09" name="Text Box 27"/>
            <p:cNvSpPr txBox="1">
              <a:spLocks noChangeArrowheads="1"/>
            </p:cNvSpPr>
            <p:nvPr/>
          </p:nvSpPr>
          <p:spPr bwMode="auto">
            <a:xfrm>
              <a:off x="7048512" y="3571876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2810" name="Line 28"/>
            <p:cNvSpPr>
              <a:spLocks noChangeShapeType="1"/>
            </p:cNvSpPr>
            <p:nvPr/>
          </p:nvSpPr>
          <p:spPr bwMode="auto">
            <a:xfrm>
              <a:off x="7500950" y="3795713"/>
              <a:ext cx="2159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11" name="Text Box 29"/>
            <p:cNvSpPr txBox="1">
              <a:spLocks noChangeArrowheads="1"/>
            </p:cNvSpPr>
            <p:nvPr/>
          </p:nvSpPr>
          <p:spPr bwMode="auto">
            <a:xfrm>
              <a:off x="7742250" y="3573463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2812" name="Line 48"/>
            <p:cNvSpPr>
              <a:spLocks noChangeShapeType="1"/>
            </p:cNvSpPr>
            <p:nvPr/>
          </p:nvSpPr>
          <p:spPr bwMode="auto">
            <a:xfrm flipH="1">
              <a:off x="7221550" y="4071952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813" name="Line 49"/>
            <p:cNvSpPr>
              <a:spLocks noChangeShapeType="1"/>
            </p:cNvSpPr>
            <p:nvPr/>
          </p:nvSpPr>
          <p:spPr bwMode="auto">
            <a:xfrm flipH="1">
              <a:off x="7232660" y="3306763"/>
              <a:ext cx="0" cy="2159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6" name="Retângulo de cantos arredondados 55"/>
            <p:cNvSpPr/>
            <p:nvPr/>
          </p:nvSpPr>
          <p:spPr>
            <a:xfrm>
              <a:off x="7072330" y="2714620"/>
              <a:ext cx="857256" cy="5715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2817" name="Text Box 10"/>
            <p:cNvSpPr txBox="1">
              <a:spLocks noChangeArrowheads="1"/>
            </p:cNvSpPr>
            <p:nvPr/>
          </p:nvSpPr>
          <p:spPr bwMode="auto">
            <a:xfrm>
              <a:off x="7024710" y="2786058"/>
              <a:ext cx="76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3278505" y="4720248"/>
            <a:ext cx="2586990" cy="92333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oxidrila se encontra</a:t>
            </a:r>
          </a:p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 em um </a:t>
            </a: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carbono secundário</a:t>
            </a: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6342728" y="4720248"/>
            <a:ext cx="2586990" cy="92333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oxidrila se encontra</a:t>
            </a:r>
          </a:p>
          <a:p>
            <a:pPr algn="ctr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 em um </a:t>
            </a: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Arial" charset="0"/>
              </a:rPr>
              <a:t>carbono terciário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827881" y="188913"/>
            <a:ext cx="7488238" cy="95866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tabLst>
                <a:tab pos="495300" algn="l"/>
              </a:tabLst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Pode-se também classificar os álcoois quanto </a:t>
            </a:r>
          </a:p>
          <a:p>
            <a:pPr algn="ctr">
              <a:lnSpc>
                <a:spcPct val="150000"/>
              </a:lnSpc>
              <a:tabLst>
                <a:tab pos="495300" algn="l"/>
              </a:tabLst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ao número de oxidrilas presentes na molécula em:</a:t>
            </a: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515094" y="1488032"/>
            <a:ext cx="3271088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 err="1">
                <a:solidFill>
                  <a:schemeClr val="bg1"/>
                </a:solidFill>
                <a:cs typeface="Arial" charset="0"/>
              </a:rPr>
              <a:t>MONOÁLCOOL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  ou  </a:t>
            </a:r>
            <a:r>
              <a:rPr lang="pt-BR" b="1" dirty="0" err="1">
                <a:solidFill>
                  <a:schemeClr val="bg1"/>
                </a:solidFill>
                <a:cs typeface="Arial" charset="0"/>
              </a:rPr>
              <a:t>MONOL</a:t>
            </a:r>
            <a:endParaRPr lang="pt-BR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714348" y="2000240"/>
            <a:ext cx="3031599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tabLst>
                <a:tab pos="180975" algn="l"/>
              </a:tabLst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Possui uma única oxidrila</a:t>
            </a:r>
          </a:p>
        </p:txBody>
      </p:sp>
      <p:grpSp>
        <p:nvGrpSpPr>
          <p:cNvPr id="2" name="Grupo 31"/>
          <p:cNvGrpSpPr>
            <a:grpSpLocks/>
          </p:cNvGrpSpPr>
          <p:nvPr/>
        </p:nvGrpSpPr>
        <p:grpSpPr bwMode="auto">
          <a:xfrm>
            <a:off x="214313" y="2500313"/>
            <a:ext cx="3857625" cy="1192212"/>
            <a:chOff x="357188" y="4198938"/>
            <a:chExt cx="3857622" cy="1192222"/>
          </a:xfrm>
        </p:grpSpPr>
        <p:sp>
          <p:nvSpPr>
            <p:cNvPr id="33845" name="Text Box 7"/>
            <p:cNvSpPr txBox="1">
              <a:spLocks noChangeArrowheads="1"/>
            </p:cNvSpPr>
            <p:nvPr/>
          </p:nvSpPr>
          <p:spPr bwMode="auto">
            <a:xfrm>
              <a:off x="357188" y="420052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3846" name="Line 8"/>
            <p:cNvSpPr>
              <a:spLocks noChangeShapeType="1"/>
            </p:cNvSpPr>
            <p:nvPr/>
          </p:nvSpPr>
          <p:spPr bwMode="auto">
            <a:xfrm>
              <a:off x="2232025" y="4422775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47" name="Text Box 9"/>
            <p:cNvSpPr txBox="1">
              <a:spLocks noChangeArrowheads="1"/>
            </p:cNvSpPr>
            <p:nvPr/>
          </p:nvSpPr>
          <p:spPr bwMode="auto">
            <a:xfrm>
              <a:off x="2497138" y="4198938"/>
              <a:ext cx="6303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3848" name="Line 10"/>
            <p:cNvSpPr>
              <a:spLocks noChangeShapeType="1"/>
            </p:cNvSpPr>
            <p:nvPr/>
          </p:nvSpPr>
          <p:spPr bwMode="auto">
            <a:xfrm>
              <a:off x="3182935" y="4422775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49" name="Text Box 11"/>
            <p:cNvSpPr txBox="1">
              <a:spLocks noChangeArrowheads="1"/>
            </p:cNvSpPr>
            <p:nvPr/>
          </p:nvSpPr>
          <p:spPr bwMode="auto">
            <a:xfrm>
              <a:off x="3452810" y="420052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3850" name="Text Box 12"/>
            <p:cNvSpPr txBox="1">
              <a:spLocks noChangeArrowheads="1"/>
            </p:cNvSpPr>
            <p:nvPr/>
          </p:nvSpPr>
          <p:spPr bwMode="auto">
            <a:xfrm>
              <a:off x="2481253" y="4929198"/>
              <a:ext cx="661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51" name="Line 13"/>
            <p:cNvSpPr>
              <a:spLocks noChangeShapeType="1"/>
            </p:cNvSpPr>
            <p:nvPr/>
          </p:nvSpPr>
          <p:spPr bwMode="auto">
            <a:xfrm flipH="1">
              <a:off x="2690797" y="4691077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52" name="Line 16"/>
            <p:cNvSpPr>
              <a:spLocks noChangeShapeType="1"/>
            </p:cNvSpPr>
            <p:nvPr/>
          </p:nvSpPr>
          <p:spPr bwMode="auto">
            <a:xfrm>
              <a:off x="1141413" y="4421188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53" name="Text Box 17"/>
            <p:cNvSpPr txBox="1">
              <a:spLocks noChangeArrowheads="1"/>
            </p:cNvSpPr>
            <p:nvPr/>
          </p:nvSpPr>
          <p:spPr bwMode="auto">
            <a:xfrm>
              <a:off x="1390650" y="4198938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</p:grpSp>
      <p:sp>
        <p:nvSpPr>
          <p:cNvPr id="35856" name="Rectangle 7"/>
          <p:cNvSpPr>
            <a:spLocks noChangeArrowheads="1"/>
          </p:cNvSpPr>
          <p:nvPr/>
        </p:nvSpPr>
        <p:spPr bwMode="auto">
          <a:xfrm>
            <a:off x="5500694" y="1488032"/>
            <a:ext cx="2347759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 err="1">
                <a:solidFill>
                  <a:schemeClr val="bg1"/>
                </a:solidFill>
                <a:cs typeface="Arial" charset="0"/>
              </a:rPr>
              <a:t>DIÁLCOOL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 ou </a:t>
            </a:r>
            <a:r>
              <a:rPr lang="pt-BR" b="1" dirty="0" err="1">
                <a:solidFill>
                  <a:schemeClr val="bg1"/>
                </a:solidFill>
                <a:cs typeface="Arial" charset="0"/>
              </a:rPr>
              <a:t>DIOL</a:t>
            </a:r>
            <a:endParaRPr lang="pt-BR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5857" name="Rectangle 8"/>
          <p:cNvSpPr>
            <a:spLocks noChangeArrowheads="1"/>
          </p:cNvSpPr>
          <p:nvPr/>
        </p:nvSpPr>
        <p:spPr bwMode="auto">
          <a:xfrm>
            <a:off x="5429256" y="2000240"/>
            <a:ext cx="2557110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tabLst>
                <a:tab pos="180975" algn="l"/>
              </a:tabLst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Possui duas oxidrilas</a:t>
            </a:r>
          </a:p>
        </p:txBody>
      </p:sp>
      <p:grpSp>
        <p:nvGrpSpPr>
          <p:cNvPr id="3" name="Grupo 30"/>
          <p:cNvGrpSpPr>
            <a:grpSpLocks/>
          </p:cNvGrpSpPr>
          <p:nvPr/>
        </p:nvGrpSpPr>
        <p:grpSpPr bwMode="auto">
          <a:xfrm>
            <a:off x="4929188" y="2571750"/>
            <a:ext cx="3878262" cy="1157288"/>
            <a:chOff x="4786313" y="4629150"/>
            <a:chExt cx="3878262" cy="1157288"/>
          </a:xfrm>
        </p:grpSpPr>
        <p:sp>
          <p:nvSpPr>
            <p:cNvPr id="33834" name="Text Box 25"/>
            <p:cNvSpPr txBox="1">
              <a:spLocks noChangeArrowheads="1"/>
            </p:cNvSpPr>
            <p:nvPr/>
          </p:nvSpPr>
          <p:spPr bwMode="auto">
            <a:xfrm>
              <a:off x="4786313" y="4630738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3835" name="Line 26"/>
            <p:cNvSpPr>
              <a:spLocks noChangeShapeType="1"/>
            </p:cNvSpPr>
            <p:nvPr/>
          </p:nvSpPr>
          <p:spPr bwMode="auto">
            <a:xfrm>
              <a:off x="6578600" y="4852988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36" name="Text Box 27"/>
            <p:cNvSpPr txBox="1">
              <a:spLocks noChangeArrowheads="1"/>
            </p:cNvSpPr>
            <p:nvPr/>
          </p:nvSpPr>
          <p:spPr bwMode="auto">
            <a:xfrm>
              <a:off x="6869113" y="4629150"/>
              <a:ext cx="6461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3837" name="Line 28"/>
            <p:cNvSpPr>
              <a:spLocks noChangeShapeType="1"/>
            </p:cNvSpPr>
            <p:nvPr/>
          </p:nvSpPr>
          <p:spPr bwMode="auto">
            <a:xfrm>
              <a:off x="7645400" y="4852988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38" name="Text Box 29"/>
            <p:cNvSpPr txBox="1">
              <a:spLocks noChangeArrowheads="1"/>
            </p:cNvSpPr>
            <p:nvPr/>
          </p:nvSpPr>
          <p:spPr bwMode="auto">
            <a:xfrm>
              <a:off x="7902575" y="4630738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3839" name="Text Box 30"/>
            <p:cNvSpPr txBox="1">
              <a:spLocks noChangeArrowheads="1"/>
            </p:cNvSpPr>
            <p:nvPr/>
          </p:nvSpPr>
          <p:spPr bwMode="auto">
            <a:xfrm>
              <a:off x="6823075" y="5324475"/>
              <a:ext cx="661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40" name="Line 31"/>
            <p:cNvSpPr>
              <a:spLocks noChangeShapeType="1"/>
            </p:cNvSpPr>
            <p:nvPr/>
          </p:nvSpPr>
          <p:spPr bwMode="auto">
            <a:xfrm flipH="1">
              <a:off x="7085013" y="5073650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41" name="Line 34"/>
            <p:cNvSpPr>
              <a:spLocks noChangeShapeType="1"/>
            </p:cNvSpPr>
            <p:nvPr/>
          </p:nvSpPr>
          <p:spPr bwMode="auto">
            <a:xfrm>
              <a:off x="5556250" y="4851400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42" name="Text Box 35"/>
            <p:cNvSpPr txBox="1">
              <a:spLocks noChangeArrowheads="1"/>
            </p:cNvSpPr>
            <p:nvPr/>
          </p:nvSpPr>
          <p:spPr bwMode="auto">
            <a:xfrm>
              <a:off x="5824538" y="4629150"/>
              <a:ext cx="6461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3843" name="Text Box 36"/>
            <p:cNvSpPr txBox="1">
              <a:spLocks noChangeArrowheads="1"/>
            </p:cNvSpPr>
            <p:nvPr/>
          </p:nvSpPr>
          <p:spPr bwMode="auto">
            <a:xfrm>
              <a:off x="5789613" y="5324475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44" name="Line 37"/>
            <p:cNvSpPr>
              <a:spLocks noChangeShapeType="1"/>
            </p:cNvSpPr>
            <p:nvPr/>
          </p:nvSpPr>
          <p:spPr bwMode="auto">
            <a:xfrm flipH="1">
              <a:off x="6051550" y="5072063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9" name="CaixaDeTexto 28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3224997" y="4000504"/>
            <a:ext cx="2694007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buFont typeface="Symbol" pitchFamily="18" charset="2"/>
              <a:buNone/>
              <a:tabLst>
                <a:tab pos="180975" algn="l"/>
              </a:tabLst>
              <a:defRPr/>
            </a:pPr>
            <a:r>
              <a:rPr lang="pt-BR" b="1" dirty="0" err="1">
                <a:solidFill>
                  <a:schemeClr val="bg1"/>
                </a:solidFill>
                <a:cs typeface="Arial" charset="0"/>
              </a:rPr>
              <a:t>TRIÁLCOOL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  ou </a:t>
            </a:r>
            <a:r>
              <a:rPr lang="pt-BR" b="1" dirty="0" err="1">
                <a:solidFill>
                  <a:schemeClr val="bg1"/>
                </a:solidFill>
                <a:cs typeface="Arial" charset="0"/>
              </a:rPr>
              <a:t>TRIOL</a:t>
            </a:r>
            <a:endParaRPr lang="pt-BR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3351153" y="4572008"/>
            <a:ext cx="2441694" cy="369332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tabLst>
                <a:tab pos="180975" algn="l"/>
              </a:tabLst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Possui três oxidrilas</a:t>
            </a:r>
          </a:p>
        </p:txBody>
      </p:sp>
      <p:grpSp>
        <p:nvGrpSpPr>
          <p:cNvPr id="4" name="Grupo 34"/>
          <p:cNvGrpSpPr>
            <a:grpSpLocks/>
          </p:cNvGrpSpPr>
          <p:nvPr/>
        </p:nvGrpSpPr>
        <p:grpSpPr bwMode="auto">
          <a:xfrm>
            <a:off x="2646363" y="5000625"/>
            <a:ext cx="3851275" cy="1182688"/>
            <a:chOff x="214313" y="3032125"/>
            <a:chExt cx="3852862" cy="1182688"/>
          </a:xfrm>
        </p:grpSpPr>
        <p:sp>
          <p:nvSpPr>
            <p:cNvPr id="33821" name="Text Box 39"/>
            <p:cNvSpPr txBox="1">
              <a:spLocks noChangeArrowheads="1"/>
            </p:cNvSpPr>
            <p:nvPr/>
          </p:nvSpPr>
          <p:spPr bwMode="auto">
            <a:xfrm>
              <a:off x="214313" y="30337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2</a:t>
              </a:r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3822" name="Line 40"/>
            <p:cNvSpPr>
              <a:spLocks noChangeShapeType="1"/>
            </p:cNvSpPr>
            <p:nvPr/>
          </p:nvSpPr>
          <p:spPr bwMode="auto">
            <a:xfrm>
              <a:off x="2144713" y="3255963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23" name="Text Box 41"/>
            <p:cNvSpPr txBox="1">
              <a:spLocks noChangeArrowheads="1"/>
            </p:cNvSpPr>
            <p:nvPr/>
          </p:nvSpPr>
          <p:spPr bwMode="auto">
            <a:xfrm>
              <a:off x="2362200" y="3032125"/>
              <a:ext cx="6461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3824" name="Line 42"/>
            <p:cNvSpPr>
              <a:spLocks noChangeShapeType="1"/>
            </p:cNvSpPr>
            <p:nvPr/>
          </p:nvSpPr>
          <p:spPr bwMode="auto">
            <a:xfrm>
              <a:off x="3101975" y="3255963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25" name="Text Box 43"/>
            <p:cNvSpPr txBox="1">
              <a:spLocks noChangeArrowheads="1"/>
            </p:cNvSpPr>
            <p:nvPr/>
          </p:nvSpPr>
          <p:spPr bwMode="auto">
            <a:xfrm>
              <a:off x="3305175" y="30337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33826" name="Text Box 44"/>
            <p:cNvSpPr txBox="1">
              <a:spLocks noChangeArrowheads="1"/>
            </p:cNvSpPr>
            <p:nvPr/>
          </p:nvSpPr>
          <p:spPr bwMode="auto">
            <a:xfrm>
              <a:off x="2316163" y="3752850"/>
              <a:ext cx="661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27" name="Line 45"/>
            <p:cNvSpPr>
              <a:spLocks noChangeShapeType="1"/>
            </p:cNvSpPr>
            <p:nvPr/>
          </p:nvSpPr>
          <p:spPr bwMode="auto">
            <a:xfrm flipH="1">
              <a:off x="2578100" y="3476625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28" name="Line 46"/>
            <p:cNvSpPr>
              <a:spLocks noChangeShapeType="1"/>
            </p:cNvSpPr>
            <p:nvPr/>
          </p:nvSpPr>
          <p:spPr bwMode="auto">
            <a:xfrm>
              <a:off x="1136650" y="3254375"/>
              <a:ext cx="215900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29" name="Text Box 47"/>
            <p:cNvSpPr txBox="1">
              <a:spLocks noChangeArrowheads="1"/>
            </p:cNvSpPr>
            <p:nvPr/>
          </p:nvSpPr>
          <p:spPr bwMode="auto">
            <a:xfrm>
              <a:off x="1390650" y="3032125"/>
              <a:ext cx="6461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33830" name="Text Box 48"/>
            <p:cNvSpPr txBox="1">
              <a:spLocks noChangeArrowheads="1"/>
            </p:cNvSpPr>
            <p:nvPr/>
          </p:nvSpPr>
          <p:spPr bwMode="auto">
            <a:xfrm>
              <a:off x="1355725" y="3752850"/>
              <a:ext cx="661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31" name="Line 49"/>
            <p:cNvSpPr>
              <a:spLocks noChangeShapeType="1"/>
            </p:cNvSpPr>
            <p:nvPr/>
          </p:nvSpPr>
          <p:spPr bwMode="auto">
            <a:xfrm flipH="1">
              <a:off x="1617663" y="3475038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832" name="Text Box 50"/>
            <p:cNvSpPr txBox="1">
              <a:spLocks noChangeArrowheads="1"/>
            </p:cNvSpPr>
            <p:nvPr/>
          </p:nvSpPr>
          <p:spPr bwMode="auto">
            <a:xfrm>
              <a:off x="500034" y="3752850"/>
              <a:ext cx="661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3833" name="Line 51"/>
            <p:cNvSpPr>
              <a:spLocks noChangeShapeType="1"/>
            </p:cNvSpPr>
            <p:nvPr/>
          </p:nvSpPr>
          <p:spPr bwMode="auto">
            <a:xfrm flipH="1">
              <a:off x="739747" y="3476625"/>
              <a:ext cx="0" cy="21590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179388" y="115888"/>
            <a:ext cx="7392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01) O ciclo  hexanol pode ser classificado como um álcool: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590550" y="500063"/>
            <a:ext cx="41957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a)  alicícliclo, monol, secundário.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b)  aromático, poliol, terciário.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c)  aromático, poliol, secundário.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d)  alicícliclo, monol, primário.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e)  aromático, monol, terciário.</a:t>
            </a: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5857875" y="928688"/>
            <a:ext cx="2057400" cy="1006475"/>
            <a:chOff x="5857884" y="928670"/>
            <a:chExt cx="2057400" cy="1006475"/>
          </a:xfrm>
        </p:grpSpPr>
        <p:sp>
          <p:nvSpPr>
            <p:cNvPr id="34827" name="AutoShape 29"/>
            <p:cNvSpPr>
              <a:spLocks noChangeArrowheads="1"/>
            </p:cNvSpPr>
            <p:nvPr/>
          </p:nvSpPr>
          <p:spPr bwMode="auto">
            <a:xfrm>
              <a:off x="5857884" y="928670"/>
              <a:ext cx="1223962" cy="1006475"/>
            </a:xfrm>
            <a:prstGeom prst="hexagon">
              <a:avLst>
                <a:gd name="adj" fmla="val 30402"/>
                <a:gd name="vf" fmla="val 115470"/>
              </a:avLst>
            </a:prstGeom>
            <a:solidFill>
              <a:srgbClr val="000099"/>
            </a:solidFill>
            <a:ln w="57150">
              <a:solidFill>
                <a:srgbClr val="99FF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  <p:sp>
          <p:nvSpPr>
            <p:cNvPr id="34828" name="Line 30"/>
            <p:cNvSpPr>
              <a:spLocks noChangeShapeType="1"/>
            </p:cNvSpPr>
            <p:nvPr/>
          </p:nvSpPr>
          <p:spPr bwMode="auto">
            <a:xfrm>
              <a:off x="7081846" y="1433495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829" name="Text Box 31"/>
            <p:cNvSpPr txBox="1">
              <a:spLocks noChangeArrowheads="1"/>
            </p:cNvSpPr>
            <p:nvPr/>
          </p:nvSpPr>
          <p:spPr bwMode="auto">
            <a:xfrm>
              <a:off x="7269171" y="1219183"/>
              <a:ext cx="6461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</p:grp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5715000" y="2143125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ALICÍCLICO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5715000" y="257175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MONOL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5715000" y="3000375"/>
            <a:ext cx="173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SECUNDÁRIO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250" autoRev="1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2" grpId="0"/>
      <p:bldP spid="51233" grpId="0"/>
      <p:bldP spid="5123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tângulo de cantos arredondados 104"/>
          <p:cNvSpPr/>
          <p:nvPr/>
        </p:nvSpPr>
        <p:spPr>
          <a:xfrm>
            <a:off x="7000892" y="3071810"/>
            <a:ext cx="57150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107950" y="257175"/>
            <a:ext cx="460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02) O tetrametil butanol é um álcool: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571500" y="671513"/>
            <a:ext cx="20494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a)  primário.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b)  secundário.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c)  terciário.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d)  quaternário.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e)  nulário.</a:t>
            </a:r>
          </a:p>
        </p:txBody>
      </p:sp>
      <p:sp>
        <p:nvSpPr>
          <p:cNvPr id="115747" name="Text Box 35"/>
          <p:cNvSpPr txBox="1">
            <a:spLocks noChangeArrowheads="1"/>
          </p:cNvSpPr>
          <p:nvPr/>
        </p:nvSpPr>
        <p:spPr bwMode="auto">
          <a:xfrm>
            <a:off x="5929322" y="4429132"/>
            <a:ext cx="2643206" cy="387798"/>
          </a:xfrm>
          <a:prstGeom prst="rect">
            <a:avLst/>
          </a:prstGeom>
          <a:ln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sz="1600" b="1" dirty="0">
                <a:solidFill>
                  <a:schemeClr val="bg1"/>
                </a:solidFill>
                <a:cs typeface="Arial" charset="0"/>
              </a:rPr>
              <a:t>CARBONO PRIMÁRIO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67" name="Retângulo 66"/>
          <p:cNvSpPr>
            <a:spLocks noChangeArrowheads="1"/>
          </p:cNvSpPr>
          <p:nvPr/>
        </p:nvSpPr>
        <p:spPr bwMode="auto">
          <a:xfrm>
            <a:off x="6265863" y="928688"/>
            <a:ext cx="981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chemeClr val="bg1"/>
                </a:solidFill>
                <a:cs typeface="Arial" charset="0"/>
              </a:rPr>
              <a:t>but</a:t>
            </a:r>
            <a:endParaRPr lang="pt-BR" altLang="pt-BR">
              <a:solidFill>
                <a:schemeClr val="bg1"/>
              </a:solidFill>
            </a:endParaRPr>
          </a:p>
        </p:txBody>
      </p:sp>
      <p:sp>
        <p:nvSpPr>
          <p:cNvPr id="68" name="Retângulo 67"/>
          <p:cNvSpPr>
            <a:spLocks noChangeArrowheads="1"/>
          </p:cNvSpPr>
          <p:nvPr/>
        </p:nvSpPr>
        <p:spPr bwMode="auto">
          <a:xfrm>
            <a:off x="7123113" y="928688"/>
            <a:ext cx="7826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FF"/>
                </a:solidFill>
                <a:cs typeface="Arial" charset="0"/>
              </a:rPr>
              <a:t>an</a:t>
            </a:r>
            <a:endParaRPr lang="pt-BR" altLang="pt-BR"/>
          </a:p>
        </p:txBody>
      </p:sp>
      <p:sp>
        <p:nvSpPr>
          <p:cNvPr id="69" name="Retângulo 68"/>
          <p:cNvSpPr>
            <a:spLocks noChangeArrowheads="1"/>
          </p:cNvSpPr>
          <p:nvPr/>
        </p:nvSpPr>
        <p:spPr bwMode="auto">
          <a:xfrm>
            <a:off x="7694613" y="928688"/>
            <a:ext cx="639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FF"/>
                </a:solidFill>
                <a:cs typeface="Arial" charset="0"/>
              </a:rPr>
              <a:t>ol</a:t>
            </a:r>
            <a:endParaRPr lang="pt-BR" altLang="pt-BR"/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4154488" y="3117850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71" name="Line 9"/>
          <p:cNvSpPr>
            <a:spLocks noChangeShapeType="1"/>
          </p:cNvSpPr>
          <p:nvPr/>
        </p:nvSpPr>
        <p:spPr bwMode="auto">
          <a:xfrm>
            <a:off x="5722938" y="329406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080125" y="3116263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  <a:endParaRPr lang="pt-BR" altLang="pt-BR" sz="1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73" name="Line 11"/>
          <p:cNvSpPr>
            <a:spLocks noChangeShapeType="1"/>
          </p:cNvSpPr>
          <p:nvPr/>
        </p:nvSpPr>
        <p:spPr bwMode="auto">
          <a:xfrm>
            <a:off x="6656388" y="3294063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7073900" y="31178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>
            <a:off x="4714875" y="3292475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5132388" y="3116263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grpSp>
        <p:nvGrpSpPr>
          <p:cNvPr id="2" name="Grupo 76"/>
          <p:cNvGrpSpPr>
            <a:grpSpLocks/>
          </p:cNvGrpSpPr>
          <p:nvPr/>
        </p:nvGrpSpPr>
        <p:grpSpPr bwMode="auto">
          <a:xfrm>
            <a:off x="7021513" y="3516313"/>
            <a:ext cx="601662" cy="728662"/>
            <a:chOff x="5327659" y="5057792"/>
            <a:chExt cx="601663" cy="728662"/>
          </a:xfrm>
        </p:grpSpPr>
        <p:sp>
          <p:nvSpPr>
            <p:cNvPr id="35897" name="Text Box 6"/>
            <p:cNvSpPr txBox="1">
              <a:spLocks noChangeArrowheads="1"/>
            </p:cNvSpPr>
            <p:nvPr/>
          </p:nvSpPr>
          <p:spPr bwMode="auto">
            <a:xfrm>
              <a:off x="5327659" y="5416567"/>
              <a:ext cx="6016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 OH</a:t>
              </a:r>
            </a:p>
          </p:txBody>
        </p:sp>
        <p:sp>
          <p:nvSpPr>
            <p:cNvPr id="35898" name="Line 17"/>
            <p:cNvSpPr>
              <a:spLocks noChangeShapeType="1"/>
            </p:cNvSpPr>
            <p:nvPr/>
          </p:nvSpPr>
          <p:spPr bwMode="auto">
            <a:xfrm>
              <a:off x="5589579" y="5057792"/>
              <a:ext cx="0" cy="2873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upo 79"/>
          <p:cNvGrpSpPr>
            <a:grpSpLocks/>
          </p:cNvGrpSpPr>
          <p:nvPr/>
        </p:nvGrpSpPr>
        <p:grpSpPr bwMode="auto">
          <a:xfrm>
            <a:off x="5122863" y="2357438"/>
            <a:ext cx="1573212" cy="1887537"/>
            <a:chOff x="3428992" y="3898917"/>
            <a:chExt cx="1573212" cy="1887537"/>
          </a:xfrm>
        </p:grpSpPr>
        <p:sp>
          <p:nvSpPr>
            <p:cNvPr id="35889" name="Text Box 7"/>
            <p:cNvSpPr txBox="1">
              <a:spLocks noChangeArrowheads="1"/>
            </p:cNvSpPr>
            <p:nvPr/>
          </p:nvSpPr>
          <p:spPr bwMode="auto">
            <a:xfrm>
              <a:off x="3428992" y="5410217"/>
              <a:ext cx="6207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35890" name="Line 15"/>
            <p:cNvSpPr>
              <a:spLocks noChangeShapeType="1"/>
            </p:cNvSpPr>
            <p:nvPr/>
          </p:nvSpPr>
          <p:spPr bwMode="auto">
            <a:xfrm>
              <a:off x="3644892" y="5057792"/>
              <a:ext cx="0" cy="2873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91" name="Line 16"/>
            <p:cNvSpPr>
              <a:spLocks noChangeShapeType="1"/>
            </p:cNvSpPr>
            <p:nvPr/>
          </p:nvSpPr>
          <p:spPr bwMode="auto">
            <a:xfrm>
              <a:off x="4581517" y="5056204"/>
              <a:ext cx="0" cy="2873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92" name="Line 19"/>
            <p:cNvSpPr>
              <a:spLocks noChangeShapeType="1"/>
            </p:cNvSpPr>
            <p:nvPr/>
          </p:nvSpPr>
          <p:spPr bwMode="auto">
            <a:xfrm>
              <a:off x="3643306" y="4267217"/>
              <a:ext cx="0" cy="2873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93" name="Line 20"/>
            <p:cNvSpPr>
              <a:spLocks noChangeShapeType="1"/>
            </p:cNvSpPr>
            <p:nvPr/>
          </p:nvSpPr>
          <p:spPr bwMode="auto">
            <a:xfrm>
              <a:off x="4581517" y="4265629"/>
              <a:ext cx="0" cy="2873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94" name="Text Box 24"/>
            <p:cNvSpPr txBox="1">
              <a:spLocks noChangeArrowheads="1"/>
            </p:cNvSpPr>
            <p:nvPr/>
          </p:nvSpPr>
          <p:spPr bwMode="auto">
            <a:xfrm>
              <a:off x="3428992" y="3905267"/>
              <a:ext cx="6207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35895" name="Text Box 25"/>
            <p:cNvSpPr txBox="1">
              <a:spLocks noChangeArrowheads="1"/>
            </p:cNvSpPr>
            <p:nvPr/>
          </p:nvSpPr>
          <p:spPr bwMode="auto">
            <a:xfrm>
              <a:off x="4365617" y="5416567"/>
              <a:ext cx="6207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35896" name="Text Box 26"/>
            <p:cNvSpPr txBox="1">
              <a:spLocks noChangeArrowheads="1"/>
            </p:cNvSpPr>
            <p:nvPr/>
          </p:nvSpPr>
          <p:spPr bwMode="auto">
            <a:xfrm>
              <a:off x="4381492" y="3898917"/>
              <a:ext cx="6207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b="1">
                <a:solidFill>
                  <a:srgbClr val="FFFF00"/>
                </a:solidFill>
                <a:cs typeface="Arial" charset="0"/>
              </a:endParaRPr>
            </a:p>
          </p:txBody>
        </p:sp>
      </p:grpSp>
      <p:grpSp>
        <p:nvGrpSpPr>
          <p:cNvPr id="4" name="Grupo 88"/>
          <p:cNvGrpSpPr>
            <a:grpSpLocks/>
          </p:cNvGrpSpPr>
          <p:nvPr/>
        </p:nvGrpSpPr>
        <p:grpSpPr bwMode="auto">
          <a:xfrm>
            <a:off x="3429000" y="3148013"/>
            <a:ext cx="614363" cy="369887"/>
            <a:chOff x="1735129" y="4689492"/>
            <a:chExt cx="614363" cy="369887"/>
          </a:xfrm>
        </p:grpSpPr>
        <p:sp>
          <p:nvSpPr>
            <p:cNvPr id="35887" name="Line 23"/>
            <p:cNvSpPr>
              <a:spLocks noChangeShapeType="1"/>
            </p:cNvSpPr>
            <p:nvPr/>
          </p:nvSpPr>
          <p:spPr bwMode="auto">
            <a:xfrm>
              <a:off x="2133592" y="4840304"/>
              <a:ext cx="2159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88" name="Text Box 30"/>
            <p:cNvSpPr txBox="1">
              <a:spLocks noChangeArrowheads="1"/>
            </p:cNvSpPr>
            <p:nvPr/>
          </p:nvSpPr>
          <p:spPr bwMode="auto">
            <a:xfrm>
              <a:off x="1735129" y="4689492"/>
              <a:ext cx="3635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</p:grpSp>
      <p:grpSp>
        <p:nvGrpSpPr>
          <p:cNvPr id="5" name="Grupo 91"/>
          <p:cNvGrpSpPr>
            <a:grpSpLocks/>
          </p:cNvGrpSpPr>
          <p:nvPr/>
        </p:nvGrpSpPr>
        <p:grpSpPr bwMode="auto">
          <a:xfrm>
            <a:off x="3429000" y="2363788"/>
            <a:ext cx="4721225" cy="1873250"/>
            <a:chOff x="1735129" y="3905267"/>
            <a:chExt cx="4721225" cy="1873250"/>
          </a:xfrm>
        </p:grpSpPr>
        <p:sp>
          <p:nvSpPr>
            <p:cNvPr id="35877" name="Line 18"/>
            <p:cNvSpPr>
              <a:spLocks noChangeShapeType="1"/>
            </p:cNvSpPr>
            <p:nvPr/>
          </p:nvSpPr>
          <p:spPr bwMode="auto">
            <a:xfrm>
              <a:off x="2636829" y="4265629"/>
              <a:ext cx="0" cy="2873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78" name="Line 21"/>
            <p:cNvSpPr>
              <a:spLocks noChangeShapeType="1"/>
            </p:cNvSpPr>
            <p:nvPr/>
          </p:nvSpPr>
          <p:spPr bwMode="auto">
            <a:xfrm>
              <a:off x="5589579" y="4267217"/>
              <a:ext cx="0" cy="2873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79" name="Line 22"/>
            <p:cNvSpPr>
              <a:spLocks noChangeShapeType="1"/>
            </p:cNvSpPr>
            <p:nvPr/>
          </p:nvSpPr>
          <p:spPr bwMode="auto">
            <a:xfrm>
              <a:off x="5876917" y="4840304"/>
              <a:ext cx="2159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80" name="Text Box 27"/>
            <p:cNvSpPr txBox="1">
              <a:spLocks noChangeArrowheads="1"/>
            </p:cNvSpPr>
            <p:nvPr/>
          </p:nvSpPr>
          <p:spPr bwMode="auto">
            <a:xfrm>
              <a:off x="5407017" y="3905267"/>
              <a:ext cx="3635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35881" name="Text Box 28"/>
            <p:cNvSpPr txBox="1">
              <a:spLocks noChangeArrowheads="1"/>
            </p:cNvSpPr>
            <p:nvPr/>
          </p:nvSpPr>
          <p:spPr bwMode="auto">
            <a:xfrm>
              <a:off x="2493950" y="3905267"/>
              <a:ext cx="3635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35882" name="Text Box 29"/>
            <p:cNvSpPr txBox="1">
              <a:spLocks noChangeArrowheads="1"/>
            </p:cNvSpPr>
            <p:nvPr/>
          </p:nvSpPr>
          <p:spPr bwMode="auto">
            <a:xfrm>
              <a:off x="6092817" y="4691079"/>
              <a:ext cx="3635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35883" name="Line 31"/>
            <p:cNvSpPr>
              <a:spLocks noChangeShapeType="1"/>
            </p:cNvSpPr>
            <p:nvPr/>
          </p:nvSpPr>
          <p:spPr bwMode="auto">
            <a:xfrm>
              <a:off x="2636829" y="5056204"/>
              <a:ext cx="0" cy="2873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84" name="Line 32"/>
            <p:cNvSpPr>
              <a:spLocks noChangeShapeType="1"/>
            </p:cNvSpPr>
            <p:nvPr/>
          </p:nvSpPr>
          <p:spPr bwMode="auto">
            <a:xfrm>
              <a:off x="2133592" y="4840304"/>
              <a:ext cx="2159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885" name="Text Box 33"/>
            <p:cNvSpPr txBox="1">
              <a:spLocks noChangeArrowheads="1"/>
            </p:cNvSpPr>
            <p:nvPr/>
          </p:nvSpPr>
          <p:spPr bwMode="auto">
            <a:xfrm>
              <a:off x="2462204" y="5408629"/>
              <a:ext cx="3635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35886" name="Text Box 34"/>
            <p:cNvSpPr txBox="1">
              <a:spLocks noChangeArrowheads="1"/>
            </p:cNvSpPr>
            <p:nvPr/>
          </p:nvSpPr>
          <p:spPr bwMode="auto">
            <a:xfrm>
              <a:off x="1735129" y="4689492"/>
              <a:ext cx="3635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</p:grpSp>
      <p:sp>
        <p:nvSpPr>
          <p:cNvPr id="103" name="Retângulo 102"/>
          <p:cNvSpPr>
            <a:spLocks noChangeArrowheads="1"/>
          </p:cNvSpPr>
          <p:nvPr/>
        </p:nvSpPr>
        <p:spPr bwMode="auto">
          <a:xfrm>
            <a:off x="3622675" y="922338"/>
            <a:ext cx="2643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>
                <a:solidFill>
                  <a:srgbClr val="FFFFFF"/>
                </a:solidFill>
                <a:cs typeface="Arial" charset="0"/>
              </a:rPr>
              <a:t>tetrametil</a:t>
            </a:r>
            <a:endParaRPr lang="pt-BR" altLang="pt-BR" sz="4000"/>
          </a:p>
        </p:txBody>
      </p:sp>
      <p:sp>
        <p:nvSpPr>
          <p:cNvPr id="104" name="Retângulo 103"/>
          <p:cNvSpPr/>
          <p:nvPr/>
        </p:nvSpPr>
        <p:spPr>
          <a:xfrm>
            <a:off x="3417867" y="928814"/>
            <a:ext cx="5133066" cy="70788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4000" b="1" dirty="0" err="1">
                <a:solidFill>
                  <a:srgbClr val="FFFFFF"/>
                </a:solidFill>
                <a:cs typeface="Arial" charset="0"/>
              </a:rPr>
              <a:t>tetrametil</a:t>
            </a:r>
            <a:r>
              <a:rPr lang="pt-BR" sz="4000" b="1" dirty="0">
                <a:solidFill>
                  <a:srgbClr val="FFFFFF"/>
                </a:solidFill>
                <a:cs typeface="Arial" charset="0"/>
              </a:rPr>
              <a:t>  butanol </a:t>
            </a:r>
            <a:endParaRPr lang="pt-BR" sz="4000" dirty="0"/>
          </a:p>
        </p:txBody>
      </p:sp>
      <p:sp>
        <p:nvSpPr>
          <p:cNvPr id="106" name="Seta para baixo 105"/>
          <p:cNvSpPr/>
          <p:nvPr/>
        </p:nvSpPr>
        <p:spPr>
          <a:xfrm>
            <a:off x="7072330" y="4857760"/>
            <a:ext cx="214314" cy="357190"/>
          </a:xfrm>
          <a:prstGeom prst="downArrow">
            <a:avLst/>
          </a:prstGeom>
          <a:ln>
            <a:solidFill>
              <a:srgbClr val="FF33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7" name="Text Box 35"/>
          <p:cNvSpPr txBox="1">
            <a:spLocks noChangeArrowheads="1"/>
          </p:cNvSpPr>
          <p:nvPr/>
        </p:nvSpPr>
        <p:spPr bwMode="auto">
          <a:xfrm>
            <a:off x="5929322" y="5286388"/>
            <a:ext cx="2643206" cy="387798"/>
          </a:xfrm>
          <a:prstGeom prst="rect">
            <a:avLst/>
          </a:prstGeom>
          <a:ln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sz="1600" b="1" dirty="0">
                <a:solidFill>
                  <a:schemeClr val="bg1"/>
                </a:solidFill>
                <a:cs typeface="Arial" charset="0"/>
              </a:rPr>
              <a:t>ÁLCOOL PRIMÁRIO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6.25347E-6 L -2.5E-6 0.11541 " pathEditMode="relative" ptsTypes="AA">
                                      <p:cBhvr>
                                        <p:cTn id="2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25347E-6 L 1.66667E-6 0.11541 " pathEditMode="relative" ptsTypes="AA">
                                      <p:cBhvr>
                                        <p:cTn id="4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8409E-6 L -1.38889E-6 0.12581 " pathEditMode="relative" ptsTypes="AA">
                                      <p:cBhvr>
                                        <p:cTn id="6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6.25347E-6 L -6.66667E-6 0.12582 " pathEditMode="relative" ptsTypes="AA">
                                      <p:cBhvr>
                                        <p:cTn id="8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11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autoRev="1" fill="hold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autoRev="1" fill="hold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autoRev="1" fill="hold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7" grpId="1"/>
      <p:bldP spid="67" grpId="2"/>
      <p:bldP spid="68" grpId="0"/>
      <p:bldP spid="68" grpId="1"/>
      <p:bldP spid="68" grpId="2"/>
      <p:bldP spid="69" grpId="0"/>
      <p:bldP spid="69" grpId="1"/>
      <p:bldP spid="69" grpId="2"/>
      <p:bldP spid="70" grpId="0"/>
      <p:bldP spid="71" grpId="0" animBg="1"/>
      <p:bldP spid="72" grpId="0"/>
      <p:bldP spid="73" grpId="0" animBg="1"/>
      <p:bldP spid="74" grpId="0"/>
      <p:bldP spid="75" grpId="0" animBg="1"/>
      <p:bldP spid="76" grpId="0"/>
      <p:bldP spid="103" grpId="0"/>
      <p:bldP spid="103" grpId="1"/>
      <p:bldP spid="103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998766" y="214290"/>
            <a:ext cx="1146469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FENÓIS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2412018" y="957263"/>
            <a:ext cx="4319965" cy="1338828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São compostos que apresentam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a oxidrila ligada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diretamente ao anel benzênico</a:t>
            </a:r>
            <a:r>
              <a:rPr lang="pt-BR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669699" y="2571744"/>
            <a:ext cx="5804602" cy="1338828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Sua nomenclatura considera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o grupo funcional como um radical de nome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 err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HIDROXI</a:t>
            </a:r>
            <a:r>
              <a:rPr lang="pt-BR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</a:t>
            </a:r>
          </a:p>
        </p:txBody>
      </p:sp>
      <p:grpSp>
        <p:nvGrpSpPr>
          <p:cNvPr id="2" name="Grupo 16"/>
          <p:cNvGrpSpPr>
            <a:grpSpLocks/>
          </p:cNvGrpSpPr>
          <p:nvPr/>
        </p:nvGrpSpPr>
        <p:grpSpPr bwMode="auto">
          <a:xfrm>
            <a:off x="1547813" y="4429125"/>
            <a:ext cx="2373312" cy="1728788"/>
            <a:chOff x="1547813" y="4429133"/>
            <a:chExt cx="2373312" cy="1728788"/>
          </a:xfrm>
        </p:grpSpPr>
        <p:sp>
          <p:nvSpPr>
            <p:cNvPr id="36888" name="AutoShape 17"/>
            <p:cNvSpPr>
              <a:spLocks noChangeArrowheads="1"/>
            </p:cNvSpPr>
            <p:nvPr/>
          </p:nvSpPr>
          <p:spPr bwMode="auto">
            <a:xfrm rot="-5400000">
              <a:off x="1475582" y="4501364"/>
              <a:ext cx="1728788" cy="1584325"/>
            </a:xfrm>
            <a:prstGeom prst="hexagon">
              <a:avLst>
                <a:gd name="adj" fmla="val 27280"/>
                <a:gd name="vf" fmla="val 115470"/>
              </a:avLst>
            </a:prstGeom>
            <a:solidFill>
              <a:srgbClr val="000099"/>
            </a:solidFill>
            <a:ln w="57150">
              <a:solidFill>
                <a:srgbClr val="99FF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  <p:sp>
          <p:nvSpPr>
            <p:cNvPr id="36889" name="Line 18"/>
            <p:cNvSpPr>
              <a:spLocks noChangeShapeType="1"/>
            </p:cNvSpPr>
            <p:nvPr/>
          </p:nvSpPr>
          <p:spPr bwMode="auto">
            <a:xfrm>
              <a:off x="3132138" y="4862521"/>
              <a:ext cx="215900" cy="0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890" name="Text Box 19"/>
            <p:cNvSpPr txBox="1">
              <a:spLocks noChangeArrowheads="1"/>
            </p:cNvSpPr>
            <p:nvPr/>
          </p:nvSpPr>
          <p:spPr bwMode="auto">
            <a:xfrm>
              <a:off x="3390900" y="4711708"/>
              <a:ext cx="5302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>
                  <a:solidFill>
                    <a:srgbClr val="99FF33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36891" name="Oval 21"/>
            <p:cNvSpPr>
              <a:spLocks noChangeArrowheads="1"/>
            </p:cNvSpPr>
            <p:nvPr/>
          </p:nvSpPr>
          <p:spPr bwMode="auto">
            <a:xfrm>
              <a:off x="1763713" y="4718058"/>
              <a:ext cx="1152525" cy="1152525"/>
            </a:xfrm>
            <a:prstGeom prst="ellipse">
              <a:avLst/>
            </a:prstGeom>
            <a:solidFill>
              <a:srgbClr val="000099"/>
            </a:solidFill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</p:grpSp>
      <p:grpSp>
        <p:nvGrpSpPr>
          <p:cNvPr id="3" name="Grupo 17"/>
          <p:cNvGrpSpPr>
            <a:grpSpLocks/>
          </p:cNvGrpSpPr>
          <p:nvPr/>
        </p:nvGrpSpPr>
        <p:grpSpPr bwMode="auto">
          <a:xfrm>
            <a:off x="4284663" y="4646613"/>
            <a:ext cx="4367212" cy="461962"/>
            <a:chOff x="4284663" y="4646621"/>
            <a:chExt cx="4367212" cy="461962"/>
          </a:xfrm>
        </p:grpSpPr>
        <p:sp>
          <p:nvSpPr>
            <p:cNvPr id="36884" name="Text Box 22"/>
            <p:cNvSpPr txBox="1">
              <a:spLocks noChangeArrowheads="1"/>
            </p:cNvSpPr>
            <p:nvPr/>
          </p:nvSpPr>
          <p:spPr bwMode="auto">
            <a:xfrm>
              <a:off x="4284663" y="4646621"/>
              <a:ext cx="12096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hidroxi</a:t>
              </a:r>
            </a:p>
          </p:txBody>
        </p:sp>
        <p:sp>
          <p:nvSpPr>
            <p:cNvPr id="36885" name="Text Box 23"/>
            <p:cNvSpPr txBox="1">
              <a:spLocks noChangeArrowheads="1"/>
            </p:cNvSpPr>
            <p:nvPr/>
          </p:nvSpPr>
          <p:spPr bwMode="auto">
            <a:xfrm>
              <a:off x="5500694" y="4646621"/>
              <a:ext cx="3556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–</a:t>
              </a:r>
            </a:p>
          </p:txBody>
        </p:sp>
        <p:sp>
          <p:nvSpPr>
            <p:cNvPr id="36886" name="Text Box 24"/>
            <p:cNvSpPr txBox="1">
              <a:spLocks noChangeArrowheads="1"/>
            </p:cNvSpPr>
            <p:nvPr/>
          </p:nvSpPr>
          <p:spPr bwMode="auto">
            <a:xfrm>
              <a:off x="5815013" y="4646621"/>
              <a:ext cx="14319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benzeno</a:t>
              </a:r>
            </a:p>
          </p:txBody>
        </p:sp>
        <p:sp>
          <p:nvSpPr>
            <p:cNvPr id="36887" name="Text Box 25"/>
            <p:cNvSpPr txBox="1">
              <a:spLocks noChangeArrowheads="1"/>
            </p:cNvSpPr>
            <p:nvPr/>
          </p:nvSpPr>
          <p:spPr bwMode="auto">
            <a:xfrm>
              <a:off x="7326313" y="4646621"/>
              <a:ext cx="13255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(IUPAC)</a:t>
              </a:r>
            </a:p>
          </p:txBody>
        </p:sp>
      </p:grpSp>
      <p:grpSp>
        <p:nvGrpSpPr>
          <p:cNvPr id="4" name="Grupo 18"/>
          <p:cNvGrpSpPr>
            <a:grpSpLocks/>
          </p:cNvGrpSpPr>
          <p:nvPr/>
        </p:nvGrpSpPr>
        <p:grpSpPr bwMode="auto">
          <a:xfrm>
            <a:off x="4787900" y="5467350"/>
            <a:ext cx="2130425" cy="461963"/>
            <a:chOff x="4787900" y="5432433"/>
            <a:chExt cx="2130425" cy="461963"/>
          </a:xfrm>
        </p:grpSpPr>
        <p:sp>
          <p:nvSpPr>
            <p:cNvPr id="36882" name="Text Box 26"/>
            <p:cNvSpPr txBox="1">
              <a:spLocks noChangeArrowheads="1"/>
            </p:cNvSpPr>
            <p:nvPr/>
          </p:nvSpPr>
          <p:spPr bwMode="auto">
            <a:xfrm>
              <a:off x="4787900" y="5432433"/>
              <a:ext cx="9191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fenol</a:t>
              </a:r>
            </a:p>
          </p:txBody>
        </p:sp>
        <p:sp>
          <p:nvSpPr>
            <p:cNvPr id="36883" name="Text Box 27"/>
            <p:cNvSpPr txBox="1">
              <a:spLocks noChangeArrowheads="1"/>
            </p:cNvSpPr>
            <p:nvPr/>
          </p:nvSpPr>
          <p:spPr bwMode="auto">
            <a:xfrm>
              <a:off x="5726113" y="5432433"/>
              <a:ext cx="11922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(usual)</a:t>
              </a:r>
            </a:p>
          </p:txBody>
        </p:sp>
      </p:grp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5495925" y="5041900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ou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6513" y="71438"/>
            <a:ext cx="903605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01) Considere  as  estruturas  moleculares  do  naftaleno  e  da  decalina,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       representadas  pelas  fórmulas  abaixo:</a:t>
            </a: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468313" y="2498725"/>
            <a:ext cx="84963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528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Substituindo, em ambas as moléculas, um átomo de hidrogênio por um grupo hidroxila (OH), obtêm-se dois compostos que pertencem, respectivamente, às funções: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398463" y="3932238"/>
            <a:ext cx="3886200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979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a)  álcool e fenol.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b)  fenol e fenol.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c)  fenol e álcool.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d)  álcool e álcool.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 i="1">
                <a:solidFill>
                  <a:schemeClr val="bg1"/>
                </a:solidFill>
                <a:cs typeface="Arial" charset="0"/>
              </a:rPr>
              <a:t>e)  fenol e enol.</a:t>
            </a:r>
          </a:p>
        </p:txBody>
      </p:sp>
      <p:sp>
        <p:nvSpPr>
          <p:cNvPr id="37893" name="AutoShape 18"/>
          <p:cNvSpPr>
            <a:spLocks noChangeArrowheads="1"/>
          </p:cNvSpPr>
          <p:nvPr/>
        </p:nvSpPr>
        <p:spPr bwMode="auto">
          <a:xfrm rot="5400000">
            <a:off x="2416175" y="1125538"/>
            <a:ext cx="1008063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4" name="Oval 19"/>
          <p:cNvSpPr>
            <a:spLocks noChangeArrowheads="1"/>
          </p:cNvSpPr>
          <p:nvPr/>
        </p:nvSpPr>
        <p:spPr bwMode="auto">
          <a:xfrm>
            <a:off x="2632075" y="1268413"/>
            <a:ext cx="576263" cy="576262"/>
          </a:xfrm>
          <a:prstGeom prst="ellipse">
            <a:avLst/>
          </a:prstGeom>
          <a:solidFill>
            <a:srgbClr val="0000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5" name="AutoShape 20"/>
          <p:cNvSpPr>
            <a:spLocks noChangeArrowheads="1"/>
          </p:cNvSpPr>
          <p:nvPr/>
        </p:nvSpPr>
        <p:spPr bwMode="auto">
          <a:xfrm rot="5400000">
            <a:off x="3282951" y="1120775"/>
            <a:ext cx="1008062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6" name="Oval 21"/>
          <p:cNvSpPr>
            <a:spLocks noChangeArrowheads="1"/>
          </p:cNvSpPr>
          <p:nvPr/>
        </p:nvSpPr>
        <p:spPr bwMode="auto">
          <a:xfrm>
            <a:off x="3498850" y="1263650"/>
            <a:ext cx="576263" cy="576263"/>
          </a:xfrm>
          <a:prstGeom prst="ellipse">
            <a:avLst/>
          </a:prstGeom>
          <a:solidFill>
            <a:srgbClr val="0000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7" name="AutoShape 22"/>
          <p:cNvSpPr>
            <a:spLocks noChangeArrowheads="1"/>
          </p:cNvSpPr>
          <p:nvPr/>
        </p:nvSpPr>
        <p:spPr bwMode="auto">
          <a:xfrm rot="5400000">
            <a:off x="5286375" y="1125538"/>
            <a:ext cx="1008063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8" name="AutoShape 24"/>
          <p:cNvSpPr>
            <a:spLocks noChangeArrowheads="1"/>
          </p:cNvSpPr>
          <p:nvPr/>
        </p:nvSpPr>
        <p:spPr bwMode="auto">
          <a:xfrm rot="5400000">
            <a:off x="6153151" y="1120775"/>
            <a:ext cx="1008062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37899" name="Text Box 26"/>
          <p:cNvSpPr txBox="1">
            <a:spLocks noChangeArrowheads="1"/>
          </p:cNvSpPr>
          <p:nvPr/>
        </p:nvSpPr>
        <p:spPr bwMode="auto">
          <a:xfrm>
            <a:off x="2628900" y="2205038"/>
            <a:ext cx="145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NAFTALENO</a:t>
            </a:r>
          </a:p>
        </p:txBody>
      </p:sp>
      <p:sp>
        <p:nvSpPr>
          <p:cNvPr id="37900" name="Text Box 27"/>
          <p:cNvSpPr txBox="1">
            <a:spLocks noChangeArrowheads="1"/>
          </p:cNvSpPr>
          <p:nvPr/>
        </p:nvSpPr>
        <p:spPr bwMode="auto">
          <a:xfrm>
            <a:off x="5556250" y="2205038"/>
            <a:ext cx="1274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DECALINA</a:t>
            </a:r>
          </a:p>
        </p:txBody>
      </p:sp>
      <p:sp>
        <p:nvSpPr>
          <p:cNvPr id="90154" name="AutoShape 42"/>
          <p:cNvSpPr>
            <a:spLocks noChangeArrowheads="1"/>
          </p:cNvSpPr>
          <p:nvPr/>
        </p:nvSpPr>
        <p:spPr bwMode="auto">
          <a:xfrm rot="5400000">
            <a:off x="3927475" y="4865688"/>
            <a:ext cx="1008063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55" name="Oval 43"/>
          <p:cNvSpPr>
            <a:spLocks noChangeArrowheads="1"/>
          </p:cNvSpPr>
          <p:nvPr/>
        </p:nvSpPr>
        <p:spPr bwMode="auto">
          <a:xfrm>
            <a:off x="4143375" y="5008563"/>
            <a:ext cx="576263" cy="576262"/>
          </a:xfrm>
          <a:prstGeom prst="ellipse">
            <a:avLst/>
          </a:prstGeom>
          <a:solidFill>
            <a:srgbClr val="0000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56" name="AutoShape 44"/>
          <p:cNvSpPr>
            <a:spLocks noChangeArrowheads="1"/>
          </p:cNvSpPr>
          <p:nvPr/>
        </p:nvSpPr>
        <p:spPr bwMode="auto">
          <a:xfrm rot="5400000">
            <a:off x="4794251" y="4860925"/>
            <a:ext cx="1008062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57" name="Oval 45"/>
          <p:cNvSpPr>
            <a:spLocks noChangeArrowheads="1"/>
          </p:cNvSpPr>
          <p:nvPr/>
        </p:nvSpPr>
        <p:spPr bwMode="auto">
          <a:xfrm>
            <a:off x="5010150" y="5003800"/>
            <a:ext cx="576263" cy="576263"/>
          </a:xfrm>
          <a:prstGeom prst="ellipse">
            <a:avLst/>
          </a:prstGeom>
          <a:solidFill>
            <a:srgbClr val="0000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58" name="AutoShape 46"/>
          <p:cNvSpPr>
            <a:spLocks noChangeArrowheads="1"/>
          </p:cNvSpPr>
          <p:nvPr/>
        </p:nvSpPr>
        <p:spPr bwMode="auto">
          <a:xfrm rot="5400000">
            <a:off x="6797675" y="4865688"/>
            <a:ext cx="1008063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59" name="AutoShape 47"/>
          <p:cNvSpPr>
            <a:spLocks noChangeArrowheads="1"/>
          </p:cNvSpPr>
          <p:nvPr/>
        </p:nvSpPr>
        <p:spPr bwMode="auto">
          <a:xfrm rot="5400000">
            <a:off x="7664451" y="4860925"/>
            <a:ext cx="1008062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cs typeface="Arial" charset="0"/>
            </a:endParaRPr>
          </a:p>
        </p:txBody>
      </p:sp>
      <p:sp>
        <p:nvSpPr>
          <p:cNvPr id="90160" name="Text Box 48"/>
          <p:cNvSpPr txBox="1">
            <a:spLocks noChangeArrowheads="1"/>
          </p:cNvSpPr>
          <p:nvPr/>
        </p:nvSpPr>
        <p:spPr bwMode="auto">
          <a:xfrm>
            <a:off x="4162425" y="42021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 OH</a:t>
            </a:r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>
            <a:off x="4430713" y="4510088"/>
            <a:ext cx="0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0162" name="Text Box 50"/>
          <p:cNvSpPr txBox="1">
            <a:spLocks noChangeArrowheads="1"/>
          </p:cNvSpPr>
          <p:nvPr/>
        </p:nvSpPr>
        <p:spPr bwMode="auto">
          <a:xfrm>
            <a:off x="7042150" y="42021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 OH</a:t>
            </a:r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>
            <a:off x="7310438" y="4510088"/>
            <a:ext cx="0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0164" name="Text Box 52"/>
          <p:cNvSpPr txBox="1">
            <a:spLocks noChangeArrowheads="1"/>
          </p:cNvSpPr>
          <p:nvPr/>
        </p:nvSpPr>
        <p:spPr bwMode="auto">
          <a:xfrm>
            <a:off x="4340225" y="5972175"/>
            <a:ext cx="879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FENOL</a:t>
            </a:r>
          </a:p>
        </p:txBody>
      </p:sp>
      <p:sp>
        <p:nvSpPr>
          <p:cNvPr id="90165" name="Text Box 53"/>
          <p:cNvSpPr txBox="1">
            <a:spLocks noChangeArrowheads="1"/>
          </p:cNvSpPr>
          <p:nvPr/>
        </p:nvSpPr>
        <p:spPr bwMode="auto">
          <a:xfrm>
            <a:off x="7164388" y="5972175"/>
            <a:ext cx="1050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ÁLCOOL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9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1000"/>
                                        <p:tgtEl>
                                          <p:spTgt spid="9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autoRev="1" fill="hold"/>
                                        <p:tgtEl>
                                          <p:spTgt spid="90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autoRev="1" fill="hold"/>
                                        <p:tgtEl>
                                          <p:spTgt spid="90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autoRev="1" fill="hold"/>
                                        <p:tgtEl>
                                          <p:spTgt spid="90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54" grpId="0" animBg="1"/>
      <p:bldP spid="90155" grpId="0" animBg="1"/>
      <p:bldP spid="90156" grpId="0" animBg="1"/>
      <p:bldP spid="90157" grpId="0" animBg="1"/>
      <p:bldP spid="90158" grpId="0" animBg="1"/>
      <p:bldP spid="90159" grpId="0" animBg="1"/>
      <p:bldP spid="90160" grpId="0"/>
      <p:bldP spid="90161" grpId="0" animBg="1"/>
      <p:bldP spid="90162" grpId="0"/>
      <p:bldP spid="90163" grpId="0" animBg="1"/>
      <p:bldP spid="90164" grpId="0"/>
      <p:bldP spid="9016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71802" y="2786058"/>
            <a:ext cx="3000396" cy="171451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49598" y="273586"/>
            <a:ext cx="1644804" cy="369332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ENÓIS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10410" y="1100139"/>
            <a:ext cx="5523180" cy="1338828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São compostos que apresentam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a oxidrila ligada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diretamente a carbono com ligação dupla</a:t>
            </a:r>
            <a:r>
              <a:rPr lang="pt-BR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</a:t>
            </a:r>
          </a:p>
        </p:txBody>
      </p:sp>
      <p:grpSp>
        <p:nvGrpSpPr>
          <p:cNvPr id="38923" name="Grupo 13"/>
          <p:cNvGrpSpPr>
            <a:grpSpLocks/>
          </p:cNvGrpSpPr>
          <p:nvPr/>
        </p:nvGrpSpPr>
        <p:grpSpPr bwMode="auto">
          <a:xfrm>
            <a:off x="3571875" y="2928938"/>
            <a:ext cx="2000250" cy="1319212"/>
            <a:chOff x="3571868" y="2786058"/>
            <a:chExt cx="2000264" cy="1318921"/>
          </a:xfrm>
        </p:grpSpPr>
        <p:sp>
          <p:nvSpPr>
            <p:cNvPr id="38927" name="CaixaDeTexto 6"/>
            <p:cNvSpPr txBox="1">
              <a:spLocks noChangeArrowheads="1"/>
            </p:cNvSpPr>
            <p:nvPr/>
          </p:nvSpPr>
          <p:spPr bwMode="auto">
            <a:xfrm>
              <a:off x="3933845" y="3643314"/>
              <a:ext cx="12763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>
                  <a:solidFill>
                    <a:schemeClr val="bg1"/>
                  </a:solidFill>
                  <a:latin typeface="Arial Black" pitchFamily="34" charset="0"/>
                </a:rPr>
                <a:t>C  =  C</a:t>
              </a:r>
            </a:p>
          </p:txBody>
        </p:sp>
        <p:cxnSp>
          <p:nvCxnSpPr>
            <p:cNvPr id="9" name="Conector reto 8"/>
            <p:cNvCxnSpPr/>
            <p:nvPr/>
          </p:nvCxnSpPr>
          <p:spPr>
            <a:xfrm>
              <a:off x="5286380" y="3857384"/>
              <a:ext cx="285752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3571868" y="3857384"/>
              <a:ext cx="285752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 rot="16200000">
              <a:off x="4858579" y="3428059"/>
              <a:ext cx="285687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>
              <a:off x="3999736" y="3428059"/>
              <a:ext cx="285687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32" name="Retângulo 12"/>
            <p:cNvSpPr>
              <a:spLocks noChangeArrowheads="1"/>
            </p:cNvSpPr>
            <p:nvPr/>
          </p:nvSpPr>
          <p:spPr bwMode="auto">
            <a:xfrm>
              <a:off x="4786314" y="2786058"/>
              <a:ext cx="69762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>
                  <a:solidFill>
                    <a:srgbClr val="FFFFFF"/>
                  </a:solidFill>
                  <a:latin typeface="Arial Black" pitchFamily="34" charset="0"/>
                </a:rPr>
                <a:t>OH</a:t>
              </a:r>
              <a:endParaRPr lang="pt-BR" altLang="pt-BR"/>
            </a:p>
          </p:txBody>
        </p:sp>
      </p:grpSp>
      <p:sp>
        <p:nvSpPr>
          <p:cNvPr id="13" name="CaixaDeTexto 12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de cantos arredondados 55"/>
          <p:cNvSpPr/>
          <p:nvPr/>
        </p:nvSpPr>
        <p:spPr>
          <a:xfrm>
            <a:off x="3428992" y="3286124"/>
            <a:ext cx="785818" cy="78581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Retângulo de cantos arredondados 54"/>
          <p:cNvSpPr/>
          <p:nvPr/>
        </p:nvSpPr>
        <p:spPr>
          <a:xfrm>
            <a:off x="4643438" y="3286124"/>
            <a:ext cx="785818" cy="78581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Retângulo de cantos arredondados 53"/>
          <p:cNvSpPr/>
          <p:nvPr/>
        </p:nvSpPr>
        <p:spPr>
          <a:xfrm>
            <a:off x="5500694" y="3286124"/>
            <a:ext cx="785818" cy="1571636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3" name="Retângulo de cantos arredondados 52"/>
          <p:cNvSpPr/>
          <p:nvPr/>
        </p:nvSpPr>
        <p:spPr>
          <a:xfrm>
            <a:off x="4643438" y="1785926"/>
            <a:ext cx="785818" cy="78581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51"/>
          <p:cNvGrpSpPr>
            <a:grpSpLocks/>
          </p:cNvGrpSpPr>
          <p:nvPr/>
        </p:nvGrpSpPr>
        <p:grpSpPr bwMode="auto">
          <a:xfrm>
            <a:off x="714375" y="2214563"/>
            <a:ext cx="7643813" cy="1214437"/>
            <a:chOff x="714348" y="2214555"/>
            <a:chExt cx="7643867" cy="1214446"/>
          </a:xfrm>
        </p:grpSpPr>
        <p:sp>
          <p:nvSpPr>
            <p:cNvPr id="50" name="Retângulo 49"/>
            <p:cNvSpPr/>
            <p:nvPr/>
          </p:nvSpPr>
          <p:spPr>
            <a:xfrm>
              <a:off x="714348" y="2571745"/>
              <a:ext cx="6357983" cy="6429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51" name="Retângulo com Canto Aparado do Mesmo Lado 50"/>
            <p:cNvSpPr/>
            <p:nvPr/>
          </p:nvSpPr>
          <p:spPr>
            <a:xfrm rot="16200000">
              <a:off x="6858016" y="1928803"/>
              <a:ext cx="1214446" cy="1785951"/>
            </a:xfrm>
            <a:prstGeom prst="snip2SameRect">
              <a:avLst>
                <a:gd name="adj1" fmla="val 43709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121872" name="Text Box 16"/>
          <p:cNvSpPr txBox="1">
            <a:spLocks noChangeArrowheads="1"/>
          </p:cNvSpPr>
          <p:nvPr/>
        </p:nvSpPr>
        <p:spPr bwMode="auto">
          <a:xfrm>
            <a:off x="6667502" y="2216141"/>
            <a:ext cx="312738" cy="369888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121873" name="Text Box 17"/>
          <p:cNvSpPr txBox="1">
            <a:spLocks noChangeArrowheads="1"/>
          </p:cNvSpPr>
          <p:nvPr/>
        </p:nvSpPr>
        <p:spPr bwMode="auto">
          <a:xfrm>
            <a:off x="5519740" y="2216141"/>
            <a:ext cx="312737" cy="369888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121874" name="Text Box 18"/>
          <p:cNvSpPr txBox="1">
            <a:spLocks noChangeArrowheads="1"/>
          </p:cNvSpPr>
          <p:nvPr/>
        </p:nvSpPr>
        <p:spPr bwMode="auto">
          <a:xfrm>
            <a:off x="4357686" y="2214554"/>
            <a:ext cx="312738" cy="36988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121875" name="Text Box 19"/>
          <p:cNvSpPr txBox="1">
            <a:spLocks noChangeArrowheads="1"/>
          </p:cNvSpPr>
          <p:nvPr/>
        </p:nvSpPr>
        <p:spPr bwMode="auto">
          <a:xfrm>
            <a:off x="3463927" y="2216141"/>
            <a:ext cx="312738" cy="369888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121881" name="Text Box 25"/>
          <p:cNvSpPr txBox="1">
            <a:spLocks noChangeArrowheads="1"/>
          </p:cNvSpPr>
          <p:nvPr/>
        </p:nvSpPr>
        <p:spPr bwMode="auto">
          <a:xfrm>
            <a:off x="2166940" y="2225666"/>
            <a:ext cx="312737" cy="369888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5</a:t>
            </a:r>
          </a:p>
        </p:txBody>
      </p:sp>
      <p:sp>
        <p:nvSpPr>
          <p:cNvPr id="6173" name="AutoShape 33"/>
          <p:cNvSpPr>
            <a:spLocks noChangeArrowheads="1"/>
          </p:cNvSpPr>
          <p:nvPr/>
        </p:nvSpPr>
        <p:spPr bwMode="auto">
          <a:xfrm>
            <a:off x="1428728" y="428604"/>
            <a:ext cx="6286544" cy="1079500"/>
          </a:xfrm>
          <a:prstGeom prst="roundRect">
            <a:avLst>
              <a:gd name="adj" fmla="val 16667"/>
            </a:avLst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BR" b="1">
              <a:cs typeface="Arial" charset="0"/>
            </a:endParaRPr>
          </a:p>
        </p:txBody>
      </p:sp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1928813" y="714375"/>
            <a:ext cx="1227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2 – etil </a:t>
            </a:r>
          </a:p>
        </p:txBody>
      </p:sp>
      <p:sp>
        <p:nvSpPr>
          <p:cNvPr id="121896" name="Text Box 40"/>
          <p:cNvSpPr txBox="1">
            <a:spLocks noChangeArrowheads="1"/>
          </p:cNvSpPr>
          <p:nvPr/>
        </p:nvSpPr>
        <p:spPr bwMode="auto">
          <a:xfrm>
            <a:off x="3000375" y="714375"/>
            <a:ext cx="2662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– 3, 3, 4 – trimetil</a:t>
            </a:r>
          </a:p>
        </p:txBody>
      </p:sp>
      <p:sp>
        <p:nvSpPr>
          <p:cNvPr id="121897" name="Text Box 41"/>
          <p:cNvSpPr txBox="1">
            <a:spLocks noChangeArrowheads="1"/>
          </p:cNvSpPr>
          <p:nvPr/>
        </p:nvSpPr>
        <p:spPr bwMode="auto">
          <a:xfrm>
            <a:off x="5499100" y="714375"/>
            <a:ext cx="1706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hex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an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óico</a:t>
            </a:r>
          </a:p>
        </p:txBody>
      </p:sp>
      <p:sp>
        <p:nvSpPr>
          <p:cNvPr id="121905" name="Text Box 49"/>
          <p:cNvSpPr txBox="1">
            <a:spLocks noChangeArrowheads="1"/>
          </p:cNvSpPr>
          <p:nvPr/>
        </p:nvSpPr>
        <p:spPr bwMode="auto">
          <a:xfrm>
            <a:off x="1330305" y="2214554"/>
            <a:ext cx="312737" cy="36988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6</a:t>
            </a:r>
          </a:p>
        </p:txBody>
      </p:sp>
      <p:grpSp>
        <p:nvGrpSpPr>
          <p:cNvPr id="6183" name="Grupo 47"/>
          <p:cNvGrpSpPr>
            <a:grpSpLocks/>
          </p:cNvGrpSpPr>
          <p:nvPr/>
        </p:nvGrpSpPr>
        <p:grpSpPr bwMode="auto">
          <a:xfrm>
            <a:off x="847725" y="1857375"/>
            <a:ext cx="7448550" cy="2786063"/>
            <a:chOff x="785813" y="2143125"/>
            <a:chExt cx="7448550" cy="2786073"/>
          </a:xfrm>
        </p:grpSpPr>
        <p:sp>
          <p:nvSpPr>
            <p:cNvPr id="6187" name="Text Box 2"/>
            <p:cNvSpPr txBox="1">
              <a:spLocks noChangeArrowheads="1"/>
            </p:cNvSpPr>
            <p:nvPr/>
          </p:nvSpPr>
          <p:spPr bwMode="auto">
            <a:xfrm>
              <a:off x="3348038" y="2922588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6188" name="Text Box 3"/>
            <p:cNvSpPr txBox="1">
              <a:spLocks noChangeArrowheads="1"/>
            </p:cNvSpPr>
            <p:nvPr/>
          </p:nvSpPr>
          <p:spPr bwMode="auto">
            <a:xfrm>
              <a:off x="6588125" y="2927350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6189" name="Line 4"/>
            <p:cNvSpPr>
              <a:spLocks noChangeShapeType="1"/>
            </p:cNvSpPr>
            <p:nvPr/>
          </p:nvSpPr>
          <p:spPr bwMode="auto">
            <a:xfrm flipV="1">
              <a:off x="7164388" y="2879725"/>
              <a:ext cx="360362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0" name="Line 5"/>
            <p:cNvSpPr>
              <a:spLocks noChangeShapeType="1"/>
            </p:cNvSpPr>
            <p:nvPr/>
          </p:nvSpPr>
          <p:spPr bwMode="auto">
            <a:xfrm flipV="1">
              <a:off x="7092950" y="2736850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1" name="Line 6"/>
            <p:cNvSpPr>
              <a:spLocks noChangeShapeType="1"/>
            </p:cNvSpPr>
            <p:nvPr/>
          </p:nvSpPr>
          <p:spPr bwMode="auto">
            <a:xfrm>
              <a:off x="7164388" y="3243263"/>
              <a:ext cx="360362" cy="1412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2" name="Text Box 7"/>
            <p:cNvSpPr txBox="1">
              <a:spLocks noChangeArrowheads="1"/>
            </p:cNvSpPr>
            <p:nvPr/>
          </p:nvSpPr>
          <p:spPr bwMode="auto">
            <a:xfrm>
              <a:off x="7497763" y="2449513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6193" name="Text Box 8"/>
            <p:cNvSpPr txBox="1">
              <a:spLocks noChangeArrowheads="1"/>
            </p:cNvSpPr>
            <p:nvPr/>
          </p:nvSpPr>
          <p:spPr bwMode="auto">
            <a:xfrm>
              <a:off x="7572375" y="3216275"/>
              <a:ext cx="661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OH</a:t>
              </a:r>
            </a:p>
          </p:txBody>
        </p:sp>
        <p:sp>
          <p:nvSpPr>
            <p:cNvPr id="6194" name="Text Box 9"/>
            <p:cNvSpPr txBox="1">
              <a:spLocks noChangeArrowheads="1"/>
            </p:cNvSpPr>
            <p:nvPr/>
          </p:nvSpPr>
          <p:spPr bwMode="auto">
            <a:xfrm>
              <a:off x="4560888" y="2916238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  <a:endParaRPr lang="pt-BR" altLang="pt-BR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6195" name="Line 10"/>
            <p:cNvSpPr>
              <a:spLocks noChangeShapeType="1"/>
            </p:cNvSpPr>
            <p:nvPr/>
          </p:nvSpPr>
          <p:spPr bwMode="auto">
            <a:xfrm>
              <a:off x="6253163" y="314325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6" name="Text Box 12"/>
            <p:cNvSpPr txBox="1">
              <a:spLocks noChangeArrowheads="1"/>
            </p:cNvSpPr>
            <p:nvPr/>
          </p:nvSpPr>
          <p:spPr bwMode="auto">
            <a:xfrm>
              <a:off x="5435600" y="2927350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6197" name="Line 13"/>
            <p:cNvSpPr>
              <a:spLocks noChangeShapeType="1"/>
            </p:cNvSpPr>
            <p:nvPr/>
          </p:nvSpPr>
          <p:spPr bwMode="auto">
            <a:xfrm>
              <a:off x="5065713" y="3154363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8" name="Line 14"/>
            <p:cNvSpPr>
              <a:spLocks noChangeShapeType="1"/>
            </p:cNvSpPr>
            <p:nvPr/>
          </p:nvSpPr>
          <p:spPr bwMode="auto">
            <a:xfrm>
              <a:off x="5667375" y="3430588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99" name="Text Box 15"/>
            <p:cNvSpPr txBox="1">
              <a:spLocks noChangeArrowheads="1"/>
            </p:cNvSpPr>
            <p:nvPr/>
          </p:nvSpPr>
          <p:spPr bwMode="auto">
            <a:xfrm>
              <a:off x="5453074" y="368142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6200" name="Text Box 20"/>
            <p:cNvSpPr txBox="1">
              <a:spLocks noChangeArrowheads="1"/>
            </p:cNvSpPr>
            <p:nvPr/>
          </p:nvSpPr>
          <p:spPr bwMode="auto">
            <a:xfrm>
              <a:off x="2052638" y="2932113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6201" name="Line 21"/>
            <p:cNvSpPr>
              <a:spLocks noChangeShapeType="1"/>
            </p:cNvSpPr>
            <p:nvPr/>
          </p:nvSpPr>
          <p:spPr bwMode="auto">
            <a:xfrm>
              <a:off x="2930525" y="312420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02" name="Line 22"/>
            <p:cNvSpPr>
              <a:spLocks noChangeShapeType="1"/>
            </p:cNvSpPr>
            <p:nvPr/>
          </p:nvSpPr>
          <p:spPr bwMode="auto">
            <a:xfrm>
              <a:off x="4138613" y="312420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03" name="Line 23"/>
            <p:cNvSpPr>
              <a:spLocks noChangeShapeType="1"/>
            </p:cNvSpPr>
            <p:nvPr/>
          </p:nvSpPr>
          <p:spPr bwMode="auto">
            <a:xfrm>
              <a:off x="3571868" y="3413125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04" name="Text Box 24"/>
            <p:cNvSpPr txBox="1">
              <a:spLocks noChangeArrowheads="1"/>
            </p:cNvSpPr>
            <p:nvPr/>
          </p:nvSpPr>
          <p:spPr bwMode="auto">
            <a:xfrm>
              <a:off x="3381372" y="3681418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6205" name="Line 29"/>
            <p:cNvSpPr>
              <a:spLocks noChangeShapeType="1"/>
            </p:cNvSpPr>
            <p:nvPr/>
          </p:nvSpPr>
          <p:spPr bwMode="auto">
            <a:xfrm>
              <a:off x="4787900" y="2646363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06" name="Text Box 30"/>
            <p:cNvSpPr txBox="1">
              <a:spLocks noChangeArrowheads="1"/>
            </p:cNvSpPr>
            <p:nvPr/>
          </p:nvSpPr>
          <p:spPr bwMode="auto">
            <a:xfrm>
              <a:off x="4595818" y="214312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6207" name="Line 31"/>
            <p:cNvSpPr>
              <a:spLocks noChangeShapeType="1"/>
            </p:cNvSpPr>
            <p:nvPr/>
          </p:nvSpPr>
          <p:spPr bwMode="auto">
            <a:xfrm>
              <a:off x="5672138" y="4216410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08" name="Text Box 32"/>
            <p:cNvSpPr txBox="1">
              <a:spLocks noChangeArrowheads="1"/>
            </p:cNvSpPr>
            <p:nvPr/>
          </p:nvSpPr>
          <p:spPr bwMode="auto">
            <a:xfrm>
              <a:off x="5453074" y="446723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6209" name="Line 45"/>
            <p:cNvSpPr>
              <a:spLocks noChangeShapeType="1"/>
            </p:cNvSpPr>
            <p:nvPr/>
          </p:nvSpPr>
          <p:spPr bwMode="auto">
            <a:xfrm>
              <a:off x="4794250" y="3413125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10" name="Text Box 46"/>
            <p:cNvSpPr txBox="1">
              <a:spLocks noChangeArrowheads="1"/>
            </p:cNvSpPr>
            <p:nvPr/>
          </p:nvSpPr>
          <p:spPr bwMode="auto">
            <a:xfrm>
              <a:off x="4595818" y="368142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6211" name="Text Box 47"/>
            <p:cNvSpPr txBox="1">
              <a:spLocks noChangeArrowheads="1"/>
            </p:cNvSpPr>
            <p:nvPr/>
          </p:nvSpPr>
          <p:spPr bwMode="auto">
            <a:xfrm>
              <a:off x="1187450" y="2908300"/>
              <a:ext cx="407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6212" name="Line 48"/>
            <p:cNvSpPr>
              <a:spLocks noChangeShapeType="1"/>
            </p:cNvSpPr>
            <p:nvPr/>
          </p:nvSpPr>
          <p:spPr bwMode="auto">
            <a:xfrm>
              <a:off x="1690688" y="312420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13" name="Text Box 57"/>
            <p:cNvSpPr txBox="1">
              <a:spLocks noChangeArrowheads="1"/>
            </p:cNvSpPr>
            <p:nvPr/>
          </p:nvSpPr>
          <p:spPr bwMode="auto">
            <a:xfrm>
              <a:off x="3643313" y="2928938"/>
              <a:ext cx="4238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6214" name="Text Box 58"/>
            <p:cNvSpPr txBox="1">
              <a:spLocks noChangeArrowheads="1"/>
            </p:cNvSpPr>
            <p:nvPr/>
          </p:nvSpPr>
          <p:spPr bwMode="auto">
            <a:xfrm>
              <a:off x="5724525" y="2928938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6215" name="Text Box 59"/>
            <p:cNvSpPr txBox="1">
              <a:spLocks noChangeArrowheads="1"/>
            </p:cNvSpPr>
            <p:nvPr/>
          </p:nvSpPr>
          <p:spPr bwMode="auto">
            <a:xfrm>
              <a:off x="2338388" y="2928938"/>
              <a:ext cx="5254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16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6216" name="Text Box 60"/>
            <p:cNvSpPr txBox="1">
              <a:spLocks noChangeArrowheads="1"/>
            </p:cNvSpPr>
            <p:nvPr/>
          </p:nvSpPr>
          <p:spPr bwMode="auto">
            <a:xfrm>
              <a:off x="785813" y="2908300"/>
              <a:ext cx="5254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16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47" name="CaixaDeTexto 4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10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10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10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1000"/>
                                        <p:tgtEl>
                                          <p:spTgt spid="12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1000"/>
                                        <p:tgtEl>
                                          <p:spTgt spid="12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91" grpId="0"/>
      <p:bldP spid="121896" grpId="0"/>
      <p:bldP spid="1218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01) Na   manteiga   rançosa,   encontra-se   a  substância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      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sz="1600" b="1" i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 – CH</a:t>
            </a:r>
            <a:r>
              <a:rPr lang="pt-BR" altLang="pt-BR" sz="1600" b="1" i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 – CH</a:t>
            </a:r>
            <a:r>
              <a:rPr lang="pt-BR" altLang="pt-BR" sz="1600" b="1" i="1">
                <a:solidFill>
                  <a:srgbClr val="FFFF00"/>
                </a:solidFill>
                <a:cs typeface="Arial" charset="0"/>
              </a:rPr>
              <a:t>2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 – COOH  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      O  nome  dessa  substância  é: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42938" y="1571625"/>
            <a:ext cx="327501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es-ES_tradnl" altLang="pt-BR" sz="2400" b="1" i="1">
                <a:solidFill>
                  <a:schemeClr val="bg1"/>
                </a:solidFill>
                <a:cs typeface="Arial" charset="0"/>
              </a:rPr>
              <a:t>a)  butanol</a:t>
            </a:r>
            <a:endParaRPr lang="pt-BR" altLang="pt-BR" sz="2400" b="1" i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40000"/>
              </a:lnSpc>
            </a:pPr>
            <a:r>
              <a:rPr lang="es-ES_tradnl" altLang="pt-BR" sz="2400" b="1" i="1">
                <a:solidFill>
                  <a:schemeClr val="bg1"/>
                </a:solidFill>
                <a:cs typeface="Arial" charset="0"/>
              </a:rPr>
              <a:t>b)  butanona</a:t>
            </a:r>
            <a:endParaRPr lang="pt-BR" altLang="pt-BR" sz="2400" b="1" i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40000"/>
              </a:lnSpc>
            </a:pPr>
            <a:r>
              <a:rPr lang="es-ES_tradnl" altLang="pt-BR" sz="2400" b="1" i="1">
                <a:solidFill>
                  <a:schemeClr val="bg1"/>
                </a:solidFill>
                <a:cs typeface="Arial" charset="0"/>
              </a:rPr>
              <a:t>c)  ácido butanóico</a:t>
            </a:r>
            <a:endParaRPr lang="pt-BR" altLang="pt-BR" sz="2400" b="1" i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d)  butanoato de etila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e)  butanal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862388" y="4500563"/>
            <a:ext cx="923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BUT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8" name="Retângulo 7"/>
          <p:cNvSpPr/>
          <p:nvPr/>
        </p:nvSpPr>
        <p:spPr>
          <a:xfrm>
            <a:off x="4000496" y="1785926"/>
            <a:ext cx="4786346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CH</a:t>
            </a:r>
            <a:r>
              <a:rPr lang="pt-BR" sz="24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sz="24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 –  CH</a:t>
            </a:r>
            <a:r>
              <a:rPr lang="pt-BR" sz="2400" b="1" baseline="-25000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 –  </a:t>
            </a:r>
            <a:r>
              <a:rPr lang="pt-BR" sz="2400" b="1" dirty="0" err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COOH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</a:t>
            </a:r>
            <a:endParaRPr lang="pt-BR" sz="2400" dirty="0">
              <a:latin typeface="Arial Black" pitchFamily="34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 rot="5400000">
            <a:off x="3858419" y="2642394"/>
            <a:ext cx="714375" cy="15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999831" y="2642394"/>
            <a:ext cx="71437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rot="5400000">
            <a:off x="6214269" y="2642394"/>
            <a:ext cx="714375" cy="15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rot="5400000">
            <a:off x="7357269" y="2642394"/>
            <a:ext cx="714375" cy="15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4071934" y="3000372"/>
            <a:ext cx="385765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4 átomos de carbono</a:t>
            </a:r>
          </a:p>
        </p:txBody>
      </p:sp>
      <p:sp>
        <p:nvSpPr>
          <p:cNvPr id="20" name="Seta para baixo 19"/>
          <p:cNvSpPr/>
          <p:nvPr/>
        </p:nvSpPr>
        <p:spPr>
          <a:xfrm>
            <a:off x="4143372" y="3429000"/>
            <a:ext cx="285752" cy="1071570"/>
          </a:xfrm>
          <a:prstGeom prst="downArrow">
            <a:avLst/>
          </a:prstGeom>
          <a:ln w="19050">
            <a:solidFill>
              <a:schemeClr val="bg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1" name="Conector de seta reta 20"/>
          <p:cNvCxnSpPr/>
          <p:nvPr/>
        </p:nvCxnSpPr>
        <p:spPr>
          <a:xfrm rot="5400000">
            <a:off x="4644231" y="2499519"/>
            <a:ext cx="71437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4429124" y="2905949"/>
            <a:ext cx="3857652" cy="8802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ligações simples entre átomos de carbono</a:t>
            </a:r>
          </a:p>
        </p:txBody>
      </p:sp>
      <p:cxnSp>
        <p:nvCxnSpPr>
          <p:cNvPr id="27" name="Conector de seta reta 26"/>
          <p:cNvCxnSpPr/>
          <p:nvPr/>
        </p:nvCxnSpPr>
        <p:spPr>
          <a:xfrm rot="5400000">
            <a:off x="5787231" y="2499519"/>
            <a:ext cx="71437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 rot="5400000">
            <a:off x="7000081" y="2499519"/>
            <a:ext cx="71437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eta para baixo 28"/>
          <p:cNvSpPr/>
          <p:nvPr/>
        </p:nvSpPr>
        <p:spPr>
          <a:xfrm>
            <a:off x="5857884" y="3786190"/>
            <a:ext cx="214314" cy="642942"/>
          </a:xfrm>
          <a:prstGeom prst="downArrow">
            <a:avLst/>
          </a:prstGeom>
          <a:ln w="19050">
            <a:solidFill>
              <a:schemeClr val="bg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5654675" y="4500563"/>
            <a:ext cx="703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AN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7215206" y="1785926"/>
            <a:ext cx="165462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–  </a:t>
            </a:r>
            <a:r>
              <a:rPr lang="pt-BR" sz="2400" b="1" dirty="0" err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COOH</a:t>
            </a:r>
            <a:r>
              <a:rPr lang="pt-BR" sz="2400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 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32" name="Conector de seta reta 31"/>
          <p:cNvCxnSpPr/>
          <p:nvPr/>
        </p:nvCxnSpPr>
        <p:spPr>
          <a:xfrm rot="5400000">
            <a:off x="7785894" y="2642394"/>
            <a:ext cx="714375" cy="15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6143636" y="3077174"/>
            <a:ext cx="2928958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grupo funcional dos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dirty="0">
                <a:solidFill>
                  <a:schemeClr val="bg1"/>
                </a:solidFill>
                <a:latin typeface="Arial Black" pitchFamily="34" charset="0"/>
              </a:rPr>
              <a:t>ácidos carboxílicos</a:t>
            </a:r>
          </a:p>
        </p:txBody>
      </p:sp>
      <p:sp>
        <p:nvSpPr>
          <p:cNvPr id="34" name="Seta para baixo 33"/>
          <p:cNvSpPr/>
          <p:nvPr/>
        </p:nvSpPr>
        <p:spPr>
          <a:xfrm>
            <a:off x="7572396" y="4000504"/>
            <a:ext cx="214314" cy="500066"/>
          </a:xfrm>
          <a:prstGeom prst="downArrow">
            <a:avLst/>
          </a:prstGeom>
          <a:ln w="19050">
            <a:solidFill>
              <a:schemeClr val="bg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7226300" y="4500563"/>
            <a:ext cx="1100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ÓICO</a:t>
            </a: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4286248" y="5214950"/>
            <a:ext cx="364333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BUT</a:t>
            </a:r>
            <a:r>
              <a:rPr lang="pt-BR" sz="2800" b="1" dirty="0">
                <a:solidFill>
                  <a:schemeClr val="bg1"/>
                </a:solidFill>
                <a:cs typeface="Arial" charset="0"/>
              </a:rPr>
              <a:t>AN</a:t>
            </a: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ÓICO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/>
      <p:bldP spid="30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07950" y="188913"/>
            <a:ext cx="8821738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02) Quantos carbonos primários há na estrutura do ácido</a:t>
            </a:r>
          </a:p>
          <a:p>
            <a:pPr algn="just" eaLnBrk="1" hangingPunct="1">
              <a:lnSpc>
                <a:spcPct val="12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      metil  propanóico?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571500" y="1071563"/>
            <a:ext cx="9017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a)  5.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b)  4.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c)  3.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d)  2.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pt-BR" sz="2400" b="1" i="1">
                <a:solidFill>
                  <a:schemeClr val="bg1"/>
                </a:solidFill>
                <a:cs typeface="Arial" charset="0"/>
              </a:rPr>
              <a:t>e)  1.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243263" y="1666875"/>
            <a:ext cx="407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5159375" y="16716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 flipV="1">
            <a:off x="5735638" y="1624013"/>
            <a:ext cx="360362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 flipV="1">
            <a:off x="5664200" y="1481138"/>
            <a:ext cx="360363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58" name="Line 10"/>
          <p:cNvSpPr>
            <a:spLocks noChangeShapeType="1"/>
          </p:cNvSpPr>
          <p:nvPr/>
        </p:nvSpPr>
        <p:spPr bwMode="auto">
          <a:xfrm>
            <a:off x="5735638" y="1987550"/>
            <a:ext cx="360362" cy="1412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6069013" y="12144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6143625" y="1960563"/>
            <a:ext cx="661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OH</a:t>
            </a:r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4872038" y="18875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3798888" y="18875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4140200" y="16716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4367213" y="2103438"/>
            <a:ext cx="0" cy="2159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4151313" y="2365375"/>
            <a:ext cx="407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4402138" y="16716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2862263" y="1671638"/>
            <a:ext cx="538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4395788" y="2365375"/>
            <a:ext cx="538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/>
      <p:bldP spid="104454" grpId="1"/>
      <p:bldP spid="104455" grpId="0"/>
      <p:bldP spid="104455" grpId="1"/>
      <p:bldP spid="104456" grpId="0" animBg="1"/>
      <p:bldP spid="104457" grpId="0" animBg="1"/>
      <p:bldP spid="104458" grpId="0" animBg="1"/>
      <p:bldP spid="104459" grpId="0"/>
      <p:bldP spid="104460" grpId="0"/>
      <p:bldP spid="104461" grpId="0" animBg="1"/>
      <p:bldP spid="104462" grpId="0" animBg="1"/>
      <p:bldP spid="104463" grpId="0"/>
      <p:bldP spid="104464" grpId="0" animBg="1"/>
      <p:bldP spid="104465" grpId="0"/>
      <p:bldP spid="104465" grpId="1"/>
      <p:bldP spid="104466" grpId="0"/>
      <p:bldP spid="104467" grpId="0"/>
      <p:bldP spid="1044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552032" y="133350"/>
            <a:ext cx="2039937" cy="523875"/>
          </a:xfrm>
          <a:prstGeom prst="rect">
            <a:avLst/>
          </a:prstGeom>
          <a:ln w="19050">
            <a:solidFill>
              <a:schemeClr val="bg1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pt-BR" sz="2800" b="1" dirty="0">
                <a:solidFill>
                  <a:schemeClr val="bg1"/>
                </a:solidFill>
                <a:cs typeface="Arial" charset="0"/>
              </a:rPr>
              <a:t>ALDEÍDOS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1239824" y="928670"/>
            <a:ext cx="6664352" cy="461665"/>
          </a:xfrm>
          <a:prstGeom prst="rect">
            <a:avLst/>
          </a:prstGeom>
          <a:ln w="19050">
            <a:solidFill>
              <a:schemeClr val="bg1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São compostos que apresentam o grupo funcional       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894013" y="3700463"/>
            <a:ext cx="758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5480050" y="3705225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 flipV="1">
            <a:off x="6057900" y="3657600"/>
            <a:ext cx="360363" cy="2174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V="1">
            <a:off x="5986463" y="3514725"/>
            <a:ext cx="360362" cy="2174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6057900" y="4021138"/>
            <a:ext cx="360363" cy="1412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6402388" y="322738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450013" y="3994150"/>
            <a:ext cx="407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4103688" y="3694113"/>
            <a:ext cx="758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5072063" y="3921125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>
            <a:off x="3783013" y="3921125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2062163" y="5197475"/>
            <a:ext cx="75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5891213" y="5202238"/>
            <a:ext cx="407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</a:t>
            </a: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V="1">
            <a:off x="6469063" y="5154613"/>
            <a:ext cx="360362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 flipV="1">
            <a:off x="6397625" y="5011738"/>
            <a:ext cx="360363" cy="2174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74" name="Line 54"/>
          <p:cNvSpPr>
            <a:spLocks noChangeShapeType="1"/>
          </p:cNvSpPr>
          <p:nvPr/>
        </p:nvSpPr>
        <p:spPr bwMode="auto">
          <a:xfrm>
            <a:off x="6469063" y="5518150"/>
            <a:ext cx="360362" cy="1412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6778625" y="47244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6838950" y="5491163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H</a:t>
            </a: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3405188" y="5191125"/>
            <a:ext cx="75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5178" name="Line 58"/>
          <p:cNvSpPr>
            <a:spLocks noChangeShapeType="1"/>
          </p:cNvSpPr>
          <p:nvPr/>
        </p:nvSpPr>
        <p:spPr bwMode="auto">
          <a:xfrm>
            <a:off x="5556250" y="54181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79" name="Line 59"/>
          <p:cNvSpPr>
            <a:spLocks noChangeShapeType="1"/>
          </p:cNvSpPr>
          <p:nvPr/>
        </p:nvSpPr>
        <p:spPr bwMode="auto">
          <a:xfrm>
            <a:off x="3036888" y="5418138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749800" y="5202238"/>
            <a:ext cx="630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4376738" y="5429250"/>
            <a:ext cx="2889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82" name="Line 62"/>
          <p:cNvSpPr>
            <a:spLocks noChangeShapeType="1"/>
          </p:cNvSpPr>
          <p:nvPr/>
        </p:nvSpPr>
        <p:spPr bwMode="auto">
          <a:xfrm>
            <a:off x="4979988" y="5634038"/>
            <a:ext cx="0" cy="2159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4711700" y="5897563"/>
            <a:ext cx="758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grpSp>
        <p:nvGrpSpPr>
          <p:cNvPr id="9248" name="Grupo 39"/>
          <p:cNvGrpSpPr>
            <a:grpSpLocks/>
          </p:cNvGrpSpPr>
          <p:nvPr/>
        </p:nvGrpSpPr>
        <p:grpSpPr bwMode="auto">
          <a:xfrm>
            <a:off x="1571625" y="1714500"/>
            <a:ext cx="6000750" cy="1571625"/>
            <a:chOff x="1714480" y="1714488"/>
            <a:chExt cx="6000792" cy="1571636"/>
          </a:xfrm>
        </p:grpSpPr>
        <p:sp>
          <p:nvSpPr>
            <p:cNvPr id="39" name="Retângulo de cantos arredondados 38"/>
            <p:cNvSpPr/>
            <p:nvPr/>
          </p:nvSpPr>
          <p:spPr>
            <a:xfrm>
              <a:off x="1714480" y="1714488"/>
              <a:ext cx="6000792" cy="1571636"/>
            </a:xfrm>
            <a:prstGeom prst="roundRect">
              <a:avLst/>
            </a:prstGeom>
            <a:ln w="19050">
              <a:solidFill>
                <a:schemeClr val="bg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9255" name="Text Box 24"/>
            <p:cNvSpPr txBox="1">
              <a:spLocks noChangeArrowheads="1"/>
            </p:cNvSpPr>
            <p:nvPr/>
          </p:nvSpPr>
          <p:spPr bwMode="auto">
            <a:xfrm>
              <a:off x="2857500" y="2322513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9256" name="Line 25"/>
            <p:cNvSpPr>
              <a:spLocks noChangeShapeType="1"/>
            </p:cNvSpPr>
            <p:nvPr/>
          </p:nvSpPr>
          <p:spPr bwMode="auto">
            <a:xfrm flipV="1">
              <a:off x="2339975" y="2563813"/>
              <a:ext cx="374650" cy="158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57" name="Line 26"/>
            <p:cNvSpPr>
              <a:spLocks noChangeShapeType="1"/>
            </p:cNvSpPr>
            <p:nvPr/>
          </p:nvSpPr>
          <p:spPr bwMode="auto">
            <a:xfrm flipV="1">
              <a:off x="3362325" y="2274888"/>
              <a:ext cx="360363" cy="21748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58" name="Line 27"/>
            <p:cNvSpPr>
              <a:spLocks noChangeShapeType="1"/>
            </p:cNvSpPr>
            <p:nvPr/>
          </p:nvSpPr>
          <p:spPr bwMode="auto">
            <a:xfrm flipV="1">
              <a:off x="3290888" y="2132013"/>
              <a:ext cx="360362" cy="21748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59" name="Line 28"/>
            <p:cNvSpPr>
              <a:spLocks noChangeShapeType="1"/>
            </p:cNvSpPr>
            <p:nvPr/>
          </p:nvSpPr>
          <p:spPr bwMode="auto">
            <a:xfrm>
              <a:off x="3362325" y="2638425"/>
              <a:ext cx="360363" cy="141288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0" name="Text Box 29"/>
            <p:cNvSpPr txBox="1">
              <a:spLocks noChangeArrowheads="1"/>
            </p:cNvSpPr>
            <p:nvPr/>
          </p:nvSpPr>
          <p:spPr bwMode="auto">
            <a:xfrm>
              <a:off x="3635375" y="1844675"/>
              <a:ext cx="4238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9261" name="Text Box 30"/>
            <p:cNvSpPr txBox="1">
              <a:spLocks noChangeArrowheads="1"/>
            </p:cNvSpPr>
            <p:nvPr/>
          </p:nvSpPr>
          <p:spPr bwMode="auto">
            <a:xfrm>
              <a:off x="3684588" y="2611438"/>
              <a:ext cx="40798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9262" name="Text Box 31"/>
            <p:cNvSpPr txBox="1">
              <a:spLocks noChangeArrowheads="1"/>
            </p:cNvSpPr>
            <p:nvPr/>
          </p:nvSpPr>
          <p:spPr bwMode="auto">
            <a:xfrm>
              <a:off x="4787900" y="2265363"/>
              <a:ext cx="5603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ou</a:t>
              </a:r>
            </a:p>
          </p:txBody>
        </p:sp>
        <p:sp>
          <p:nvSpPr>
            <p:cNvPr id="9263" name="Text Box 32"/>
            <p:cNvSpPr txBox="1">
              <a:spLocks noChangeArrowheads="1"/>
            </p:cNvSpPr>
            <p:nvPr/>
          </p:nvSpPr>
          <p:spPr bwMode="auto">
            <a:xfrm>
              <a:off x="6170613" y="2252663"/>
              <a:ext cx="8683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cs typeface="Arial" charset="0"/>
                </a:rPr>
                <a:t>CHO</a:t>
              </a:r>
            </a:p>
          </p:txBody>
        </p:sp>
        <p:sp>
          <p:nvSpPr>
            <p:cNvPr id="9264" name="Line 74"/>
            <p:cNvSpPr>
              <a:spLocks noChangeShapeType="1"/>
            </p:cNvSpPr>
            <p:nvPr/>
          </p:nvSpPr>
          <p:spPr bwMode="auto">
            <a:xfrm flipV="1">
              <a:off x="5795963" y="2490788"/>
              <a:ext cx="374650" cy="1587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8" name="CaixaDeTexto 37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9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4" grpId="0"/>
      <p:bldP spid="5155" grpId="0"/>
      <p:bldP spid="5155" grpId="1"/>
      <p:bldP spid="5156" grpId="0" animBg="1"/>
      <p:bldP spid="5157" grpId="0" animBg="1"/>
      <p:bldP spid="5158" grpId="0" animBg="1"/>
      <p:bldP spid="5159" grpId="0"/>
      <p:bldP spid="5159" grpId="1"/>
      <p:bldP spid="5160" grpId="0"/>
      <p:bldP spid="5160" grpId="1"/>
      <p:bldP spid="5161" grpId="0"/>
      <p:bldP spid="5162" grpId="0" animBg="1"/>
      <p:bldP spid="5163" grpId="0" animBg="1"/>
      <p:bldP spid="5170" grpId="0"/>
      <p:bldP spid="5171" grpId="0"/>
      <p:bldP spid="5171" grpId="1"/>
      <p:bldP spid="5172" grpId="0" animBg="1"/>
      <p:bldP spid="5173" grpId="0" animBg="1"/>
      <p:bldP spid="5174" grpId="0" animBg="1"/>
      <p:bldP spid="5175" grpId="0"/>
      <p:bldP spid="5175" grpId="1"/>
      <p:bldP spid="5176" grpId="0"/>
      <p:bldP spid="5176" grpId="1"/>
      <p:bldP spid="5177" grpId="0"/>
      <p:bldP spid="5178" grpId="0" animBg="1"/>
      <p:bldP spid="5179" grpId="0" animBg="1"/>
      <p:bldP spid="5180" grpId="0"/>
      <p:bldP spid="5181" grpId="0" animBg="1"/>
      <p:bldP spid="5182" grpId="0" animBg="1"/>
      <p:bldP spid="51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412750" y="138113"/>
            <a:ext cx="8318500" cy="923330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sua nomenclatura é o nome do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hidrocarboneto correspondente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com a terminação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“ AL “ 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723900" y="2786058"/>
            <a:ext cx="7777163" cy="95866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Havendo necessidade de numeração,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devemos iniciar pelo carbono do grupo funcional </a:t>
            </a:r>
          </a:p>
        </p:txBody>
      </p:sp>
      <p:grpSp>
        <p:nvGrpSpPr>
          <p:cNvPr id="10248" name="Grupo 42"/>
          <p:cNvGrpSpPr>
            <a:grpSpLocks/>
          </p:cNvGrpSpPr>
          <p:nvPr/>
        </p:nvGrpSpPr>
        <p:grpSpPr bwMode="auto">
          <a:xfrm>
            <a:off x="1238250" y="1357313"/>
            <a:ext cx="3527425" cy="1182687"/>
            <a:chOff x="1238250" y="1357298"/>
            <a:chExt cx="3526919" cy="1182390"/>
          </a:xfrm>
        </p:grpSpPr>
        <p:sp>
          <p:nvSpPr>
            <p:cNvPr id="10281" name="Text Box 6"/>
            <p:cNvSpPr txBox="1">
              <a:spLocks noChangeArrowheads="1"/>
            </p:cNvSpPr>
            <p:nvPr/>
          </p:nvSpPr>
          <p:spPr bwMode="auto">
            <a:xfrm>
              <a:off x="1238250" y="178433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0282" name="Text Box 7"/>
            <p:cNvSpPr txBox="1">
              <a:spLocks noChangeArrowheads="1"/>
            </p:cNvSpPr>
            <p:nvPr/>
          </p:nvSpPr>
          <p:spPr bwMode="auto">
            <a:xfrm>
              <a:off x="3521075" y="1789098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0283" name="Line 8"/>
            <p:cNvSpPr>
              <a:spLocks noChangeShapeType="1"/>
            </p:cNvSpPr>
            <p:nvPr/>
          </p:nvSpPr>
          <p:spPr bwMode="auto">
            <a:xfrm flipV="1">
              <a:off x="3995738" y="1741473"/>
              <a:ext cx="360362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84" name="Line 9"/>
            <p:cNvSpPr>
              <a:spLocks noChangeShapeType="1"/>
            </p:cNvSpPr>
            <p:nvPr/>
          </p:nvSpPr>
          <p:spPr bwMode="auto">
            <a:xfrm flipV="1">
              <a:off x="3924300" y="1598598"/>
              <a:ext cx="360363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85" name="Line 10"/>
            <p:cNvSpPr>
              <a:spLocks noChangeShapeType="1"/>
            </p:cNvSpPr>
            <p:nvPr/>
          </p:nvSpPr>
          <p:spPr bwMode="auto">
            <a:xfrm>
              <a:off x="3995738" y="2105010"/>
              <a:ext cx="360362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86" name="Text Box 11"/>
            <p:cNvSpPr txBox="1">
              <a:spLocks noChangeArrowheads="1"/>
            </p:cNvSpPr>
            <p:nvPr/>
          </p:nvSpPr>
          <p:spPr bwMode="auto">
            <a:xfrm>
              <a:off x="4327525" y="1357298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0287" name="Text Box 12"/>
            <p:cNvSpPr txBox="1">
              <a:spLocks noChangeArrowheads="1"/>
            </p:cNvSpPr>
            <p:nvPr/>
          </p:nvSpPr>
          <p:spPr bwMode="auto">
            <a:xfrm>
              <a:off x="4357686" y="2078023"/>
              <a:ext cx="4074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10288" name="Text Box 13"/>
            <p:cNvSpPr txBox="1">
              <a:spLocks noChangeArrowheads="1"/>
            </p:cNvSpPr>
            <p:nvPr/>
          </p:nvSpPr>
          <p:spPr bwMode="auto">
            <a:xfrm>
              <a:off x="2381250" y="1777985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0289" name="Line 14"/>
            <p:cNvSpPr>
              <a:spLocks noChangeShapeType="1"/>
            </p:cNvSpPr>
            <p:nvPr/>
          </p:nvSpPr>
          <p:spPr bwMode="auto">
            <a:xfrm>
              <a:off x="3186113" y="200499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90" name="Line 15"/>
            <p:cNvSpPr>
              <a:spLocks noChangeShapeType="1"/>
            </p:cNvSpPr>
            <p:nvPr/>
          </p:nvSpPr>
          <p:spPr bwMode="auto">
            <a:xfrm>
              <a:off x="2068513" y="200499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5540375" y="1714500"/>
            <a:ext cx="1960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prop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an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al</a:t>
            </a:r>
          </a:p>
        </p:txBody>
      </p:sp>
      <p:grpSp>
        <p:nvGrpSpPr>
          <p:cNvPr id="3" name="Grupo 43"/>
          <p:cNvGrpSpPr>
            <a:grpSpLocks/>
          </p:cNvGrpSpPr>
          <p:nvPr/>
        </p:nvGrpSpPr>
        <p:grpSpPr bwMode="auto">
          <a:xfrm>
            <a:off x="2154238" y="4071938"/>
            <a:ext cx="4605337" cy="1577975"/>
            <a:chOff x="2309802" y="4243388"/>
            <a:chExt cx="4603761" cy="1577975"/>
          </a:xfrm>
        </p:grpSpPr>
        <p:sp>
          <p:nvSpPr>
            <p:cNvPr id="10267" name="Text Box 20"/>
            <p:cNvSpPr txBox="1">
              <a:spLocks noChangeArrowheads="1"/>
            </p:cNvSpPr>
            <p:nvPr/>
          </p:nvSpPr>
          <p:spPr bwMode="auto">
            <a:xfrm>
              <a:off x="2309802" y="471646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0268" name="Text Box 21"/>
            <p:cNvSpPr txBox="1">
              <a:spLocks noChangeArrowheads="1"/>
            </p:cNvSpPr>
            <p:nvPr/>
          </p:nvSpPr>
          <p:spPr bwMode="auto">
            <a:xfrm>
              <a:off x="5580063" y="4721225"/>
              <a:ext cx="4079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0269" name="Line 22"/>
            <p:cNvSpPr>
              <a:spLocks noChangeShapeType="1"/>
            </p:cNvSpPr>
            <p:nvPr/>
          </p:nvSpPr>
          <p:spPr bwMode="auto">
            <a:xfrm flipV="1">
              <a:off x="6156325" y="4673600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0" name="Line 23"/>
            <p:cNvSpPr>
              <a:spLocks noChangeShapeType="1"/>
            </p:cNvSpPr>
            <p:nvPr/>
          </p:nvSpPr>
          <p:spPr bwMode="auto">
            <a:xfrm flipV="1">
              <a:off x="6084888" y="4530725"/>
              <a:ext cx="360362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1" name="Line 24"/>
            <p:cNvSpPr>
              <a:spLocks noChangeShapeType="1"/>
            </p:cNvSpPr>
            <p:nvPr/>
          </p:nvSpPr>
          <p:spPr bwMode="auto">
            <a:xfrm>
              <a:off x="6156325" y="5037138"/>
              <a:ext cx="360363" cy="1412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2" name="Text Box 25"/>
            <p:cNvSpPr txBox="1">
              <a:spLocks noChangeArrowheads="1"/>
            </p:cNvSpPr>
            <p:nvPr/>
          </p:nvSpPr>
          <p:spPr bwMode="auto">
            <a:xfrm>
              <a:off x="6489700" y="4243388"/>
              <a:ext cx="4238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0273" name="Text Box 26"/>
            <p:cNvSpPr txBox="1">
              <a:spLocks noChangeArrowheads="1"/>
            </p:cNvSpPr>
            <p:nvPr/>
          </p:nvSpPr>
          <p:spPr bwMode="auto">
            <a:xfrm>
              <a:off x="6481763" y="5038725"/>
              <a:ext cx="4073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10274" name="Text Box 27"/>
            <p:cNvSpPr txBox="1">
              <a:spLocks noChangeArrowheads="1"/>
            </p:cNvSpPr>
            <p:nvPr/>
          </p:nvSpPr>
          <p:spPr bwMode="auto">
            <a:xfrm>
              <a:off x="3389313" y="4710113"/>
              <a:ext cx="762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0275" name="Line 28"/>
            <p:cNvSpPr>
              <a:spLocks noChangeShapeType="1"/>
            </p:cNvSpPr>
            <p:nvPr/>
          </p:nvSpPr>
          <p:spPr bwMode="auto">
            <a:xfrm>
              <a:off x="5316538" y="49371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6" name="Line 29"/>
            <p:cNvSpPr>
              <a:spLocks noChangeShapeType="1"/>
            </p:cNvSpPr>
            <p:nvPr/>
          </p:nvSpPr>
          <p:spPr bwMode="auto">
            <a:xfrm>
              <a:off x="3084513" y="49371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7" name="Text Box 30"/>
            <p:cNvSpPr txBox="1">
              <a:spLocks noChangeArrowheads="1"/>
            </p:cNvSpPr>
            <p:nvPr/>
          </p:nvSpPr>
          <p:spPr bwMode="auto">
            <a:xfrm>
              <a:off x="4583113" y="4721225"/>
              <a:ext cx="6461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0278" name="Line 31"/>
            <p:cNvSpPr>
              <a:spLocks noChangeShapeType="1"/>
            </p:cNvSpPr>
            <p:nvPr/>
          </p:nvSpPr>
          <p:spPr bwMode="auto">
            <a:xfrm>
              <a:off x="4281488" y="494823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9" name="Line 32"/>
            <p:cNvSpPr>
              <a:spLocks noChangeShapeType="1"/>
            </p:cNvSpPr>
            <p:nvPr/>
          </p:nvSpPr>
          <p:spPr bwMode="auto">
            <a:xfrm>
              <a:off x="4813300" y="5153025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80" name="Text Box 33"/>
            <p:cNvSpPr txBox="1">
              <a:spLocks noChangeArrowheads="1"/>
            </p:cNvSpPr>
            <p:nvPr/>
          </p:nvSpPr>
          <p:spPr bwMode="auto">
            <a:xfrm>
              <a:off x="4595813" y="535940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92200" name="Text Box 40"/>
          <p:cNvSpPr txBox="1">
            <a:spLocks noChangeArrowheads="1"/>
          </p:cNvSpPr>
          <p:nvPr/>
        </p:nvSpPr>
        <p:spPr bwMode="auto">
          <a:xfrm>
            <a:off x="547686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92201" name="Text Box 41"/>
          <p:cNvSpPr txBox="1">
            <a:spLocks noChangeArrowheads="1"/>
          </p:cNvSpPr>
          <p:nvPr/>
        </p:nvSpPr>
        <p:spPr bwMode="auto">
          <a:xfrm>
            <a:off x="4483085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92202" name="Text Box 42"/>
          <p:cNvSpPr txBox="1">
            <a:spLocks noChangeArrowheads="1"/>
          </p:cNvSpPr>
          <p:nvPr/>
        </p:nvSpPr>
        <p:spPr bwMode="auto">
          <a:xfrm>
            <a:off x="332421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2544750" y="4244989"/>
            <a:ext cx="312738" cy="3698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2387600" y="5786438"/>
            <a:ext cx="3827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 2 – metil – but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an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al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6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929190" y="2786058"/>
            <a:ext cx="3857652" cy="571504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3214678" y="1714488"/>
            <a:ext cx="1000132" cy="928694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30"/>
          <p:cNvGrpSpPr>
            <a:grpSpLocks/>
          </p:cNvGrpSpPr>
          <p:nvPr/>
        </p:nvGrpSpPr>
        <p:grpSpPr bwMode="auto">
          <a:xfrm>
            <a:off x="2000250" y="571500"/>
            <a:ext cx="5143500" cy="1571625"/>
            <a:chOff x="2000232" y="571480"/>
            <a:chExt cx="5143536" cy="1571636"/>
          </a:xfrm>
        </p:grpSpPr>
        <p:sp>
          <p:nvSpPr>
            <p:cNvPr id="30" name="Retângulo 29"/>
            <p:cNvSpPr/>
            <p:nvPr/>
          </p:nvSpPr>
          <p:spPr>
            <a:xfrm>
              <a:off x="2000232" y="1000108"/>
              <a:ext cx="3714776" cy="7143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29" name="Trapezóide 28"/>
            <p:cNvSpPr/>
            <p:nvPr/>
          </p:nvSpPr>
          <p:spPr>
            <a:xfrm rot="16200000">
              <a:off x="5643569" y="642919"/>
              <a:ext cx="1571636" cy="1428760"/>
            </a:xfrm>
            <a:prstGeom prst="trapezoid">
              <a:avLst>
                <a:gd name="adj" fmla="val 3027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107950" y="101600"/>
            <a:ext cx="4821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01) O nome do composto a seguir é: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42938" y="2714625"/>
            <a:ext cx="4138612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a)  ácido 3 – metil butanodióico.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b)  pentanal.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c)  ácido pentanodióico.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d)  3 – metil butanal.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e)  pentanona.</a:t>
            </a:r>
          </a:p>
        </p:txBody>
      </p:sp>
      <p:grpSp>
        <p:nvGrpSpPr>
          <p:cNvPr id="11275" name="Grupo 27"/>
          <p:cNvGrpSpPr>
            <a:grpSpLocks/>
          </p:cNvGrpSpPr>
          <p:nvPr/>
        </p:nvGrpSpPr>
        <p:grpSpPr bwMode="auto">
          <a:xfrm>
            <a:off x="2027238" y="692150"/>
            <a:ext cx="5089525" cy="1879600"/>
            <a:chOff x="2241550" y="692150"/>
            <a:chExt cx="5089525" cy="1879594"/>
          </a:xfrm>
        </p:grpSpPr>
        <p:sp>
          <p:nvSpPr>
            <p:cNvPr id="11293" name="Text Box 74"/>
            <p:cNvSpPr txBox="1">
              <a:spLocks noChangeArrowheads="1"/>
            </p:cNvSpPr>
            <p:nvPr/>
          </p:nvSpPr>
          <p:spPr bwMode="auto">
            <a:xfrm>
              <a:off x="2241550" y="121443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1294" name="Text Box 75"/>
            <p:cNvSpPr txBox="1">
              <a:spLocks noChangeArrowheads="1"/>
            </p:cNvSpPr>
            <p:nvPr/>
          </p:nvSpPr>
          <p:spPr bwMode="auto">
            <a:xfrm>
              <a:off x="6029325" y="1169988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11295" name="Line 76"/>
            <p:cNvSpPr>
              <a:spLocks noChangeShapeType="1"/>
            </p:cNvSpPr>
            <p:nvPr/>
          </p:nvSpPr>
          <p:spPr bwMode="auto">
            <a:xfrm flipV="1">
              <a:off x="6554788" y="1169988"/>
              <a:ext cx="360362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96" name="Line 77"/>
            <p:cNvSpPr>
              <a:spLocks noChangeShapeType="1"/>
            </p:cNvSpPr>
            <p:nvPr/>
          </p:nvSpPr>
          <p:spPr bwMode="auto">
            <a:xfrm flipV="1">
              <a:off x="6483350" y="1027113"/>
              <a:ext cx="360363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97" name="Line 78"/>
            <p:cNvSpPr>
              <a:spLocks noChangeShapeType="1"/>
            </p:cNvSpPr>
            <p:nvPr/>
          </p:nvSpPr>
          <p:spPr bwMode="auto">
            <a:xfrm>
              <a:off x="6500826" y="1597015"/>
              <a:ext cx="360362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98" name="Text Box 79"/>
            <p:cNvSpPr txBox="1">
              <a:spLocks noChangeArrowheads="1"/>
            </p:cNvSpPr>
            <p:nvPr/>
          </p:nvSpPr>
          <p:spPr bwMode="auto">
            <a:xfrm>
              <a:off x="6867525" y="692150"/>
              <a:ext cx="4635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11299" name="Text Box 80"/>
            <p:cNvSpPr txBox="1">
              <a:spLocks noChangeArrowheads="1"/>
            </p:cNvSpPr>
            <p:nvPr/>
          </p:nvSpPr>
          <p:spPr bwMode="auto">
            <a:xfrm>
              <a:off x="6873888" y="1547803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</a:p>
          </p:txBody>
        </p:sp>
        <p:sp>
          <p:nvSpPr>
            <p:cNvPr id="11300" name="Text Box 81"/>
            <p:cNvSpPr txBox="1">
              <a:spLocks noChangeArrowheads="1"/>
            </p:cNvSpPr>
            <p:nvPr/>
          </p:nvSpPr>
          <p:spPr bwMode="auto">
            <a:xfrm>
              <a:off x="3552825" y="1208088"/>
              <a:ext cx="7016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11301" name="Line 82"/>
            <p:cNvSpPr>
              <a:spLocks noChangeShapeType="1"/>
            </p:cNvSpPr>
            <p:nvPr/>
          </p:nvSpPr>
          <p:spPr bwMode="auto">
            <a:xfrm>
              <a:off x="5643563" y="14827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02" name="Line 83"/>
            <p:cNvSpPr>
              <a:spLocks noChangeShapeType="1"/>
            </p:cNvSpPr>
            <p:nvPr/>
          </p:nvSpPr>
          <p:spPr bwMode="auto">
            <a:xfrm>
              <a:off x="3211513" y="148272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03" name="Text Box 84"/>
            <p:cNvSpPr txBox="1">
              <a:spLocks noChangeArrowheads="1"/>
            </p:cNvSpPr>
            <p:nvPr/>
          </p:nvSpPr>
          <p:spPr bwMode="auto">
            <a:xfrm>
              <a:off x="4733925" y="119538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1304" name="Line 85"/>
            <p:cNvSpPr>
              <a:spLocks noChangeShapeType="1"/>
            </p:cNvSpPr>
            <p:nvPr/>
          </p:nvSpPr>
          <p:spPr bwMode="auto">
            <a:xfrm>
              <a:off x="4414838" y="149383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05" name="Line 86"/>
            <p:cNvSpPr>
              <a:spLocks noChangeShapeType="1"/>
            </p:cNvSpPr>
            <p:nvPr/>
          </p:nvSpPr>
          <p:spPr bwMode="auto">
            <a:xfrm>
              <a:off x="3783013" y="1784340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06" name="Text Box 87"/>
            <p:cNvSpPr txBox="1">
              <a:spLocks noChangeArrowheads="1"/>
            </p:cNvSpPr>
            <p:nvPr/>
          </p:nvSpPr>
          <p:spPr bwMode="auto">
            <a:xfrm>
              <a:off x="3527425" y="2047869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9304" name="Text Box 88"/>
          <p:cNvSpPr txBox="1">
            <a:spLocks noChangeArrowheads="1"/>
          </p:cNvSpPr>
          <p:nvPr/>
        </p:nvSpPr>
        <p:spPr bwMode="auto">
          <a:xfrm>
            <a:off x="5859463" y="785794"/>
            <a:ext cx="312737" cy="36988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9305" name="Text Box 89"/>
          <p:cNvSpPr txBox="1">
            <a:spLocks noChangeArrowheads="1"/>
          </p:cNvSpPr>
          <p:nvPr/>
        </p:nvSpPr>
        <p:spPr bwMode="auto">
          <a:xfrm>
            <a:off x="4572000" y="785794"/>
            <a:ext cx="312738" cy="36988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9306" name="Text Box 90"/>
          <p:cNvSpPr txBox="1">
            <a:spLocks noChangeArrowheads="1"/>
          </p:cNvSpPr>
          <p:nvPr/>
        </p:nvSpPr>
        <p:spPr bwMode="auto">
          <a:xfrm>
            <a:off x="3419475" y="785794"/>
            <a:ext cx="312738" cy="36988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9307" name="Text Box 91"/>
          <p:cNvSpPr txBox="1">
            <a:spLocks noChangeArrowheads="1"/>
          </p:cNvSpPr>
          <p:nvPr/>
        </p:nvSpPr>
        <p:spPr bwMode="auto">
          <a:xfrm>
            <a:off x="2459038" y="785794"/>
            <a:ext cx="312737" cy="36988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6751638" y="2786063"/>
            <a:ext cx="1463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but</a:t>
            </a:r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an</a:t>
            </a:r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al</a:t>
            </a:r>
          </a:p>
        </p:txBody>
      </p:sp>
      <p:sp>
        <p:nvSpPr>
          <p:cNvPr id="9311" name="Text Box 95"/>
          <p:cNvSpPr txBox="1">
            <a:spLocks noChangeArrowheads="1"/>
          </p:cNvSpPr>
          <p:nvPr/>
        </p:nvSpPr>
        <p:spPr bwMode="auto">
          <a:xfrm>
            <a:off x="5286375" y="2786063"/>
            <a:ext cx="1622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3 – metil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0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autoRev="1" fill="hold"/>
                                        <p:tgtEl>
                                          <p:spTgt spid="9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9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autoRev="1" fill="hold"/>
                                        <p:tgtEl>
                                          <p:spTgt spid="9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" grpId="0"/>
      <p:bldP spid="9311" grpId="0"/>
    </p:bldLst>
  </p:timing>
</p:sld>
</file>

<file path=ppt/theme/theme1.xml><?xml version="1.0" encoding="utf-8"?>
<a:theme xmlns:a="http://schemas.openxmlformats.org/drawingml/2006/main" name="funcao_oxigenadas_nitrogenadas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funcao_oxigenadas_nitrogenadas</Template>
  <TotalTime>9</TotalTime>
  <Words>2088</Words>
  <Application>Microsoft Office PowerPoint</Application>
  <PresentationFormat>Apresentação na tela (4:3)</PresentationFormat>
  <Paragraphs>750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funcao_oxigenadas_nitrogenadas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mrschultz</dc:creator>
  <cp:lastModifiedBy>IF Sul-rio-grandense</cp:lastModifiedBy>
  <cp:revision>3</cp:revision>
  <dcterms:created xsi:type="dcterms:W3CDTF">2014-05-23T23:37:56Z</dcterms:created>
  <dcterms:modified xsi:type="dcterms:W3CDTF">2014-05-27T13:15:25Z</dcterms:modified>
</cp:coreProperties>
</file>