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0" r:id="rId22"/>
    <p:sldId id="293" r:id="rId23"/>
    <p:sldId id="294" r:id="rId24"/>
    <p:sldId id="292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5" r:id="rId36"/>
    <p:sldId id="296" r:id="rId37"/>
    <p:sldId id="297" r:id="rId38"/>
    <p:sldId id="298" r:id="rId39"/>
    <p:sldId id="299" r:id="rId40"/>
    <p:sldId id="287" r:id="rId41"/>
    <p:sldId id="288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9E86-61ED-4BA4-857F-DA0A322E8FE1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64AC-1AB8-425C-A13F-708C45193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20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64AC-1AB8-425C-A13F-708C4519388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65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64AC-1AB8-425C-A13F-708C4519388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7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5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60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5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13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5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80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50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46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3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AF7E-E168-4BB1-AF59-1229F3BCE4FE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D60D-0E5C-4D34-A735-630D3F03D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5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ÁCIDOS E BASES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14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Classificação dos Ácidos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pt-BR" b="1" dirty="0" smtClean="0"/>
              <a:t>De acordo com o número de hidrogênios ionizáveis</a:t>
            </a:r>
          </a:p>
          <a:p>
            <a:r>
              <a:rPr lang="pt-BR" b="1" dirty="0" smtClean="0"/>
              <a:t>Monoácidos</a:t>
            </a:r>
            <a:r>
              <a:rPr lang="pt-BR" dirty="0" smtClean="0"/>
              <a:t>: na ionização a molécula produz apenas </a:t>
            </a:r>
            <a:r>
              <a:rPr lang="pt-BR" b="1" dirty="0"/>
              <a:t>1 H</a:t>
            </a:r>
            <a:r>
              <a:rPr lang="pt-BR" b="1" baseline="30000" dirty="0"/>
              <a:t>+</a:t>
            </a:r>
            <a:r>
              <a:rPr lang="pt-BR" dirty="0"/>
              <a:t> (</a:t>
            </a:r>
            <a:r>
              <a:rPr lang="pt-BR" dirty="0" err="1"/>
              <a:t>HCl</a:t>
            </a:r>
            <a:r>
              <a:rPr lang="pt-BR" dirty="0"/>
              <a:t>, HNO</a:t>
            </a:r>
            <a:r>
              <a:rPr lang="pt-BR" baseline="-25000" dirty="0"/>
              <a:t>3</a:t>
            </a:r>
            <a:r>
              <a:rPr lang="pt-BR" dirty="0"/>
              <a:t>, etc</a:t>
            </a:r>
            <a:r>
              <a:rPr lang="pt-BR" dirty="0" smtClean="0"/>
              <a:t>...)</a:t>
            </a:r>
          </a:p>
          <a:p>
            <a:r>
              <a:rPr lang="pt-BR" b="1" dirty="0" smtClean="0"/>
              <a:t>Diácidos</a:t>
            </a:r>
            <a:r>
              <a:rPr lang="pt-BR" dirty="0" smtClean="0"/>
              <a:t>: na ionização a molécula produz </a:t>
            </a:r>
            <a:r>
              <a:rPr lang="pt-BR" b="1" dirty="0"/>
              <a:t>2 H</a:t>
            </a:r>
            <a:r>
              <a:rPr lang="pt-BR" b="1" baseline="30000" dirty="0"/>
              <a:t>+</a:t>
            </a:r>
            <a:r>
              <a:rPr lang="pt-BR" dirty="0"/>
              <a:t> (H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, H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, etc</a:t>
            </a:r>
            <a:r>
              <a:rPr lang="pt-BR" dirty="0" smtClean="0"/>
              <a:t>...)</a:t>
            </a:r>
          </a:p>
          <a:p>
            <a:r>
              <a:rPr lang="pt-BR" b="1" dirty="0" err="1" smtClean="0"/>
              <a:t>Triácidos</a:t>
            </a:r>
            <a:r>
              <a:rPr lang="pt-BR" dirty="0" smtClean="0"/>
              <a:t>: na ionização a molécula produz </a:t>
            </a:r>
            <a:r>
              <a:rPr lang="pt-BR" b="1" dirty="0"/>
              <a:t>3 H</a:t>
            </a:r>
            <a:r>
              <a:rPr lang="pt-BR" b="1" baseline="30000" dirty="0"/>
              <a:t>+</a:t>
            </a:r>
            <a:r>
              <a:rPr lang="pt-BR" dirty="0"/>
              <a:t> (H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, H</a:t>
            </a:r>
            <a:r>
              <a:rPr lang="pt-BR" baseline="-25000" dirty="0"/>
              <a:t>3</a:t>
            </a:r>
            <a:r>
              <a:rPr lang="pt-BR" dirty="0"/>
              <a:t>BO</a:t>
            </a:r>
            <a:r>
              <a:rPr lang="pt-BR" baseline="-25000" dirty="0"/>
              <a:t>3</a:t>
            </a:r>
            <a:r>
              <a:rPr lang="pt-BR" dirty="0"/>
              <a:t>, etc</a:t>
            </a:r>
            <a:r>
              <a:rPr lang="pt-BR" dirty="0" smtClean="0"/>
              <a:t>...)</a:t>
            </a:r>
          </a:p>
          <a:p>
            <a:r>
              <a:rPr lang="pt-BR" b="1" dirty="0" err="1" smtClean="0"/>
              <a:t>Tetrácidos</a:t>
            </a:r>
            <a:r>
              <a:rPr lang="pt-BR" dirty="0" smtClean="0"/>
              <a:t>: na ionização a molécula produz </a:t>
            </a:r>
            <a:r>
              <a:rPr lang="pt-BR" b="1" dirty="0"/>
              <a:t>4 H</a:t>
            </a:r>
            <a:r>
              <a:rPr lang="pt-BR" b="1" baseline="30000" dirty="0"/>
              <a:t>+</a:t>
            </a:r>
            <a:r>
              <a:rPr lang="pt-BR" dirty="0"/>
              <a:t> (H</a:t>
            </a:r>
            <a:r>
              <a:rPr lang="pt-BR" baseline="-25000" dirty="0"/>
              <a:t>4</a:t>
            </a:r>
            <a:r>
              <a:rPr lang="pt-BR" dirty="0"/>
              <a:t>P2O</a:t>
            </a:r>
            <a:r>
              <a:rPr lang="pt-BR" baseline="-25000" dirty="0"/>
              <a:t>7</a:t>
            </a:r>
            <a:r>
              <a:rPr lang="pt-BR" dirty="0"/>
              <a:t>, H</a:t>
            </a:r>
            <a:r>
              <a:rPr lang="pt-BR" baseline="-25000" dirty="0"/>
              <a:t>4</a:t>
            </a:r>
            <a:r>
              <a:rPr lang="pt-BR" dirty="0"/>
              <a:t>SiO</a:t>
            </a:r>
            <a:r>
              <a:rPr lang="pt-BR" baseline="-25000" dirty="0"/>
              <a:t>4</a:t>
            </a:r>
            <a:r>
              <a:rPr lang="pt-BR" dirty="0"/>
              <a:t>, etc</a:t>
            </a:r>
            <a:r>
              <a:rPr lang="pt-BR" dirty="0" smtClean="0"/>
              <a:t>...)</a:t>
            </a:r>
          </a:p>
          <a:p>
            <a:pPr marL="0" indent="0">
              <a:buNone/>
            </a:pPr>
            <a:r>
              <a:rPr lang="pt-BR" sz="3000" dirty="0" smtClean="0"/>
              <a:t>Os ácidos com dois ou mais hidrogênios ionizáveis são denominados de poliácidos.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6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Classificação dos Ácidos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b) De acordo com a presença ou não de   oxigênio na molécula</a:t>
            </a:r>
          </a:p>
          <a:p>
            <a:pPr algn="just"/>
            <a:r>
              <a:rPr lang="pt-BR" b="1" dirty="0" err="1" smtClean="0"/>
              <a:t>Hidrácidos</a:t>
            </a:r>
            <a:r>
              <a:rPr lang="pt-BR" dirty="0" smtClean="0"/>
              <a:t>: não contêm oxigênio </a:t>
            </a:r>
            <a:r>
              <a:rPr lang="pt-BR" dirty="0"/>
              <a:t>(</a:t>
            </a:r>
            <a:r>
              <a:rPr lang="pt-BR" dirty="0" err="1"/>
              <a:t>HCl</a:t>
            </a:r>
            <a:r>
              <a:rPr lang="pt-BR" dirty="0"/>
              <a:t>, </a:t>
            </a:r>
            <a:r>
              <a:rPr lang="pt-BR" dirty="0" err="1"/>
              <a:t>HBr</a:t>
            </a:r>
            <a:r>
              <a:rPr lang="pt-BR" dirty="0"/>
              <a:t>, H</a:t>
            </a:r>
            <a:r>
              <a:rPr lang="pt-BR" baseline="-25000" dirty="0"/>
              <a:t>2</a:t>
            </a:r>
            <a:r>
              <a:rPr lang="pt-BR" dirty="0"/>
              <a:t>S, etc</a:t>
            </a:r>
            <a:r>
              <a:rPr lang="pt-BR" dirty="0" smtClean="0"/>
              <a:t>...)</a:t>
            </a:r>
          </a:p>
          <a:p>
            <a:pPr algn="just"/>
            <a:r>
              <a:rPr lang="pt-BR" b="1" dirty="0" err="1" smtClean="0"/>
              <a:t>Oxiácidos</a:t>
            </a:r>
            <a:r>
              <a:rPr lang="pt-BR" dirty="0" smtClean="0"/>
              <a:t>: contêm oxigênio</a:t>
            </a:r>
            <a:r>
              <a:rPr lang="pt-BR" b="1" dirty="0" smtClean="0"/>
              <a:t> </a:t>
            </a:r>
            <a:r>
              <a:rPr lang="pt-BR" dirty="0"/>
              <a:t>(HNO</a:t>
            </a:r>
            <a:r>
              <a:rPr lang="pt-BR" baseline="-25000" dirty="0"/>
              <a:t>3</a:t>
            </a:r>
            <a:r>
              <a:rPr lang="pt-BR" dirty="0"/>
              <a:t>, 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4, </a:t>
            </a:r>
            <a:r>
              <a:rPr lang="pt-BR" dirty="0"/>
              <a:t>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, etc...)</a:t>
            </a: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6594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Classificação dos Ácidos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c) De acordo com o grau de ionização</a:t>
            </a:r>
          </a:p>
          <a:p>
            <a:pPr algn="just"/>
            <a:r>
              <a:rPr lang="pt-BR" b="1" dirty="0" smtClean="0"/>
              <a:t>Ácidos Fortes</a:t>
            </a:r>
            <a:r>
              <a:rPr lang="pt-BR" dirty="0" smtClean="0"/>
              <a:t>: quando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latin typeface="Times New Roman"/>
                <a:cs typeface="Times New Roman"/>
              </a:rPr>
              <a:t> </a:t>
            </a:r>
            <a:r>
              <a:rPr lang="pt-BR" dirty="0" smtClean="0">
                <a:latin typeface="+mj-lt"/>
                <a:cs typeface="Times New Roman"/>
              </a:rPr>
              <a:t>&gt; </a:t>
            </a:r>
            <a:r>
              <a:rPr lang="pt-BR" dirty="0" smtClean="0">
                <a:cs typeface="Times New Roman"/>
              </a:rPr>
              <a:t>50%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pt-BR" dirty="0" smtClean="0">
                <a:cs typeface="Times New Roman"/>
              </a:rPr>
              <a:t>Exemplos: </a:t>
            </a:r>
            <a:r>
              <a:rPr lang="pt-BR" dirty="0">
                <a:cs typeface="Times New Roman"/>
              </a:rPr>
              <a:t>	</a:t>
            </a:r>
            <a:r>
              <a:rPr lang="pt-BR" dirty="0" err="1" smtClean="0">
                <a:cs typeface="Times New Roman"/>
              </a:rPr>
              <a:t>HCl</a:t>
            </a:r>
            <a:r>
              <a:rPr lang="pt-BR" dirty="0" smtClean="0">
                <a:cs typeface="Times New Roman"/>
              </a:rPr>
              <a:t>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= 92%),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</a:t>
            </a:r>
            <a:r>
              <a:rPr lang="pt-BR" dirty="0" smtClean="0">
                <a:cs typeface="Times New Roman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= 61%), etc...</a:t>
            </a:r>
          </a:p>
          <a:p>
            <a:pPr algn="just"/>
            <a:r>
              <a:rPr lang="pt-BR" b="1" dirty="0" smtClean="0">
                <a:cs typeface="Times New Roman"/>
              </a:rPr>
              <a:t>Ácidos Moderados ou Semifortes</a:t>
            </a:r>
            <a:r>
              <a:rPr lang="pt-BR" dirty="0" smtClean="0">
                <a:cs typeface="Times New Roman"/>
              </a:rPr>
              <a:t>: 5 &lt;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 &lt; 50%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pt-BR" dirty="0" smtClean="0">
                <a:cs typeface="Times New Roman"/>
              </a:rPr>
              <a:t>Exemplos: HF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= 8%), </a:t>
            </a:r>
            <a:r>
              <a:rPr lang="pt-BR" dirty="0" smtClean="0"/>
              <a:t>H</a:t>
            </a:r>
            <a:r>
              <a:rPr lang="pt-BR" baseline="-25000" dirty="0" smtClean="0"/>
              <a:t>3</a:t>
            </a:r>
            <a:r>
              <a:rPr lang="pt-BR" dirty="0" smtClean="0"/>
              <a:t>PO</a:t>
            </a:r>
            <a:r>
              <a:rPr lang="pt-BR" baseline="-25000" dirty="0" smtClean="0"/>
              <a:t>4</a:t>
            </a:r>
            <a:r>
              <a:rPr lang="pt-BR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= 27%), etc...</a:t>
            </a:r>
          </a:p>
          <a:p>
            <a:pPr algn="just"/>
            <a:r>
              <a:rPr lang="pt-BR" b="1" dirty="0" smtClean="0">
                <a:cs typeface="Times New Roman"/>
              </a:rPr>
              <a:t>Ácidos Fracos</a:t>
            </a:r>
            <a:r>
              <a:rPr lang="pt-BR" dirty="0" smtClean="0">
                <a:cs typeface="Times New Roman"/>
              </a:rPr>
              <a:t>: quando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 &lt; 5%</a:t>
            </a:r>
          </a:p>
          <a:p>
            <a:pPr marL="0" indent="0" algn="just">
              <a:buNone/>
            </a:pPr>
            <a:r>
              <a:rPr lang="pt-BR" dirty="0" smtClean="0">
                <a:cs typeface="Times New Roman"/>
              </a:rPr>
              <a:t>Exemplos: HCN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= 0,008%),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>
                <a:cs typeface="Times New Roman"/>
              </a:rPr>
              <a:t>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cs typeface="Times New Roman"/>
              </a:rPr>
              <a:t>= 0,18%),</a:t>
            </a:r>
            <a:r>
              <a:rPr lang="pt-BR" baseline="-25000" dirty="0" smtClean="0"/>
              <a:t> </a:t>
            </a:r>
            <a:r>
              <a:rPr lang="pt-BR" dirty="0" smtClean="0"/>
              <a:t> </a:t>
            </a:r>
            <a:r>
              <a:rPr lang="pt-BR" dirty="0"/>
              <a:t>etc...</a:t>
            </a:r>
            <a:endParaRPr lang="pt-BR" dirty="0" smtClean="0">
              <a:cs typeface="Times New Roman"/>
            </a:endParaRPr>
          </a:p>
          <a:p>
            <a:pPr algn="just"/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6396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Fórmulas dos Ácidos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Nos ácidos a carga total positiva dos H</a:t>
            </a:r>
            <a:r>
              <a:rPr lang="pt-BR" baseline="30000" dirty="0"/>
              <a:t>+</a:t>
            </a:r>
            <a:r>
              <a:rPr lang="pt-BR" dirty="0"/>
              <a:t> deve anular a carga total do radical negativo, de tal modo que a molécula seja eletricamente neutra</a:t>
            </a:r>
            <a:r>
              <a:rPr lang="pt-BR" dirty="0" smtClean="0"/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REGRA GERAL DE FORMULAÇÃO DOS ÁCIDOS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pt-BR" dirty="0"/>
          </a:p>
          <a:p>
            <a:pPr marL="0" indent="0" algn="just">
              <a:spcAft>
                <a:spcPts val="1200"/>
              </a:spcAft>
              <a:buNone/>
            </a:pP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O ânion é representado por </a:t>
            </a:r>
            <a:r>
              <a:rPr lang="pt-BR" i="1" dirty="0" smtClean="0"/>
              <a:t>A</a:t>
            </a:r>
            <a:r>
              <a:rPr lang="pt-BR" dirty="0" smtClean="0"/>
              <a:t> e sua valência igual a –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65104"/>
            <a:ext cx="7648956" cy="119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0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Fórmula Estrutural dos Ácidos</a:t>
            </a:r>
            <a:endParaRPr lang="pt-B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495544" cy="52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2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Fórmula Estrutural dos Ácidos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ligado diretamente ao átomo central, o hidrogênio não é ionizável.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780927"/>
            <a:ext cx="1897380" cy="99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39474" y="303540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Diácido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221088"/>
            <a:ext cx="1892808" cy="9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39474" y="4479311"/>
            <a:ext cx="12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Monoácido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03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Nomenclatura dos Ácidos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1) </a:t>
            </a:r>
            <a:r>
              <a:rPr lang="pt-BR" b="1" dirty="0" err="1" smtClean="0"/>
              <a:t>Hidrácidos</a:t>
            </a:r>
            <a:endParaRPr lang="pt-BR" b="1" dirty="0" smtClean="0"/>
          </a:p>
          <a:p>
            <a:pPr>
              <a:spcAft>
                <a:spcPts val="1800"/>
              </a:spcAft>
            </a:pPr>
            <a:r>
              <a:rPr lang="pt-BR" dirty="0" smtClean="0"/>
              <a:t>O nome é feito com a terminação </a:t>
            </a:r>
            <a:r>
              <a:rPr lang="pt-BR" b="1" dirty="0" err="1" smtClean="0"/>
              <a:t>ídrico</a:t>
            </a:r>
            <a:r>
              <a:rPr lang="pt-BR" dirty="0" smtClean="0"/>
              <a:t>.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pt-BR" dirty="0" smtClean="0"/>
              <a:t>Ácido ........................</a:t>
            </a:r>
            <a:r>
              <a:rPr lang="pt-BR" dirty="0" err="1" smtClean="0"/>
              <a:t>ídrico</a:t>
            </a:r>
            <a:endParaRPr lang="pt-BR" dirty="0" smtClean="0"/>
          </a:p>
          <a:p>
            <a:pPr marL="57150" indent="0">
              <a:spcAft>
                <a:spcPts val="1800"/>
              </a:spcAft>
              <a:buNone/>
            </a:pPr>
            <a:r>
              <a:rPr lang="pt-BR" dirty="0" smtClean="0"/>
              <a:t>EXEMPLOS:</a:t>
            </a:r>
            <a:endParaRPr lang="pt-BR" dirty="0"/>
          </a:p>
          <a:p>
            <a:pPr marL="457200" lvl="1" indent="0">
              <a:spcAft>
                <a:spcPts val="1800"/>
              </a:spcAft>
              <a:buNone/>
            </a:pPr>
            <a:endParaRPr lang="pt-BR" dirty="0" smtClean="0"/>
          </a:p>
          <a:p>
            <a:pPr marL="57150" indent="0">
              <a:buNone/>
            </a:pPr>
            <a:endParaRPr lang="pt-BR" dirty="0" smtClean="0"/>
          </a:p>
          <a:p>
            <a:pPr marL="57150" indent="0">
              <a:buNone/>
            </a:pPr>
            <a:endParaRPr lang="pt-BR" dirty="0"/>
          </a:p>
          <a:p>
            <a:pPr marL="5715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ânion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5"/>
          <a:stretch/>
        </p:blipFill>
        <p:spPr bwMode="auto">
          <a:xfrm>
            <a:off x="611560" y="4437112"/>
            <a:ext cx="7157525" cy="12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5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Nomenclatura dos Ácidos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2</a:t>
            </a:r>
            <a:r>
              <a:rPr lang="pt-BR" b="1" dirty="0" smtClean="0"/>
              <a:t>) </a:t>
            </a:r>
            <a:r>
              <a:rPr lang="pt-BR" b="1" dirty="0" err="1" smtClean="0"/>
              <a:t>Oxiácidos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a) Quando o elemento forma apenas um </a:t>
            </a:r>
            <a:r>
              <a:rPr lang="pt-BR" dirty="0" err="1" smtClean="0"/>
              <a:t>óxiácido</a:t>
            </a:r>
            <a:r>
              <a:rPr lang="pt-BR" dirty="0" smtClean="0"/>
              <a:t>, usa-se a terminação </a:t>
            </a:r>
            <a:r>
              <a:rPr lang="pt-BR" b="1" dirty="0" err="1" smtClean="0"/>
              <a:t>ico</a:t>
            </a:r>
            <a:r>
              <a:rPr lang="pt-BR" dirty="0" smtClean="0"/>
              <a:t>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pt-BR" dirty="0"/>
              <a:t>	</a:t>
            </a:r>
            <a:r>
              <a:rPr lang="pt-BR" dirty="0" smtClean="0"/>
              <a:t>ácido..........................</a:t>
            </a:r>
            <a:r>
              <a:rPr lang="pt-BR" b="1" dirty="0" err="1" smtClean="0"/>
              <a:t>ico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buNone/>
            </a:pPr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 – ácido carbônico	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H</a:t>
            </a:r>
            <a:r>
              <a:rPr lang="pt-BR" baseline="-25000" dirty="0" smtClean="0"/>
              <a:t>3</a:t>
            </a:r>
            <a:r>
              <a:rPr lang="pt-BR" dirty="0" smtClean="0"/>
              <a:t>BO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– ácido bórico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33151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elemento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19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Nomenclatura dos Ácidos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2</a:t>
            </a:r>
            <a:r>
              <a:rPr lang="pt-BR" b="1" dirty="0" smtClean="0"/>
              <a:t>) </a:t>
            </a:r>
            <a:r>
              <a:rPr lang="pt-BR" b="1" dirty="0" err="1" smtClean="0"/>
              <a:t>Oxiácidos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b) Quando o elemento forma dois </a:t>
            </a:r>
            <a:r>
              <a:rPr lang="pt-BR" dirty="0" err="1" smtClean="0"/>
              <a:t>óxiácido</a:t>
            </a:r>
            <a:r>
              <a:rPr lang="pt-BR" dirty="0" smtClean="0"/>
              <a:t>: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pt-BR" dirty="0"/>
              <a:t>	</a:t>
            </a:r>
            <a:r>
              <a:rPr lang="pt-BR" dirty="0" smtClean="0"/>
              <a:t>ácido..........................</a:t>
            </a:r>
            <a:endParaRPr lang="pt-BR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pt-BR" dirty="0"/>
              <a:t>HNO</a:t>
            </a:r>
            <a:r>
              <a:rPr lang="pt-BR" baseline="-25000" dirty="0"/>
              <a:t>3</a:t>
            </a:r>
            <a:r>
              <a:rPr lang="pt-BR" dirty="0"/>
              <a:t> – ácido </a:t>
            </a:r>
            <a:r>
              <a:rPr lang="pt-BR" dirty="0" smtClean="0"/>
              <a:t>nítr</a:t>
            </a:r>
            <a:r>
              <a:rPr lang="pt-BR" b="1" dirty="0" smtClean="0"/>
              <a:t>ico	      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</a:t>
            </a:r>
            <a:r>
              <a:rPr lang="pt-BR" dirty="0"/>
              <a:t>– ácido </a:t>
            </a:r>
            <a:r>
              <a:rPr lang="pt-BR" dirty="0" smtClean="0"/>
              <a:t>sulfúrico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HNO</a:t>
            </a:r>
            <a:r>
              <a:rPr lang="pt-BR" baseline="-25000" dirty="0"/>
              <a:t>2</a:t>
            </a:r>
            <a:r>
              <a:rPr lang="pt-BR" dirty="0"/>
              <a:t> – ácido </a:t>
            </a:r>
            <a:r>
              <a:rPr lang="pt-BR" dirty="0" smtClean="0"/>
              <a:t>nitr</a:t>
            </a:r>
            <a:r>
              <a:rPr lang="pt-BR" b="1" dirty="0" smtClean="0"/>
              <a:t>oso        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– ácido </a:t>
            </a:r>
            <a:r>
              <a:rPr lang="pt-BR" dirty="0" smtClean="0"/>
              <a:t>sulfuroso</a:t>
            </a:r>
            <a:r>
              <a:rPr lang="pt-BR" b="1" dirty="0" smtClean="0"/>
              <a:t>        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27809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elemento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21"/>
          <a:stretch/>
        </p:blipFill>
        <p:spPr bwMode="auto">
          <a:xfrm>
            <a:off x="5292080" y="2898588"/>
            <a:ext cx="2266830" cy="74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ave esquerda 4"/>
          <p:cNvSpPr/>
          <p:nvPr/>
        </p:nvSpPr>
        <p:spPr>
          <a:xfrm>
            <a:off x="5148064" y="2898588"/>
            <a:ext cx="144016" cy="530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652120" y="3068960"/>
            <a:ext cx="773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652120" y="3270010"/>
            <a:ext cx="773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ave esquerda 9"/>
          <p:cNvSpPr/>
          <p:nvPr/>
        </p:nvSpPr>
        <p:spPr>
          <a:xfrm>
            <a:off x="467544" y="4365104"/>
            <a:ext cx="72008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34761" y="419031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+5</a:t>
            </a:r>
            <a:endParaRPr lang="pt-BR" sz="1400" dirty="0"/>
          </a:p>
        </p:txBody>
      </p:sp>
      <p:sp>
        <p:nvSpPr>
          <p:cNvPr id="12" name="Elipse 11"/>
          <p:cNvSpPr/>
          <p:nvPr/>
        </p:nvSpPr>
        <p:spPr>
          <a:xfrm>
            <a:off x="771142" y="419031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781769" y="504918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64642" y="50491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+3</a:t>
            </a:r>
            <a:endParaRPr lang="pt-BR" sz="1400" dirty="0"/>
          </a:p>
        </p:txBody>
      </p:sp>
      <p:sp>
        <p:nvSpPr>
          <p:cNvPr id="14" name="Chave esquerda 13"/>
          <p:cNvSpPr/>
          <p:nvPr/>
        </p:nvSpPr>
        <p:spPr>
          <a:xfrm>
            <a:off x="4716016" y="4365104"/>
            <a:ext cx="144016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5162935" y="4164569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5162935" y="5068925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129350" y="4154696"/>
            <a:ext cx="90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+6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29350" y="5068925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+4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2370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Nomenclatura dos Ácidos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2</a:t>
            </a:r>
            <a:r>
              <a:rPr lang="pt-BR" b="1" dirty="0" smtClean="0"/>
              <a:t>) </a:t>
            </a:r>
            <a:r>
              <a:rPr lang="pt-BR" b="1" dirty="0" err="1" smtClean="0"/>
              <a:t>Oxiácidos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c) Quando o elemento forma três ou quatro </a:t>
            </a:r>
            <a:r>
              <a:rPr lang="pt-BR" dirty="0" err="1" smtClean="0"/>
              <a:t>óxiácido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 smtClean="0"/>
              <a:t>Ácido </a:t>
            </a:r>
            <a:r>
              <a:rPr lang="pt-BR" b="1" dirty="0" smtClean="0"/>
              <a:t>per</a:t>
            </a:r>
            <a:r>
              <a:rPr lang="pt-BR" dirty="0" smtClean="0"/>
              <a:t>........................</a:t>
            </a:r>
            <a:r>
              <a:rPr lang="pt-BR" b="1" dirty="0" err="1" smtClean="0"/>
              <a:t>ico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Ácido ..............................</a:t>
            </a:r>
            <a:r>
              <a:rPr lang="pt-BR" b="1" dirty="0" err="1" smtClean="0"/>
              <a:t>ico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Ácido ..............................</a:t>
            </a:r>
            <a:r>
              <a:rPr lang="pt-BR" b="1" dirty="0" err="1" smtClean="0"/>
              <a:t>oso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Ácido </a:t>
            </a:r>
            <a:r>
              <a:rPr lang="pt-BR" b="1" dirty="0" err="1" smtClean="0"/>
              <a:t>hipo</a:t>
            </a:r>
            <a:r>
              <a:rPr lang="pt-BR" dirty="0" smtClean="0"/>
              <a:t>.......................</a:t>
            </a:r>
            <a:r>
              <a:rPr lang="pt-BR" b="1" dirty="0" err="1" smtClean="0"/>
              <a:t>ico</a:t>
            </a: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Aft>
                <a:spcPts val="1800"/>
              </a:spcAft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elemento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580112" y="3469650"/>
            <a:ext cx="0" cy="20179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796136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Diminuição </a:t>
            </a:r>
            <a:r>
              <a:rPr lang="pt-BR" dirty="0"/>
              <a:t>do 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 do elemento </a:t>
            </a:r>
            <a:r>
              <a:rPr lang="pt-BR" dirty="0" smtClean="0"/>
              <a:t>central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4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CLASSIFICAÇÃO DAS SUBSTÂNCIAS</a:t>
            </a:r>
          </a:p>
          <a:p>
            <a:pPr marL="0" indent="0" algn="just">
              <a:buNone/>
            </a:pPr>
            <a:r>
              <a:rPr lang="pt-BR" dirty="0" smtClean="0"/>
              <a:t>Metade do Século XVIII</a:t>
            </a:r>
          </a:p>
          <a:p>
            <a:pPr algn="just"/>
            <a:r>
              <a:rPr lang="pt-BR" dirty="0" smtClean="0"/>
              <a:t>Substância Inorgânica (ou mineral): originada dos minerais.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Substância Orgânica: é a que se origina dos organismos vivos.</a:t>
            </a:r>
          </a:p>
          <a:p>
            <a:pPr marL="0" indent="0" algn="just">
              <a:buNone/>
            </a:pPr>
            <a:r>
              <a:rPr lang="pt-BR" dirty="0" smtClean="0"/>
              <a:t>Posteriormente</a:t>
            </a:r>
          </a:p>
          <a:p>
            <a:pPr algn="just"/>
            <a:r>
              <a:rPr lang="pt-BR" dirty="0" smtClean="0"/>
              <a:t>Substância Orgânica: são as que contêm carbono (exceções: </a:t>
            </a:r>
            <a:r>
              <a:rPr lang="pt-BR" dirty="0"/>
              <a:t>CO, CO</a:t>
            </a:r>
            <a:r>
              <a:rPr lang="pt-BR" baseline="-25000" dirty="0"/>
              <a:t>2</a:t>
            </a:r>
            <a:r>
              <a:rPr lang="pt-BR" dirty="0"/>
              <a:t>, Na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, </a:t>
            </a:r>
            <a:r>
              <a:rPr lang="pt-BR" dirty="0" smtClean="0"/>
              <a:t>KCN, etc..)</a:t>
            </a:r>
          </a:p>
          <a:p>
            <a:pPr algn="just"/>
            <a:r>
              <a:rPr lang="pt-BR" dirty="0" smtClean="0"/>
              <a:t>Substância Inorgânica (ou minerais): formada por todos os demais elementos químicos.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09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Nomenclatura dos Ácidos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2</a:t>
            </a:r>
            <a:r>
              <a:rPr lang="pt-BR" b="1" dirty="0" smtClean="0"/>
              <a:t>) </a:t>
            </a:r>
            <a:r>
              <a:rPr lang="pt-BR" b="1" dirty="0" err="1" smtClean="0"/>
              <a:t>Oxiácidos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c) Quando o elemento forma três ou quatro </a:t>
            </a:r>
            <a:r>
              <a:rPr lang="pt-BR" dirty="0" err="1" smtClean="0"/>
              <a:t>óxiácido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EXEMPLOS: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Aft>
                <a:spcPts val="1800"/>
              </a:spcAft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96136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90543"/>
              </p:ext>
            </p:extLst>
          </p:nvPr>
        </p:nvGraphicFramePr>
        <p:xfrm>
          <a:off x="467544" y="37890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Ácido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pt-BR" sz="1800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ox</a:t>
                      </a:r>
                      <a:r>
                        <a:rPr lang="pt-BR" sz="18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HClO</a:t>
                      </a:r>
                      <a:r>
                        <a:rPr lang="pt-BR" sz="18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Ácido perclórico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HClO</a:t>
                      </a:r>
                      <a:r>
                        <a:rPr lang="pt-BR" sz="18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Ácido clórico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HClO</a:t>
                      </a:r>
                      <a:r>
                        <a:rPr lang="pt-BR" sz="18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Ácido cloroso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HClO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Ácido hipocloroso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7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Nomenclatura dos </a:t>
            </a:r>
            <a:r>
              <a:rPr lang="pt-BR" b="1" dirty="0" smtClean="0">
                <a:solidFill>
                  <a:prstClr val="black"/>
                </a:solidFill>
              </a:rPr>
              <a:t>Ânions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Aft>
                <a:spcPts val="1800"/>
              </a:spcAft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96136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36092"/>
              </p:ext>
            </p:extLst>
          </p:nvPr>
        </p:nvGraphicFramePr>
        <p:xfrm>
          <a:off x="2051720" y="2035304"/>
          <a:ext cx="518457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Terminação do Ácido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Terminação</a:t>
                      </a:r>
                      <a:r>
                        <a:rPr lang="pt-BR" sz="3200" baseline="0" dirty="0" smtClean="0"/>
                        <a:t> do Ânion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ídrico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eto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oso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ito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ico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ato</a:t>
                      </a:r>
                      <a:endParaRPr lang="pt-BR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6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Tabela de Cátions e Ânions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85939" cy="53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0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Tabela de Cátions e Ânions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86663" cy="546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372200" y="1268760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596336" y="4797152"/>
            <a:ext cx="10801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924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Nomenclatura dos Ácidos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3) </a:t>
            </a:r>
            <a:r>
              <a:rPr lang="pt-BR" b="1" dirty="0" err="1" smtClean="0"/>
              <a:t>Oxiácidos</a:t>
            </a:r>
            <a:r>
              <a:rPr lang="pt-BR" b="1" dirty="0" smtClean="0"/>
              <a:t> do Fósforo</a:t>
            </a:r>
          </a:p>
          <a:p>
            <a:pPr algn="just"/>
            <a:r>
              <a:rPr lang="pt-BR" dirty="0" smtClean="0"/>
              <a:t>São usados os prefixos </a:t>
            </a:r>
            <a:r>
              <a:rPr lang="pt-BR" dirty="0" err="1" smtClean="0"/>
              <a:t>orto</a:t>
            </a:r>
            <a:r>
              <a:rPr lang="pt-BR" dirty="0" smtClean="0"/>
              <a:t>, meta e para de acordo com o grau de hidratação.</a:t>
            </a:r>
          </a:p>
          <a:p>
            <a:pPr marL="0" indent="0" algn="just">
              <a:buNone/>
            </a:pPr>
            <a:r>
              <a:rPr lang="pt-BR" dirty="0" smtClean="0"/>
              <a:t>EXEMPLOS:</a:t>
            </a:r>
          </a:p>
          <a:p>
            <a:r>
              <a:rPr lang="pt-BR" dirty="0"/>
              <a:t>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 – ácido </a:t>
            </a:r>
            <a:r>
              <a:rPr lang="pt-BR" dirty="0" err="1"/>
              <a:t>ortofosfórico</a:t>
            </a:r>
            <a:endParaRPr lang="pt-BR" dirty="0"/>
          </a:p>
          <a:p>
            <a:r>
              <a:rPr lang="pt-BR" dirty="0"/>
              <a:t>H</a:t>
            </a:r>
            <a:r>
              <a:rPr lang="pt-BR" baseline="-25000" dirty="0"/>
              <a:t>4</a:t>
            </a:r>
            <a:r>
              <a:rPr lang="pt-BR" dirty="0"/>
              <a:t>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7</a:t>
            </a:r>
            <a:r>
              <a:rPr lang="pt-BR" dirty="0"/>
              <a:t> – ácido </a:t>
            </a:r>
            <a:r>
              <a:rPr lang="pt-BR" dirty="0" err="1"/>
              <a:t>pirofosfórico</a:t>
            </a:r>
            <a:endParaRPr lang="pt-BR" dirty="0"/>
          </a:p>
          <a:p>
            <a:r>
              <a:rPr lang="pt-BR" dirty="0"/>
              <a:t>HPO</a:t>
            </a:r>
            <a:r>
              <a:rPr lang="pt-BR" baseline="-25000" dirty="0"/>
              <a:t>3</a:t>
            </a:r>
            <a:r>
              <a:rPr lang="pt-BR" dirty="0"/>
              <a:t> – ácido metafosfórico</a:t>
            </a:r>
          </a:p>
          <a:p>
            <a:pPr lvl="0"/>
            <a:r>
              <a:rPr lang="pt-BR" dirty="0"/>
              <a:t>O fósforo tem o mesmo número de oxidação (+5) para todos esses ácidos, a diferença está no grau de hidratação.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BR" dirty="0"/>
              <a:t>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 – o mais hidratado</a:t>
            </a:r>
          </a:p>
          <a:p>
            <a:pPr lvl="0">
              <a:lnSpc>
                <a:spcPct val="120000"/>
              </a:lnSpc>
            </a:pPr>
            <a:r>
              <a:rPr lang="pt-BR" dirty="0"/>
              <a:t>H</a:t>
            </a:r>
            <a:r>
              <a:rPr lang="pt-BR" baseline="-25000" dirty="0"/>
              <a:t>4</a:t>
            </a:r>
            <a:r>
              <a:rPr lang="pt-BR" dirty="0"/>
              <a:t>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7</a:t>
            </a:r>
            <a:r>
              <a:rPr lang="pt-BR" dirty="0"/>
              <a:t> – foi retirada uma molécula de água de duas do ácido 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dirty="0"/>
              <a:t>                       (2 x 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) – H</a:t>
            </a:r>
            <a:r>
              <a:rPr lang="pt-BR" baseline="-25000" dirty="0"/>
              <a:t>2</a:t>
            </a:r>
            <a:r>
              <a:rPr lang="pt-BR" dirty="0"/>
              <a:t>O = H</a:t>
            </a:r>
            <a:r>
              <a:rPr lang="pt-BR" baseline="-25000" dirty="0"/>
              <a:t>6</a:t>
            </a:r>
            <a:r>
              <a:rPr lang="pt-BR" dirty="0"/>
              <a:t>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8</a:t>
            </a:r>
            <a:r>
              <a:rPr lang="pt-BR" dirty="0"/>
              <a:t> – H</a:t>
            </a:r>
            <a:r>
              <a:rPr lang="pt-BR" baseline="-25000" dirty="0"/>
              <a:t>2</a:t>
            </a:r>
            <a:r>
              <a:rPr lang="pt-BR" dirty="0"/>
              <a:t>O = H</a:t>
            </a:r>
            <a:r>
              <a:rPr lang="pt-BR" baseline="-25000" dirty="0"/>
              <a:t>4</a:t>
            </a:r>
            <a:r>
              <a:rPr lang="pt-BR" dirty="0"/>
              <a:t>P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7</a:t>
            </a:r>
            <a:r>
              <a:rPr lang="pt-BR" dirty="0"/>
              <a:t> </a:t>
            </a:r>
          </a:p>
          <a:p>
            <a:pPr lvl="0">
              <a:lnSpc>
                <a:spcPct val="120000"/>
              </a:lnSpc>
            </a:pPr>
            <a:r>
              <a:rPr lang="pt-BR" dirty="0"/>
              <a:t>HPO</a:t>
            </a:r>
            <a:r>
              <a:rPr lang="pt-BR" baseline="-25000" dirty="0"/>
              <a:t>3</a:t>
            </a:r>
            <a:r>
              <a:rPr lang="pt-BR" dirty="0"/>
              <a:t> – foi retirada uma molécula de água de uma do ácido 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smtClean="0"/>
              <a:t>	      </a:t>
            </a:r>
            <a:r>
              <a:rPr lang="pt-BR" dirty="0"/>
              <a:t>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 – H</a:t>
            </a:r>
            <a:r>
              <a:rPr lang="pt-BR" baseline="-25000" dirty="0"/>
              <a:t>2</a:t>
            </a:r>
            <a:r>
              <a:rPr lang="pt-BR" dirty="0"/>
              <a:t>O = HPO</a:t>
            </a:r>
            <a:r>
              <a:rPr lang="pt-BR" baseline="-25000" dirty="0"/>
              <a:t>3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Aft>
                <a:spcPts val="1800"/>
              </a:spcAft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96136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69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Bases ou Hidróxidos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DEFINIÇÃO DE BASE DE ARRHENIUS</a:t>
            </a:r>
          </a:p>
          <a:p>
            <a:pPr algn="just"/>
            <a:r>
              <a:rPr lang="pt-BR" dirty="0" smtClean="0"/>
              <a:t>Bases ou hidróxidos são compostos que, por dissociação iônica, liberam como íon negativo apenas o ânion hidróxido (OH</a:t>
            </a:r>
            <a:r>
              <a:rPr lang="pt-BR" baseline="30000" dirty="0" smtClean="0"/>
              <a:t>-</a:t>
            </a:r>
            <a:r>
              <a:rPr lang="pt-BR" dirty="0" smtClean="0"/>
              <a:t>), também chamado de  </a:t>
            </a:r>
            <a:r>
              <a:rPr lang="pt-BR" dirty="0" err="1" smtClean="0"/>
              <a:t>oxidrila</a:t>
            </a:r>
            <a:r>
              <a:rPr lang="pt-BR" dirty="0" smtClean="0"/>
              <a:t> ou hidroxila.</a:t>
            </a:r>
          </a:p>
          <a:p>
            <a:pPr marL="0" indent="0" algn="just">
              <a:buNone/>
            </a:pPr>
            <a:r>
              <a:rPr lang="pt-BR" dirty="0" smtClean="0"/>
              <a:t>EXEMPLOS:</a:t>
            </a:r>
          </a:p>
          <a:p>
            <a:pPr marL="0" indent="0" algn="just">
              <a:buNone/>
            </a:pPr>
            <a:r>
              <a:rPr lang="pt-BR" dirty="0" err="1"/>
              <a:t>NaOH</a:t>
            </a:r>
            <a:r>
              <a:rPr lang="pt-BR" dirty="0"/>
              <a:t>	</a:t>
            </a:r>
            <a:r>
              <a:rPr lang="pt-BR" dirty="0" smtClean="0"/>
              <a:t>  </a:t>
            </a:r>
            <a:r>
              <a:rPr lang="pt-BR" dirty="0"/>
              <a:t>Na</a:t>
            </a:r>
            <a:r>
              <a:rPr lang="pt-BR" baseline="30000" dirty="0"/>
              <a:t>+</a:t>
            </a:r>
            <a:r>
              <a:rPr lang="pt-BR" dirty="0"/>
              <a:t>  +  </a:t>
            </a:r>
            <a:r>
              <a:rPr lang="pt-BR" dirty="0" smtClean="0"/>
              <a:t>OH</a:t>
            </a:r>
            <a:r>
              <a:rPr lang="pt-BR" baseline="30000" dirty="0" smtClean="0"/>
              <a:t>-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Ca(OH)</a:t>
            </a:r>
            <a:r>
              <a:rPr lang="pt-BR" baseline="-25000" dirty="0"/>
              <a:t>2</a:t>
            </a:r>
            <a:r>
              <a:rPr lang="pt-BR" dirty="0"/>
              <a:t>       Ca</a:t>
            </a:r>
            <a:r>
              <a:rPr lang="pt-BR" baseline="30000" dirty="0"/>
              <a:t>2+</a:t>
            </a:r>
            <a:r>
              <a:rPr lang="pt-BR" dirty="0"/>
              <a:t>  +  2 </a:t>
            </a:r>
            <a:r>
              <a:rPr lang="pt-BR" dirty="0" smtClean="0"/>
              <a:t>OH</a:t>
            </a:r>
            <a:r>
              <a:rPr lang="pt-BR" baseline="30000" dirty="0" smtClean="0"/>
              <a:t>-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Al(OH)</a:t>
            </a:r>
            <a:r>
              <a:rPr lang="pt-BR" baseline="-25000" dirty="0"/>
              <a:t>3</a:t>
            </a:r>
            <a:r>
              <a:rPr lang="pt-BR" dirty="0"/>
              <a:t>        Al</a:t>
            </a:r>
            <a:r>
              <a:rPr lang="pt-BR" baseline="30000" dirty="0"/>
              <a:t>3+</a:t>
            </a:r>
            <a:r>
              <a:rPr lang="pt-BR" dirty="0"/>
              <a:t>  +  3 </a:t>
            </a:r>
            <a:r>
              <a:rPr lang="pt-BR" dirty="0" smtClean="0"/>
              <a:t>OH</a:t>
            </a:r>
            <a:r>
              <a:rPr lang="pt-BR" baseline="30000" dirty="0" smtClean="0"/>
              <a:t>-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601416" y="5157192"/>
            <a:ext cx="882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835696" y="57332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718556" y="623772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148064" y="443711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De modo geral, as bases são formadas por um </a:t>
            </a:r>
            <a:r>
              <a:rPr lang="pt-BR" b="1" dirty="0"/>
              <a:t>metal</a:t>
            </a:r>
            <a:r>
              <a:rPr lang="pt-BR" dirty="0"/>
              <a:t>, que constitui o radical positivo, ligado invariavelmente ao </a:t>
            </a:r>
            <a:r>
              <a:rPr lang="pt-BR" dirty="0" smtClean="0"/>
              <a:t>OH</a:t>
            </a:r>
            <a:r>
              <a:rPr lang="pt-BR" baseline="30000" dirty="0" smtClean="0"/>
              <a:t>-</a:t>
            </a:r>
            <a:r>
              <a:rPr lang="pt-BR" dirty="0" smtClean="0"/>
              <a:t>. </a:t>
            </a:r>
            <a:r>
              <a:rPr lang="pt-BR" dirty="0"/>
              <a:t>A única </a:t>
            </a:r>
            <a:r>
              <a:rPr lang="pt-BR" b="1" dirty="0"/>
              <a:t>base não-metálica</a:t>
            </a:r>
            <a:r>
              <a:rPr lang="pt-BR" dirty="0"/>
              <a:t> importante é o hidróxido de amônio (NH</a:t>
            </a:r>
            <a:r>
              <a:rPr lang="pt-BR" baseline="-25000" dirty="0"/>
              <a:t>4</a:t>
            </a:r>
            <a:r>
              <a:rPr lang="pt-BR" dirty="0"/>
              <a:t>OH).</a:t>
            </a:r>
          </a:p>
        </p:txBody>
      </p:sp>
    </p:spTree>
    <p:extLst>
      <p:ext uri="{BB962C8B-B14F-4D97-AF65-F5344CB8AC3E}">
        <p14:creationId xmlns:p14="http://schemas.microsoft.com/office/powerpoint/2010/main" val="145642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Classificação das Bases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pt-BR" b="1" dirty="0" smtClean="0"/>
              <a:t>De </a:t>
            </a:r>
            <a:r>
              <a:rPr lang="pt-BR" b="1" dirty="0"/>
              <a:t>acordo com o </a:t>
            </a:r>
            <a:r>
              <a:rPr lang="pt-BR" b="1" dirty="0" smtClean="0"/>
              <a:t>número hidroxilas (OH</a:t>
            </a:r>
            <a:r>
              <a:rPr lang="pt-BR" b="1" baseline="30000" dirty="0" smtClean="0"/>
              <a:t>-</a:t>
            </a:r>
            <a:r>
              <a:rPr lang="pt-BR" b="1" dirty="0" smtClean="0"/>
              <a:t>)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dirty="0" err="1" smtClean="0"/>
              <a:t>Monobases</a:t>
            </a:r>
            <a:r>
              <a:rPr lang="pt-BR" dirty="0" smtClean="0"/>
              <a:t>: possuem apenas uma hidroxila. Exemplos: </a:t>
            </a:r>
            <a:r>
              <a:rPr lang="pt-BR" dirty="0" err="1" smtClean="0"/>
              <a:t>NaOH</a:t>
            </a:r>
            <a:r>
              <a:rPr lang="pt-BR" dirty="0" smtClean="0"/>
              <a:t>, NH</a:t>
            </a:r>
            <a:r>
              <a:rPr lang="pt-BR" baseline="-25000" dirty="0" smtClean="0"/>
              <a:t>4</a:t>
            </a:r>
            <a:r>
              <a:rPr lang="pt-BR" dirty="0" smtClean="0"/>
              <a:t>OH, etc...</a:t>
            </a:r>
          </a:p>
          <a:p>
            <a:r>
              <a:rPr lang="pt-BR" dirty="0" err="1" smtClean="0"/>
              <a:t>Dibases</a:t>
            </a:r>
            <a:r>
              <a:rPr lang="pt-BR" dirty="0" smtClean="0"/>
              <a:t>: possuem duas OH</a:t>
            </a:r>
            <a:r>
              <a:rPr lang="pt-BR" baseline="30000" dirty="0" smtClean="0"/>
              <a:t>-</a:t>
            </a:r>
            <a:r>
              <a:rPr lang="pt-BR" dirty="0" smtClean="0"/>
              <a:t>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dirty="0" smtClean="0"/>
              <a:t>    EXEMPLOS: Ca(OH)</a:t>
            </a:r>
            <a:r>
              <a:rPr lang="pt-BR" baseline="-25000" dirty="0" smtClean="0"/>
              <a:t>2</a:t>
            </a:r>
            <a:r>
              <a:rPr lang="pt-BR" dirty="0" smtClean="0"/>
              <a:t>, Fe(OH)</a:t>
            </a:r>
            <a:r>
              <a:rPr lang="pt-BR" baseline="-25000" dirty="0" smtClean="0"/>
              <a:t>2</a:t>
            </a:r>
            <a:r>
              <a:rPr lang="pt-BR" dirty="0" smtClean="0"/>
              <a:t>, etc...</a:t>
            </a:r>
          </a:p>
          <a:p>
            <a:r>
              <a:rPr lang="pt-BR" dirty="0" smtClean="0"/>
              <a:t>Tribases: possuem três OH</a:t>
            </a:r>
            <a:r>
              <a:rPr lang="pt-BR" baseline="30000" dirty="0" smtClean="0"/>
              <a:t>-</a:t>
            </a:r>
            <a:r>
              <a:rPr lang="pt-BR" dirty="0" smtClean="0"/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dirty="0" smtClean="0"/>
              <a:t>    EXEMPLOS: Al(OH)</a:t>
            </a:r>
            <a:r>
              <a:rPr lang="pt-BR" baseline="-25000" dirty="0" smtClean="0"/>
              <a:t>3</a:t>
            </a:r>
            <a:r>
              <a:rPr lang="pt-BR" dirty="0" smtClean="0"/>
              <a:t>, Fe(OH)</a:t>
            </a:r>
            <a:r>
              <a:rPr lang="pt-BR" baseline="-25000" dirty="0" smtClean="0"/>
              <a:t>3</a:t>
            </a:r>
            <a:r>
              <a:rPr lang="pt-BR" dirty="0" smtClean="0"/>
              <a:t>, etc...</a:t>
            </a:r>
          </a:p>
          <a:p>
            <a:r>
              <a:rPr lang="pt-BR" dirty="0" smtClean="0"/>
              <a:t>Tetrabases: possuem quatro OH</a:t>
            </a:r>
            <a:r>
              <a:rPr lang="pt-BR" baseline="30000" dirty="0" smtClean="0"/>
              <a:t>-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   EXEMPLOS: Sn(OH)</a:t>
            </a:r>
            <a:r>
              <a:rPr lang="pt-BR" baseline="-25000" dirty="0" smtClean="0"/>
              <a:t>4</a:t>
            </a:r>
            <a:r>
              <a:rPr lang="pt-BR" dirty="0" smtClean="0"/>
              <a:t>, </a:t>
            </a:r>
            <a:r>
              <a:rPr lang="pt-BR" dirty="0" err="1" smtClean="0"/>
              <a:t>Pb</a:t>
            </a:r>
            <a:r>
              <a:rPr lang="pt-BR" dirty="0" smtClean="0"/>
              <a:t>(OH)</a:t>
            </a:r>
            <a:r>
              <a:rPr lang="pt-BR" baseline="-25000" dirty="0" smtClean="0"/>
              <a:t>4</a:t>
            </a:r>
            <a:r>
              <a:rPr lang="pt-BR" dirty="0" smtClean="0"/>
              <a:t>, etc...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33713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Classificação das Bases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b) De </a:t>
            </a:r>
            <a:r>
              <a:rPr lang="pt-BR" b="1" dirty="0"/>
              <a:t>acordo com o </a:t>
            </a:r>
            <a:r>
              <a:rPr lang="pt-BR" b="1" dirty="0" smtClean="0"/>
              <a:t>grau de ionização</a:t>
            </a:r>
          </a:p>
          <a:p>
            <a:r>
              <a:rPr lang="pt-BR" dirty="0"/>
              <a:t>Bases Fortes (α é praticamente 100%)</a:t>
            </a:r>
          </a:p>
          <a:p>
            <a:pPr lvl="1">
              <a:spcAft>
                <a:spcPts val="1800"/>
              </a:spcAft>
            </a:pPr>
            <a:r>
              <a:rPr lang="pt-BR" dirty="0"/>
              <a:t>EXEMPLOS: hidróxido dos metais alcalinos e dos metais alcalinos terrosos. </a:t>
            </a:r>
            <a:r>
              <a:rPr lang="pt-BR" dirty="0" smtClean="0"/>
              <a:t>Exceção: Mg(OH)</a:t>
            </a:r>
            <a:r>
              <a:rPr lang="pt-BR" baseline="-25000" dirty="0" smtClean="0"/>
              <a:t>2</a:t>
            </a:r>
            <a:r>
              <a:rPr lang="pt-BR" dirty="0"/>
              <a:t> </a:t>
            </a:r>
            <a:r>
              <a:rPr lang="pt-BR" dirty="0" smtClean="0"/>
              <a:t>&gt; fraca</a:t>
            </a:r>
          </a:p>
          <a:p>
            <a:r>
              <a:rPr lang="pt-BR" dirty="0" smtClean="0"/>
              <a:t>Bases Fracas (grau de dissociação &lt; 5%)</a:t>
            </a:r>
          </a:p>
          <a:p>
            <a:pPr lvl="1"/>
            <a:r>
              <a:rPr lang="pt-BR" dirty="0" smtClean="0"/>
              <a:t>EXEMPLOS: NH</a:t>
            </a:r>
            <a:r>
              <a:rPr lang="pt-BR" baseline="-25000" dirty="0" smtClean="0"/>
              <a:t>4</a:t>
            </a:r>
            <a:r>
              <a:rPr lang="pt-BR" dirty="0" smtClean="0"/>
              <a:t>OH, e dos hidróxidos dos metais que não fazem bases fortes.</a:t>
            </a:r>
          </a:p>
          <a:p>
            <a:pPr marL="0" indent="0">
              <a:buNone/>
            </a:pPr>
            <a:endParaRPr lang="pt-BR" dirty="0" smtClean="0"/>
          </a:p>
          <a:p>
            <a:pPr marL="514350" indent="-514350">
              <a:buAutoNum type="alphaLcParenR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233732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Classificação das Bases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131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BR" b="1" dirty="0" smtClean="0"/>
              <a:t>c) De </a:t>
            </a:r>
            <a:r>
              <a:rPr lang="pt-BR" b="1" dirty="0"/>
              <a:t>acordo com </a:t>
            </a:r>
            <a:r>
              <a:rPr lang="pt-BR" b="1" dirty="0" smtClean="0"/>
              <a:t>a solubilidade na água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Solúveis: hidróxido dos metais alcalinos e NH</a:t>
            </a:r>
            <a:r>
              <a:rPr lang="pt-BR" baseline="-25000" dirty="0" smtClean="0"/>
              <a:t>4</a:t>
            </a:r>
            <a:r>
              <a:rPr lang="pt-BR" dirty="0" smtClean="0"/>
              <a:t>OH.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Pouco Solúveis: hidróxido dos metais alcalinos  				    terrosos.</a:t>
            </a:r>
          </a:p>
          <a:p>
            <a:r>
              <a:rPr lang="pt-BR" dirty="0" smtClean="0"/>
              <a:t>Praticamente Insolúveis: os demais.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860541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Fórmula das Bases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568952" cy="514116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Uma base é sempre formada por um radical positivo (metal ou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𝑁</m:t>
                    </m:r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pt-BR" dirty="0" smtClean="0"/>
                  <a:t>) ligado invariavelmente ao radical negativo </a:t>
                </a:r>
                <a:r>
                  <a:rPr lang="pt-BR" dirty="0" err="1" smtClean="0"/>
                  <a:t>oxidrila</a:t>
                </a:r>
                <a:r>
                  <a:rPr lang="pt-BR" dirty="0" smtClean="0"/>
                  <a:t> (OH</a:t>
                </a:r>
                <a:r>
                  <a:rPr lang="pt-BR" baseline="30000" dirty="0" smtClean="0"/>
                  <a:t>-</a:t>
                </a:r>
                <a:r>
                  <a:rPr lang="pt-BR" dirty="0" smtClean="0"/>
                  <a:t>).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pt-BR" dirty="0" smtClean="0"/>
                  <a:t>A carga positiva do cátion é neutralizada pela carga negativa total das hidroxilas.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t-BR" dirty="0" smtClean="0"/>
                  <a:t>REGRA GERAL DE FORMULAÇÃO DAS BASES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BR" dirty="0"/>
              </a:p>
              <a:p>
                <a:pPr algn="just">
                  <a:spcAft>
                    <a:spcPts val="1200"/>
                  </a:spcAft>
                </a:pPr>
                <a:r>
                  <a:rPr lang="pt-BR" i="1" dirty="0" smtClean="0"/>
                  <a:t>B</a:t>
                </a:r>
                <a:r>
                  <a:rPr lang="pt-BR" dirty="0" smtClean="0"/>
                  <a:t> representa o metal ou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𝑁</m:t>
                    </m:r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pt-BR" dirty="0" smtClean="0"/>
                  <a:t> de carga +</a:t>
                </a:r>
                <a:r>
                  <a:rPr lang="pt-BR" i="1" dirty="0" smtClean="0"/>
                  <a:t>y</a:t>
                </a:r>
                <a:r>
                  <a:rPr lang="pt-BR" dirty="0" smtClean="0"/>
                  <a:t>.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BR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BR" dirty="0" smtClean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568952" cy="5141168"/>
              </a:xfrm>
              <a:blipFill rotWithShape="1">
                <a:blip r:embed="rId2"/>
                <a:stretch>
                  <a:fillRect l="-1778" t="-1542" r="-1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869160"/>
            <a:ext cx="5164760" cy="10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5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Função Química: </a:t>
            </a:r>
          </a:p>
          <a:p>
            <a:pPr lvl="1" algn="just"/>
            <a:r>
              <a:rPr lang="pt-BR" dirty="0" smtClean="0"/>
              <a:t>é um conjunto de substâncias com propriedades químicas semelhantes, denominadas propriedades funcionais.</a:t>
            </a:r>
          </a:p>
          <a:p>
            <a:pPr algn="just"/>
            <a:r>
              <a:rPr lang="pt-BR" dirty="0" smtClean="0"/>
              <a:t>Principais Funções Químicas</a:t>
            </a:r>
          </a:p>
          <a:p>
            <a:pPr lvl="1" algn="just"/>
            <a:r>
              <a:rPr lang="pt-BR" dirty="0" smtClean="0"/>
              <a:t>Ácidos</a:t>
            </a:r>
          </a:p>
          <a:p>
            <a:pPr lvl="1" algn="just"/>
            <a:r>
              <a:rPr lang="pt-BR" dirty="0" smtClean="0"/>
              <a:t>Bases</a:t>
            </a:r>
          </a:p>
          <a:p>
            <a:pPr lvl="1" algn="just"/>
            <a:r>
              <a:rPr lang="pt-BR" dirty="0" smtClean="0"/>
              <a:t>Sais </a:t>
            </a:r>
          </a:p>
          <a:p>
            <a:pPr lvl="1" algn="just"/>
            <a:r>
              <a:rPr lang="pt-BR" dirty="0" smtClean="0"/>
              <a:t>óxidos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208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Nomenclatura das Bases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pt-BR" b="1" dirty="0" smtClean="0"/>
              <a:t>Quando o elemento forma apenas uma base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/>
              <a:t>	</a:t>
            </a:r>
            <a:r>
              <a:rPr lang="pt-BR" dirty="0" smtClean="0"/>
              <a:t>hidróxido de ............................</a:t>
            </a:r>
          </a:p>
          <a:p>
            <a:pPr marL="0" indent="0">
              <a:buNone/>
            </a:pPr>
            <a:r>
              <a:rPr lang="pt-BR" dirty="0" smtClean="0"/>
              <a:t>EXEMPLOS:</a:t>
            </a:r>
          </a:p>
          <a:p>
            <a:pPr marL="0" indent="0">
              <a:buNone/>
            </a:pPr>
            <a:r>
              <a:rPr lang="pt-BR" dirty="0" err="1" smtClean="0"/>
              <a:t>NaOH</a:t>
            </a:r>
            <a:r>
              <a:rPr lang="pt-BR" dirty="0" smtClean="0"/>
              <a:t> – hidróxido de sódio</a:t>
            </a:r>
          </a:p>
          <a:p>
            <a:pPr marL="0" indent="0">
              <a:buNone/>
            </a:pPr>
            <a:r>
              <a:rPr lang="pt-BR" dirty="0" smtClean="0"/>
              <a:t>NH</a:t>
            </a:r>
            <a:r>
              <a:rPr lang="pt-BR" baseline="-25000" dirty="0" smtClean="0"/>
              <a:t>4</a:t>
            </a:r>
            <a:r>
              <a:rPr lang="pt-BR" dirty="0" smtClean="0"/>
              <a:t>OH – hidróxido de amônio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51920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elemento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013176"/>
            <a:ext cx="3988594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5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Nomenclatura das Bases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pt-BR" b="1" dirty="0" smtClean="0"/>
              <a:t>Quando o elemento forma duas bases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/>
              <a:t>	</a:t>
            </a:r>
            <a:r>
              <a:rPr lang="pt-BR" dirty="0" smtClean="0"/>
              <a:t>hidróxido ...........................</a:t>
            </a:r>
          </a:p>
          <a:p>
            <a:pPr marL="0" indent="0">
              <a:buNone/>
            </a:pPr>
            <a:r>
              <a:rPr lang="pt-BR" dirty="0" smtClean="0"/>
              <a:t>EXEMPLOS:</a:t>
            </a:r>
          </a:p>
          <a:p>
            <a:pPr marL="0" indent="0">
              <a:buNone/>
            </a:pPr>
            <a:r>
              <a:rPr lang="pt-BR" dirty="0"/>
              <a:t>Fe(OH)</a:t>
            </a:r>
            <a:r>
              <a:rPr lang="pt-BR" baseline="-25000" dirty="0"/>
              <a:t>3</a:t>
            </a:r>
            <a:r>
              <a:rPr lang="pt-BR" dirty="0"/>
              <a:t> – hidróxido férrico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/>
              <a:t>Fe(OH)</a:t>
            </a:r>
            <a:r>
              <a:rPr lang="pt-BR" baseline="-25000" dirty="0"/>
              <a:t>2</a:t>
            </a:r>
            <a:r>
              <a:rPr lang="pt-BR" dirty="0"/>
              <a:t> – hidróxido </a:t>
            </a:r>
            <a:r>
              <a:rPr lang="pt-BR" dirty="0" smtClean="0"/>
              <a:t>ferroso</a:t>
            </a:r>
          </a:p>
          <a:p>
            <a:pPr marL="0" indent="0">
              <a:buNone/>
            </a:pPr>
            <a:r>
              <a:rPr lang="pt-BR" dirty="0" smtClean="0"/>
              <a:t>Sn(OH)</a:t>
            </a:r>
            <a:r>
              <a:rPr lang="pt-BR" baseline="-25000" dirty="0" smtClean="0"/>
              <a:t>4</a:t>
            </a:r>
            <a:r>
              <a:rPr lang="pt-BR" dirty="0" smtClean="0"/>
              <a:t> – hidróxido </a:t>
            </a:r>
            <a:r>
              <a:rPr lang="pt-BR" dirty="0" err="1" smtClean="0"/>
              <a:t>estânico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Sn(OH)</a:t>
            </a:r>
            <a:r>
              <a:rPr lang="pt-BR" baseline="-25000" dirty="0" smtClean="0"/>
              <a:t>2</a:t>
            </a:r>
            <a:r>
              <a:rPr lang="pt-BR" dirty="0" smtClean="0"/>
              <a:t> – hidróxido </a:t>
            </a:r>
            <a:r>
              <a:rPr lang="pt-BR" dirty="0" err="1" smtClean="0"/>
              <a:t>estanoso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7864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elemento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217297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ico</a:t>
            </a:r>
            <a:r>
              <a:rPr lang="pt-BR" dirty="0" smtClean="0"/>
              <a:t>	</a:t>
            </a:r>
            <a:r>
              <a:rPr lang="pt-BR" dirty="0"/>
              <a:t> 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 </a:t>
            </a:r>
            <a:r>
              <a:rPr lang="pt-BR" dirty="0" smtClean="0"/>
              <a:t>maior</a:t>
            </a:r>
          </a:p>
          <a:p>
            <a:r>
              <a:rPr lang="pt-BR" dirty="0" err="1" smtClean="0"/>
              <a:t>oso</a:t>
            </a:r>
            <a:r>
              <a:rPr lang="pt-BR" dirty="0" smtClean="0"/>
              <a:t>	</a:t>
            </a:r>
            <a:r>
              <a:rPr lang="pt-BR" dirty="0"/>
              <a:t> 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 </a:t>
            </a:r>
            <a:r>
              <a:rPr lang="pt-BR" dirty="0" smtClean="0"/>
              <a:t>menor 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6372200" y="235452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6372200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ve esquerda 8"/>
          <p:cNvSpPr/>
          <p:nvPr/>
        </p:nvSpPr>
        <p:spPr>
          <a:xfrm>
            <a:off x="5940152" y="2276872"/>
            <a:ext cx="45719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395536" y="3717032"/>
            <a:ext cx="189735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391335" y="5085184"/>
            <a:ext cx="189735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8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Nomenclatura das Bases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618" y="16145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b) Quando o elemento forma duas bases</a:t>
            </a:r>
          </a:p>
          <a:p>
            <a:pPr algn="just"/>
            <a:r>
              <a:rPr lang="pt-BR" dirty="0" smtClean="0"/>
              <a:t>Em lugar das terminações </a:t>
            </a:r>
            <a:r>
              <a:rPr lang="pt-BR" b="1" dirty="0" err="1" smtClean="0"/>
              <a:t>ico</a:t>
            </a:r>
            <a:r>
              <a:rPr lang="pt-BR" dirty="0" smtClean="0"/>
              <a:t> e </a:t>
            </a:r>
            <a:r>
              <a:rPr lang="pt-BR" b="1" dirty="0" err="1" smtClean="0"/>
              <a:t>oso</a:t>
            </a:r>
            <a:r>
              <a:rPr lang="pt-BR" dirty="0" smtClean="0"/>
              <a:t>, pode-se usar também um </a:t>
            </a:r>
            <a:r>
              <a:rPr lang="pt-BR" b="1" dirty="0" smtClean="0"/>
              <a:t>algarismo romano </a:t>
            </a:r>
            <a:r>
              <a:rPr lang="pt-BR" dirty="0" smtClean="0"/>
              <a:t>indicando o </a:t>
            </a:r>
            <a:r>
              <a:rPr lang="pt-BR" b="1" dirty="0" smtClean="0"/>
              <a:t>número de oxidação </a:t>
            </a:r>
            <a:r>
              <a:rPr lang="pt-BR" dirty="0" smtClean="0"/>
              <a:t>do elemento.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EXEMPLOS:</a:t>
            </a:r>
          </a:p>
          <a:p>
            <a:pPr marL="0" indent="0">
              <a:buNone/>
            </a:pPr>
            <a:r>
              <a:rPr lang="pt-BR" dirty="0" smtClean="0"/>
              <a:t>Fe(OH)</a:t>
            </a:r>
            <a:r>
              <a:rPr lang="pt-BR" baseline="-25000" dirty="0" smtClean="0"/>
              <a:t>3</a:t>
            </a:r>
            <a:r>
              <a:rPr lang="pt-BR" dirty="0" smtClean="0"/>
              <a:t> – hidróxido de ferro III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 smtClean="0"/>
              <a:t>Fe(OH)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– hidróxido </a:t>
            </a:r>
            <a:r>
              <a:rPr lang="pt-BR" dirty="0" smtClean="0"/>
              <a:t>de ferro II</a:t>
            </a:r>
          </a:p>
          <a:p>
            <a:pPr marL="0" indent="0">
              <a:buNone/>
            </a:pPr>
            <a:r>
              <a:rPr lang="pt-BR" dirty="0" smtClean="0"/>
              <a:t>Sn(OH)</a:t>
            </a:r>
            <a:r>
              <a:rPr lang="pt-BR" baseline="-25000" dirty="0" smtClean="0"/>
              <a:t>4</a:t>
            </a:r>
            <a:r>
              <a:rPr lang="pt-BR" dirty="0" smtClean="0"/>
              <a:t> – hidróxido de estanho IV</a:t>
            </a:r>
          </a:p>
          <a:p>
            <a:pPr marL="0" indent="0">
              <a:buNone/>
            </a:pPr>
            <a:r>
              <a:rPr lang="pt-BR" dirty="0" smtClean="0"/>
              <a:t>Sn(OH)</a:t>
            </a:r>
            <a:r>
              <a:rPr lang="pt-BR" baseline="-25000" dirty="0" smtClean="0"/>
              <a:t>2</a:t>
            </a:r>
            <a:r>
              <a:rPr lang="pt-BR" dirty="0" smtClean="0"/>
              <a:t> – hidróxido de estanho II</a:t>
            </a:r>
          </a:p>
          <a:p>
            <a:pPr marL="0" indent="0">
              <a:spcAft>
                <a:spcPts val="6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Chave esquerda 11"/>
          <p:cNvSpPr/>
          <p:nvPr/>
        </p:nvSpPr>
        <p:spPr>
          <a:xfrm>
            <a:off x="395535" y="5437155"/>
            <a:ext cx="189735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esquerda 12"/>
          <p:cNvSpPr/>
          <p:nvPr/>
        </p:nvSpPr>
        <p:spPr>
          <a:xfrm>
            <a:off x="395536" y="3717032"/>
            <a:ext cx="189735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78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5050" cy="49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98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483768" y="1916832"/>
            <a:ext cx="43204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5301208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71110"/>
            <a:ext cx="4885373" cy="559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274364" y="1556792"/>
            <a:ext cx="432048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37865" y="5375172"/>
            <a:ext cx="504056" cy="148478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1911" y="4435048"/>
            <a:ext cx="180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612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1916832"/>
            <a:ext cx="43204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5301208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74364" y="1556792"/>
            <a:ext cx="4320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1911" y="4435048"/>
            <a:ext cx="180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28445" cy="42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4149080"/>
            <a:ext cx="648072" cy="183620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7544" y="2060848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321297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847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1916832"/>
            <a:ext cx="43204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5301208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74364" y="1556792"/>
            <a:ext cx="4320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1911" y="4435048"/>
            <a:ext cx="180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4149080"/>
            <a:ext cx="648072" cy="183620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7544" y="2060848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321297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057900" cy="32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2060848"/>
            <a:ext cx="1512168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7544" y="1340768"/>
            <a:ext cx="32403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4389" y="1772816"/>
            <a:ext cx="48605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7" y="4869160"/>
            <a:ext cx="4256532" cy="168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21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1916832"/>
            <a:ext cx="43204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5301208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74364" y="1556792"/>
            <a:ext cx="4320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1911" y="4435048"/>
            <a:ext cx="180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7544" y="2060848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321297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7544" y="1340768"/>
            <a:ext cx="32403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4389" y="1772816"/>
            <a:ext cx="48605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51975"/>
            <a:ext cx="5957316" cy="54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48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1916832"/>
            <a:ext cx="43204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5301208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74364" y="1556792"/>
            <a:ext cx="4320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1911" y="4435048"/>
            <a:ext cx="180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7544" y="2060848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321297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7544" y="1340768"/>
            <a:ext cx="32403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4389" y="1772816"/>
            <a:ext cx="48605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12" y="1420742"/>
            <a:ext cx="5284661" cy="49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69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1916832"/>
            <a:ext cx="432048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5301208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74364" y="1556792"/>
            <a:ext cx="4320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1911" y="4435048"/>
            <a:ext cx="180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7544" y="2060848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321297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7544" y="1340768"/>
            <a:ext cx="32403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4389" y="1772816"/>
            <a:ext cx="48605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4161"/>
            <a:ext cx="7999095" cy="20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30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Teoria da Dissociação Iônica de </a:t>
            </a:r>
            <a:r>
              <a:rPr lang="pt-BR" b="1" dirty="0" err="1" smtClean="0"/>
              <a:t>Arrhenius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/>
            <a:r>
              <a:rPr lang="pt-BR" dirty="0" err="1" smtClean="0"/>
              <a:t>Arrhenius</a:t>
            </a:r>
            <a:r>
              <a:rPr lang="pt-BR" dirty="0" smtClean="0"/>
              <a:t> verificou, no fim do século XIX, que algumas soluções aquosas conduziam corrente elétrica e outras não.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Como se explica essa diferença?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5" y="3200399"/>
            <a:ext cx="8311896" cy="27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21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63688" y="5733256"/>
            <a:ext cx="5040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63688" y="1628800"/>
            <a:ext cx="2160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67645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" y="1772816"/>
            <a:ext cx="8332470" cy="47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48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63688" y="5733256"/>
            <a:ext cx="5040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63688" y="1628800"/>
            <a:ext cx="2160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67645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0171"/>
            <a:ext cx="6588252" cy="555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72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63688" y="5733256"/>
            <a:ext cx="5040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63688" y="1628800"/>
            <a:ext cx="2160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67645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66" y="1293068"/>
            <a:ext cx="6057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6093296"/>
            <a:ext cx="6120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59632" y="4581128"/>
            <a:ext cx="61206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772816"/>
            <a:ext cx="50405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96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63688" y="5733256"/>
            <a:ext cx="5040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63688" y="1628800"/>
            <a:ext cx="2160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67645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259632" y="6093296"/>
            <a:ext cx="6120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59632" y="4581128"/>
            <a:ext cx="61206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772816"/>
            <a:ext cx="50405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70" y="1505322"/>
            <a:ext cx="6096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8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63688" y="5733256"/>
            <a:ext cx="5040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63688" y="1628800"/>
            <a:ext cx="2160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63688" y="3573016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67645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259632" y="6093296"/>
            <a:ext cx="6120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59632" y="4581128"/>
            <a:ext cx="61206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772816"/>
            <a:ext cx="50405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66" y="1328851"/>
            <a:ext cx="5920740" cy="535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0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Teoria da Dissociação Iônica de </a:t>
            </a:r>
            <a:r>
              <a:rPr lang="pt-BR" b="1" dirty="0" err="1">
                <a:solidFill>
                  <a:prstClr val="black"/>
                </a:solidFill>
              </a:rPr>
              <a:t>Arrhenius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err="1" smtClean="0"/>
              <a:t>Arrhenius</a:t>
            </a:r>
            <a:r>
              <a:rPr lang="pt-BR" dirty="0" smtClean="0"/>
              <a:t> explicou-a do seguinte modo</a:t>
            </a:r>
          </a:p>
          <a:p>
            <a:pPr lvl="1" algn="just"/>
            <a:r>
              <a:rPr lang="pt-BR" dirty="0" smtClean="0"/>
              <a:t>O açúcar (e outros não eletrólitos), quando dissolvido na água, subdivide-se em moléculas que são eletricamente neutras e, portanto,  insensíveis ao campo elétrico.</a:t>
            </a:r>
          </a:p>
          <a:p>
            <a:pPr lvl="1" algn="just"/>
            <a:r>
              <a:rPr lang="pt-BR" dirty="0" smtClean="0"/>
              <a:t>O sal (e demais eletrólitos), quando dissolvido na água, subdivide-se em partículas carregadas eletricamente e denominadas íons.</a:t>
            </a:r>
          </a:p>
          <a:p>
            <a:pPr lvl="1" algn="just"/>
            <a:r>
              <a:rPr lang="pt-BR" dirty="0" smtClean="0"/>
              <a:t>Os íons positivos (cátions) deslocam-se em direção ao </a:t>
            </a:r>
            <a:r>
              <a:rPr lang="pt-BR" dirty="0" err="1" smtClean="0"/>
              <a:t>pólo</a:t>
            </a:r>
            <a:r>
              <a:rPr lang="pt-BR" dirty="0" smtClean="0"/>
              <a:t> negativo; os íons negativos (ânions) deslocam-se em direção ao </a:t>
            </a:r>
            <a:r>
              <a:rPr lang="pt-BR" dirty="0" err="1" smtClean="0"/>
              <a:t>pólo</a:t>
            </a:r>
            <a:r>
              <a:rPr lang="pt-BR" dirty="0" smtClean="0"/>
              <a:t> positivo. Desse modo, a corrente elétrica pode fluir na solução e, como o circuito elétrico não fica interrompido, a lâmpada se acende.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57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Dissociação e Ionização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Dissociação: para sólidos iônicos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Ionização: para substâncias moleculares</a:t>
            </a:r>
          </a:p>
          <a:p>
            <a:pPr marL="457200" lvl="1" indent="0">
              <a:buNone/>
            </a:pPr>
            <a:r>
              <a:rPr lang="pt-BR" dirty="0" err="1" smtClean="0"/>
              <a:t>HCl</a:t>
            </a:r>
            <a:r>
              <a:rPr lang="pt-BR" dirty="0" smtClean="0"/>
              <a:t>              H+   +   Cl-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79"/>
            <a:ext cx="8133588" cy="278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2204864"/>
            <a:ext cx="72008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4293096"/>
            <a:ext cx="216024" cy="84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91880" y="24928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Na+Cl</a:t>
            </a:r>
            <a:r>
              <a:rPr lang="pt-BR" dirty="0" smtClean="0"/>
              <a:t>-               Na+  +   Cl-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283968" y="2677562"/>
            <a:ext cx="6104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253642" y="2308230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água</a:t>
            </a:r>
            <a:endParaRPr lang="pt-BR" sz="14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619672" y="60932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747052" y="5785519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água</a:t>
            </a:r>
          </a:p>
        </p:txBody>
      </p:sp>
    </p:spTree>
    <p:extLst>
      <p:ext uri="{BB962C8B-B14F-4D97-AF65-F5344CB8AC3E}">
        <p14:creationId xmlns:p14="http://schemas.microsoft.com/office/powerpoint/2010/main" val="372482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Grau de Ionização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 smtClean="0"/>
                  <a:t>Mede a maior ou menor extensão da ionização.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ú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𝑚𝑒𝑟𝑜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𝑐𝑢𝑙𝑎𝑠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𝑖𝑜𝑛𝑖𝑧𝑎𝑑𝑎𝑠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ú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𝑚𝑒𝑟𝑜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𝑐𝑢𝑙𝑎𝑠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𝑑𝑖𝑠𝑠𝑜𝑙𝑣𝑖𝑑𝑎𝑠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EXEMPLOS:</a:t>
                </a:r>
              </a:p>
              <a:p>
                <a:pPr marL="0" indent="0" algn="just">
                  <a:buNone/>
                </a:pPr>
                <a:r>
                  <a:rPr lang="pt-BR" dirty="0" err="1" smtClean="0"/>
                  <a:t>HCl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92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pt-BR" b="0" i="1" smtClean="0">
                        <a:latin typeface="Cambria Math"/>
                        <a:ea typeface="Cambria Math"/>
                      </a:rPr>
                      <m:t>=0,92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𝑜𝑢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92%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pt-BR" dirty="0" smtClean="0"/>
                  <a:t>HF: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pt-BR" b="0" i="1" smtClean="0">
                        <a:latin typeface="Cambria Math"/>
                        <a:ea typeface="Cambria Math"/>
                      </a:rPr>
                      <m:t>=0,08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𝑜𝑢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8%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algn="just"/>
                <a:r>
                  <a:rPr lang="pt-BR" dirty="0" smtClean="0"/>
                  <a:t>O grau de ionização varia entre 0 e 1 (ou 0% e 100%).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806" t="-2830" r="-1806" b="-3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54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Ácidos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DEFINIÇÃO DE ÁCIDO DE ARRHENIUS</a:t>
            </a:r>
          </a:p>
          <a:p>
            <a:r>
              <a:rPr lang="pt-BR" dirty="0" smtClean="0"/>
              <a:t>Ácidos são compostos que em solução aquosa se ionizam, produzindo como íon positivo apenas o cátion hidrogênio </a:t>
            </a:r>
            <a:r>
              <a:rPr lang="pt-BR" dirty="0"/>
              <a:t>(H</a:t>
            </a:r>
            <a:r>
              <a:rPr lang="pt-BR" baseline="30000" dirty="0" smtClean="0"/>
              <a:t>+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EXEMPLOS: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4009644" cy="18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53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Ácidos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Atualmente, sabe-se que a definição de </a:t>
            </a:r>
            <a:r>
              <a:rPr lang="pt-BR" dirty="0" err="1" smtClean="0"/>
              <a:t>Arrhenius</a:t>
            </a:r>
            <a:r>
              <a:rPr lang="pt-BR" dirty="0" smtClean="0"/>
              <a:t> não é rigorosamente correta. Na verdade, em solução aquosa, o cátion </a:t>
            </a:r>
            <a:r>
              <a:rPr lang="pt-BR" b="1" dirty="0" smtClean="0"/>
              <a:t>H</a:t>
            </a:r>
            <a:r>
              <a:rPr lang="pt-BR" b="1" baseline="30000" dirty="0" smtClean="0"/>
              <a:t>+</a:t>
            </a:r>
            <a:r>
              <a:rPr lang="pt-BR" dirty="0" smtClean="0"/>
              <a:t> se une a uma molécula de água formando o íon </a:t>
            </a:r>
            <a:r>
              <a:rPr lang="pt-BR" b="1" dirty="0" smtClean="0"/>
              <a:t>H</a:t>
            </a:r>
            <a:r>
              <a:rPr lang="pt-BR" b="1" baseline="-25000" dirty="0" smtClean="0"/>
              <a:t>3</a:t>
            </a:r>
            <a:r>
              <a:rPr lang="pt-BR" b="1" dirty="0" smtClean="0"/>
              <a:t>O</a:t>
            </a:r>
            <a:r>
              <a:rPr lang="pt-BR" b="1" baseline="30000" dirty="0" smtClean="0"/>
              <a:t>+</a:t>
            </a:r>
            <a:r>
              <a:rPr lang="pt-BR" dirty="0" smtClean="0"/>
              <a:t>.</a:t>
            </a:r>
          </a:p>
          <a:p>
            <a:pPr marL="457200" lvl="1" indent="0" algn="just">
              <a:buNone/>
            </a:pPr>
            <a:r>
              <a:rPr lang="pt-BR" dirty="0"/>
              <a:t>H</a:t>
            </a:r>
            <a:r>
              <a:rPr lang="pt-BR" baseline="30000" dirty="0"/>
              <a:t>+</a:t>
            </a:r>
            <a:r>
              <a:rPr lang="pt-BR" dirty="0"/>
              <a:t>   +   H</a:t>
            </a:r>
            <a:r>
              <a:rPr lang="pt-BR" baseline="-25000" dirty="0"/>
              <a:t>2</a:t>
            </a:r>
            <a:r>
              <a:rPr lang="pt-BR" dirty="0"/>
              <a:t>O                  </a:t>
            </a:r>
            <a:r>
              <a:rPr lang="pt-BR" dirty="0" smtClean="0"/>
              <a:t>H</a:t>
            </a:r>
            <a:r>
              <a:rPr lang="pt-BR" baseline="-25000" dirty="0" smtClean="0"/>
              <a:t>3</a:t>
            </a:r>
            <a:r>
              <a:rPr lang="pt-BR" dirty="0" smtClean="0"/>
              <a:t>O</a:t>
            </a:r>
            <a:r>
              <a:rPr lang="pt-BR" baseline="30000" dirty="0" smtClean="0"/>
              <a:t>+</a:t>
            </a:r>
          </a:p>
          <a:p>
            <a:pPr marL="57150" indent="0" algn="just">
              <a:buNone/>
            </a:pPr>
            <a:r>
              <a:rPr lang="pt-BR" dirty="0" smtClean="0"/>
              <a:t>EXEMPLOS:</a:t>
            </a:r>
            <a:endParaRPr lang="pt-BR" dirty="0"/>
          </a:p>
          <a:p>
            <a:pPr marL="457200" lvl="1" indent="0" algn="just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771800" y="436510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51" y="4797151"/>
            <a:ext cx="5687568" cy="13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8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1336</Words>
  <Application>Microsoft Office PowerPoint</Application>
  <PresentationFormat>Apresentação na tela (4:3)</PresentationFormat>
  <Paragraphs>295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ÁCIDOS E BASES</vt:lpstr>
      <vt:lpstr>Introdução</vt:lpstr>
      <vt:lpstr>Conceitos </vt:lpstr>
      <vt:lpstr>Teoria da Dissociação Iônica de Arrhenius</vt:lpstr>
      <vt:lpstr>Teoria da Dissociação Iônica de Arrhenius</vt:lpstr>
      <vt:lpstr>Dissociação e Ionização</vt:lpstr>
      <vt:lpstr>Grau de Ionização</vt:lpstr>
      <vt:lpstr>Ácidos </vt:lpstr>
      <vt:lpstr>Ácidos </vt:lpstr>
      <vt:lpstr>Classificação dos Ácidos</vt:lpstr>
      <vt:lpstr>Classificação dos Ácidos</vt:lpstr>
      <vt:lpstr>Classificação dos Ácidos</vt:lpstr>
      <vt:lpstr>Fórmulas dos Ácidos</vt:lpstr>
      <vt:lpstr>Fórmula Estrutural dos Ácidos</vt:lpstr>
      <vt:lpstr>Fórmula Estrutural dos Ácidos</vt:lpstr>
      <vt:lpstr>Nomenclatura dos Ácidos</vt:lpstr>
      <vt:lpstr>Nomenclatura dos Ácidos</vt:lpstr>
      <vt:lpstr>Nomenclatura dos Ácidos</vt:lpstr>
      <vt:lpstr>Nomenclatura dos Ácidos</vt:lpstr>
      <vt:lpstr>Nomenclatura dos Ácidos</vt:lpstr>
      <vt:lpstr>Nomenclatura dos Ânions</vt:lpstr>
      <vt:lpstr>Tabela de Cátions e Ânions</vt:lpstr>
      <vt:lpstr>Tabela de Cátions e Ânions</vt:lpstr>
      <vt:lpstr>Nomenclatura dos Ácidos</vt:lpstr>
      <vt:lpstr>Bases ou Hidróxidos</vt:lpstr>
      <vt:lpstr>Classificação das Bases</vt:lpstr>
      <vt:lpstr>Classificação das Bases</vt:lpstr>
      <vt:lpstr>Classificação das Bases</vt:lpstr>
      <vt:lpstr>Fórmula das Bases</vt:lpstr>
      <vt:lpstr>Nomenclatura das Bases</vt:lpstr>
      <vt:lpstr>Nomenclatura das Bases</vt:lpstr>
      <vt:lpstr>Nomenclatura das Bases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E BASES</dc:title>
  <dc:creator>Cesar</dc:creator>
  <cp:lastModifiedBy>Cesar</cp:lastModifiedBy>
  <cp:revision>66</cp:revision>
  <dcterms:created xsi:type="dcterms:W3CDTF">2017-08-19T03:09:33Z</dcterms:created>
  <dcterms:modified xsi:type="dcterms:W3CDTF">2017-09-04T04:14:39Z</dcterms:modified>
</cp:coreProperties>
</file>