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B23BF69-9B0C-4801-9046-339CE9B306E1}" type="datetimeFigureOut">
              <a:rPr lang="pt-BR" smtClean="0"/>
              <a:t>15/04/2017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28424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B23BF69-9B0C-4801-9046-339CE9B306E1}" type="datetimeFigureOut">
              <a:rPr lang="pt-BR" smtClean="0"/>
              <a:t>15/04/2017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136251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B23BF69-9B0C-4801-9046-339CE9B306E1}" type="datetimeFigureOut">
              <a:rPr lang="pt-BR" smtClean="0"/>
              <a:t>15/04/2017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373579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B23BF69-9B0C-4801-9046-339CE9B306E1}" type="datetimeFigureOut">
              <a:rPr lang="pt-BR" smtClean="0"/>
              <a:t>15/04/2017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127155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8B23BF69-9B0C-4801-9046-339CE9B306E1}" type="datetimeFigureOut">
              <a:rPr lang="pt-BR" smtClean="0"/>
              <a:t>15/04/2017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2669567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B23BF69-9B0C-4801-9046-339CE9B306E1}" type="datetimeFigureOut">
              <a:rPr lang="pt-BR" smtClean="0"/>
              <a:t>15/04/2017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414531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B23BF69-9B0C-4801-9046-339CE9B306E1}" type="datetimeFigureOut">
              <a:rPr lang="pt-BR" smtClean="0"/>
              <a:t>15/04/2017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3658901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8B23BF69-9B0C-4801-9046-339CE9B306E1}" type="datetimeFigureOut">
              <a:rPr lang="pt-BR" smtClean="0"/>
              <a:t>15/04/2017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3283741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B23BF69-9B0C-4801-9046-339CE9B306E1}" type="datetimeFigureOut">
              <a:rPr lang="pt-BR" smtClean="0"/>
              <a:t>15/04/2017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71610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B23BF69-9B0C-4801-9046-339CE9B306E1}" type="datetimeFigureOut">
              <a:rPr lang="pt-BR" smtClean="0"/>
              <a:t>15/04/2017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675657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B23BF69-9B0C-4801-9046-339CE9B306E1}" type="datetimeFigureOut">
              <a:rPr lang="pt-BR" smtClean="0"/>
              <a:t>15/04/2017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9D7E6F6-72EB-4AD6-A187-7877E9A44A2E}" type="slidenum">
              <a:rPr lang="pt-BR" smtClean="0"/>
              <a:t>‹nº›</a:t>
            </a:fld>
            <a:endParaRPr lang="pt-BR"/>
          </a:p>
        </p:txBody>
      </p:sp>
    </p:spTree>
    <p:extLst>
      <p:ext uri="{BB962C8B-B14F-4D97-AF65-F5344CB8AC3E}">
        <p14:creationId xmlns:p14="http://schemas.microsoft.com/office/powerpoint/2010/main" val="2523507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23BF69-9B0C-4801-9046-339CE9B306E1}" type="datetimeFigureOut">
              <a:rPr lang="pt-BR" smtClean="0"/>
              <a:t>15/04/2017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7E6F6-72EB-4AD6-A187-7877E9A44A2E}" type="slidenum">
              <a:rPr lang="pt-BR" smtClean="0"/>
              <a:t>‹nº›</a:t>
            </a:fld>
            <a:endParaRPr lang="pt-BR"/>
          </a:p>
        </p:txBody>
      </p:sp>
    </p:spTree>
    <p:extLst>
      <p:ext uri="{BB962C8B-B14F-4D97-AF65-F5344CB8AC3E}">
        <p14:creationId xmlns:p14="http://schemas.microsoft.com/office/powerpoint/2010/main" val="109663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b="1" smtClean="0"/>
              <a:t>A EVOLUÇÃO DOS MODELOS ATÔMICOS</a:t>
            </a:r>
            <a:endParaRPr lang="pt-BR" b="1" dirty="0"/>
          </a:p>
        </p:txBody>
      </p:sp>
      <p:sp>
        <p:nvSpPr>
          <p:cNvPr id="3" name="Subtítulo 2"/>
          <p:cNvSpPr>
            <a:spLocks noGrp="1"/>
          </p:cNvSpPr>
          <p:nvPr>
            <p:ph type="subTitle" idx="1"/>
          </p:nvPr>
        </p:nvSpPr>
        <p:spPr/>
        <p:txBody>
          <a:bodyPr/>
          <a:lstStyle/>
          <a:p>
            <a:endParaRPr lang="pt-BR"/>
          </a:p>
        </p:txBody>
      </p:sp>
    </p:spTree>
    <p:extLst>
      <p:ext uri="{BB962C8B-B14F-4D97-AF65-F5344CB8AC3E}">
        <p14:creationId xmlns:p14="http://schemas.microsoft.com/office/powerpoint/2010/main" val="2583477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5274192"/>
          </a:xfrm>
        </p:spPr>
        <p:txBody>
          <a:bodyPr>
            <a:normAutofit/>
          </a:bodyPr>
          <a:lstStyle/>
          <a:p>
            <a:pPr marL="0" indent="0" algn="just">
              <a:spcBef>
                <a:spcPts val="0"/>
              </a:spcBef>
              <a:spcAft>
                <a:spcPts val="1200"/>
              </a:spcAft>
              <a:buNone/>
            </a:pPr>
            <a:r>
              <a:rPr lang="pt-BR" b="1" dirty="0" smtClean="0"/>
              <a:t>2. Modelo Atômico de Rutherford (1911)</a:t>
            </a:r>
          </a:p>
          <a:p>
            <a:pPr algn="just">
              <a:spcBef>
                <a:spcPts val="0"/>
              </a:spcBef>
              <a:spcAft>
                <a:spcPts val="1200"/>
              </a:spcAft>
            </a:pPr>
            <a:r>
              <a:rPr lang="pt-BR" dirty="0" smtClean="0"/>
              <a:t>Descrição da experiência de Rutherford.</a:t>
            </a:r>
          </a:p>
          <a:p>
            <a:pPr marL="457200" lvl="1" indent="0" algn="just">
              <a:spcBef>
                <a:spcPts val="0"/>
              </a:spcBef>
              <a:spcAft>
                <a:spcPts val="1200"/>
              </a:spcAft>
              <a:buNone/>
            </a:pPr>
            <a:endParaRPr lang="pt-BR" sz="2200" dirty="0" smtClean="0"/>
          </a:p>
          <a:p>
            <a:pPr marL="914400" lvl="2" indent="0" algn="just">
              <a:spcBef>
                <a:spcPts val="0"/>
              </a:spcBef>
              <a:spcAft>
                <a:spcPts val="1200"/>
              </a:spcAft>
              <a:buNone/>
            </a:pPr>
            <a:endParaRPr lang="pt-BR" sz="1800" dirty="0" smtClean="0"/>
          </a:p>
          <a:p>
            <a:pPr marL="0" indent="0" algn="just">
              <a:spcBef>
                <a:spcPts val="0"/>
              </a:spcBef>
              <a:spcAft>
                <a:spcPts val="1200"/>
              </a:spcAft>
              <a:buNone/>
            </a:pPr>
            <a:r>
              <a:rPr lang="pt-BR" sz="2600" dirty="0"/>
              <a:t>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855569"/>
            <a:ext cx="8515350" cy="3371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9371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5274192"/>
          </a:xfrm>
        </p:spPr>
        <p:txBody>
          <a:bodyPr>
            <a:normAutofit fontScale="55000" lnSpcReduction="20000"/>
          </a:bodyPr>
          <a:lstStyle/>
          <a:p>
            <a:pPr marL="0" indent="0" algn="just">
              <a:spcBef>
                <a:spcPts val="0"/>
              </a:spcBef>
              <a:spcAft>
                <a:spcPts val="1200"/>
              </a:spcAft>
              <a:buNone/>
            </a:pPr>
            <a:r>
              <a:rPr lang="pt-BR" sz="5100" b="1" dirty="0" smtClean="0"/>
              <a:t>2. Modelo Atômico de Rutherford (1911)</a:t>
            </a:r>
          </a:p>
          <a:p>
            <a:pPr algn="just">
              <a:spcBef>
                <a:spcPts val="0"/>
              </a:spcBef>
              <a:spcAft>
                <a:spcPts val="1200"/>
              </a:spcAft>
            </a:pPr>
            <a:r>
              <a:rPr lang="pt-BR" sz="3800" dirty="0" smtClean="0"/>
              <a:t>Rutherford observou que a maior parte das partículas alfa (</a:t>
            </a:r>
            <a:r>
              <a:rPr lang="el-GR" sz="3800" dirty="0" smtClean="0"/>
              <a:t>α</a:t>
            </a:r>
            <a:r>
              <a:rPr lang="pt-BR" sz="3800" dirty="0" smtClean="0"/>
              <a:t>) atravessava a lâmina de ouro como se esta fosse uma peneira; apenas algumas partículas desviavam ou até mesmo retrocediam. </a:t>
            </a:r>
          </a:p>
          <a:p>
            <a:pPr algn="just">
              <a:spcBef>
                <a:spcPts val="0"/>
              </a:spcBef>
              <a:spcAft>
                <a:spcPts val="1200"/>
              </a:spcAft>
            </a:pPr>
            <a:r>
              <a:rPr lang="pt-BR" sz="3800" dirty="0" smtClean="0"/>
              <a:t>Como explicar esse fato?</a:t>
            </a:r>
          </a:p>
          <a:p>
            <a:pPr lvl="1" algn="just">
              <a:spcBef>
                <a:spcPts val="0"/>
              </a:spcBef>
              <a:spcAft>
                <a:spcPts val="1200"/>
              </a:spcAft>
            </a:pPr>
            <a:r>
              <a:rPr lang="pt-BR" sz="3300" dirty="0" smtClean="0"/>
              <a:t>Rutherford viu-se obrigado a admitir que a lâmina de ouro não era constituída de átomos maciços e justapostos, como pensaram Dalton e Thomson.</a:t>
            </a:r>
          </a:p>
          <a:p>
            <a:pPr lvl="1" algn="just">
              <a:spcBef>
                <a:spcPts val="0"/>
              </a:spcBef>
              <a:spcAft>
                <a:spcPts val="1200"/>
              </a:spcAft>
            </a:pPr>
            <a:r>
              <a:rPr lang="pt-BR" sz="3300" dirty="0" smtClean="0"/>
              <a:t>Ao contrário, ela seria formada por núcleos pequenos, densos e positivos, dispersos em grandes espaços vazios </a:t>
            </a:r>
          </a:p>
          <a:p>
            <a:pPr lvl="1" algn="just">
              <a:spcBef>
                <a:spcPts val="0"/>
              </a:spcBef>
              <a:spcAft>
                <a:spcPts val="1200"/>
              </a:spcAft>
            </a:pPr>
            <a:r>
              <a:rPr lang="pt-BR" sz="3300" dirty="0" smtClean="0"/>
              <a:t>Os grandes espaços vazios explicam porque a grande maioria das partículas </a:t>
            </a:r>
            <a:r>
              <a:rPr lang="el-GR" sz="3300" dirty="0" smtClean="0"/>
              <a:t>α</a:t>
            </a:r>
            <a:r>
              <a:rPr lang="pt-BR" sz="3300" dirty="0" smtClean="0"/>
              <a:t> não sofre desvios.</a:t>
            </a:r>
          </a:p>
          <a:p>
            <a:pPr lvl="1" algn="just">
              <a:spcBef>
                <a:spcPts val="0"/>
              </a:spcBef>
              <a:spcAft>
                <a:spcPts val="1200"/>
              </a:spcAft>
            </a:pPr>
            <a:r>
              <a:rPr lang="pt-BR" sz="3300" dirty="0" smtClean="0"/>
              <a:t>Como as partículas </a:t>
            </a:r>
            <a:r>
              <a:rPr lang="el-GR" sz="3300" dirty="0" smtClean="0"/>
              <a:t>α</a:t>
            </a:r>
            <a:r>
              <a:rPr lang="pt-BR" sz="3300" dirty="0" smtClean="0"/>
              <a:t> são positivas, ao passarem próximo ao núcleo (positivo), ela será fortemente desviada. Se chocar-se diretamente contra o núcleo, será repelida para trás.</a:t>
            </a:r>
          </a:p>
          <a:p>
            <a:pPr marL="457200" lvl="1" indent="0" algn="just">
              <a:spcBef>
                <a:spcPts val="0"/>
              </a:spcBef>
              <a:spcAft>
                <a:spcPts val="1200"/>
              </a:spcAft>
              <a:buNone/>
            </a:pPr>
            <a:endParaRPr lang="pt-BR" sz="2400" dirty="0" smtClean="0"/>
          </a:p>
          <a:p>
            <a:pPr marL="914400" lvl="2" indent="0" algn="just">
              <a:spcBef>
                <a:spcPts val="0"/>
              </a:spcBef>
              <a:spcAft>
                <a:spcPts val="1200"/>
              </a:spcAft>
              <a:buNone/>
            </a:pPr>
            <a:endParaRPr lang="pt-BR" sz="1800" dirty="0" smtClean="0"/>
          </a:p>
          <a:p>
            <a:pPr marL="0" indent="0" algn="just">
              <a:spcBef>
                <a:spcPts val="0"/>
              </a:spcBef>
              <a:spcAft>
                <a:spcPts val="1200"/>
              </a:spcAft>
              <a:buNone/>
            </a:pPr>
            <a:r>
              <a:rPr lang="pt-BR" sz="2600" dirty="0"/>
              <a:t>	</a:t>
            </a:r>
          </a:p>
        </p:txBody>
      </p:sp>
    </p:spTree>
    <p:extLst>
      <p:ext uri="{BB962C8B-B14F-4D97-AF65-F5344CB8AC3E}">
        <p14:creationId xmlns:p14="http://schemas.microsoft.com/office/powerpoint/2010/main" val="170967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5274192"/>
          </a:xfrm>
        </p:spPr>
        <p:txBody>
          <a:bodyPr>
            <a:normAutofit/>
          </a:bodyPr>
          <a:lstStyle/>
          <a:p>
            <a:pPr marL="0" indent="0" algn="just">
              <a:spcBef>
                <a:spcPts val="0"/>
              </a:spcBef>
              <a:spcAft>
                <a:spcPts val="1200"/>
              </a:spcAft>
              <a:buNone/>
            </a:pPr>
            <a:r>
              <a:rPr lang="pt-BR" b="1" dirty="0" smtClean="0"/>
              <a:t>2. Modelo Atômico de Rutherford (1911)</a:t>
            </a:r>
          </a:p>
          <a:p>
            <a:pPr marL="0" indent="0" algn="just">
              <a:spcBef>
                <a:spcPts val="0"/>
              </a:spcBef>
              <a:spcAft>
                <a:spcPts val="1200"/>
              </a:spcAft>
              <a:buNone/>
            </a:pPr>
            <a:endParaRPr lang="pt-BR" b="1" dirty="0" smtClean="0"/>
          </a:p>
          <a:p>
            <a:pPr marL="457200" lvl="1" indent="0" algn="just">
              <a:spcBef>
                <a:spcPts val="0"/>
              </a:spcBef>
              <a:spcAft>
                <a:spcPts val="1200"/>
              </a:spcAft>
              <a:buNone/>
            </a:pPr>
            <a:endParaRPr lang="pt-BR" sz="2400" dirty="0" smtClean="0"/>
          </a:p>
          <a:p>
            <a:pPr marL="914400" lvl="2" indent="0" algn="just">
              <a:spcBef>
                <a:spcPts val="0"/>
              </a:spcBef>
              <a:spcAft>
                <a:spcPts val="1200"/>
              </a:spcAft>
              <a:buNone/>
            </a:pPr>
            <a:endParaRPr lang="pt-BR" sz="1800" dirty="0" smtClean="0"/>
          </a:p>
          <a:p>
            <a:pPr marL="0" indent="0" algn="just">
              <a:spcBef>
                <a:spcPts val="0"/>
              </a:spcBef>
              <a:spcAft>
                <a:spcPts val="1200"/>
              </a:spcAft>
              <a:buNone/>
            </a:pPr>
            <a:r>
              <a:rPr lang="pt-BR" sz="2600" dirty="0"/>
              <a:t>	</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1" y="2132855"/>
            <a:ext cx="8106156" cy="470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0242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424936" cy="5202184"/>
          </a:xfrm>
        </p:spPr>
        <p:txBody>
          <a:bodyPr>
            <a:normAutofit fontScale="85000" lnSpcReduction="10000"/>
          </a:bodyPr>
          <a:lstStyle/>
          <a:p>
            <a:pPr marL="0" indent="0" algn="just">
              <a:spcBef>
                <a:spcPts val="0"/>
              </a:spcBef>
              <a:spcAft>
                <a:spcPts val="1200"/>
              </a:spcAft>
              <a:buNone/>
            </a:pPr>
            <a:r>
              <a:rPr lang="pt-BR" sz="3500" b="1" dirty="0" smtClean="0"/>
              <a:t>2. Modelo Atômico de Rutherford (1911)</a:t>
            </a:r>
          </a:p>
          <a:p>
            <a:pPr algn="just">
              <a:spcBef>
                <a:spcPts val="0"/>
              </a:spcBef>
              <a:spcAft>
                <a:spcPts val="1200"/>
              </a:spcAft>
            </a:pPr>
            <a:r>
              <a:rPr lang="pt-BR" dirty="0" smtClean="0"/>
              <a:t>Surge uma nova pergunta:</a:t>
            </a:r>
          </a:p>
          <a:p>
            <a:pPr lvl="1" algn="just">
              <a:spcBef>
                <a:spcPts val="0"/>
              </a:spcBef>
              <a:spcAft>
                <a:spcPts val="1200"/>
              </a:spcAft>
            </a:pPr>
            <a:r>
              <a:rPr lang="pt-BR" sz="3000" dirty="0" smtClean="0"/>
              <a:t>Se o ouro apresenta núcleos positivos, como explicar o fato de a lâmina de ouro ser eletricamente neutra?</a:t>
            </a:r>
          </a:p>
          <a:p>
            <a:pPr lvl="2" algn="just">
              <a:spcBef>
                <a:spcPts val="0"/>
              </a:spcBef>
              <a:spcAft>
                <a:spcPts val="1200"/>
              </a:spcAft>
            </a:pPr>
            <a:r>
              <a:rPr lang="pt-BR" sz="2800" dirty="0" smtClean="0"/>
              <a:t>Ao redor do núcleo estariam girando os elétrons.</a:t>
            </a:r>
          </a:p>
          <a:p>
            <a:pPr lvl="2" algn="just">
              <a:spcBef>
                <a:spcPts val="0"/>
              </a:spcBef>
              <a:spcAft>
                <a:spcPts val="1200"/>
              </a:spcAft>
            </a:pPr>
            <a:r>
              <a:rPr lang="pt-BR" sz="2800" dirty="0" smtClean="0"/>
              <a:t>Sendo muito pequenos e estando afastados entre si, os elétrons não iriam interferir na trajetória das partículas </a:t>
            </a:r>
            <a:r>
              <a:rPr lang="el-GR" sz="2800" dirty="0" smtClean="0"/>
              <a:t>α</a:t>
            </a:r>
            <a:endParaRPr lang="pt-BR" sz="2800" dirty="0" smtClean="0"/>
          </a:p>
          <a:p>
            <a:pPr marL="0" indent="0" algn="just">
              <a:spcBef>
                <a:spcPts val="0"/>
              </a:spcBef>
              <a:spcAft>
                <a:spcPts val="1200"/>
              </a:spcAft>
              <a:buNone/>
            </a:pPr>
            <a:endParaRPr lang="pt-BR" b="1" dirty="0" smtClean="0"/>
          </a:p>
          <a:p>
            <a:pPr marL="457200" lvl="1" indent="0" algn="just">
              <a:spcBef>
                <a:spcPts val="0"/>
              </a:spcBef>
              <a:spcAft>
                <a:spcPts val="1200"/>
              </a:spcAft>
              <a:buNone/>
            </a:pPr>
            <a:endParaRPr lang="pt-BR" sz="2400" dirty="0" smtClean="0"/>
          </a:p>
          <a:p>
            <a:pPr marL="914400" lvl="2" indent="0" algn="just">
              <a:spcBef>
                <a:spcPts val="0"/>
              </a:spcBef>
              <a:spcAft>
                <a:spcPts val="1200"/>
              </a:spcAft>
              <a:buNone/>
            </a:pPr>
            <a:endParaRPr lang="pt-BR" sz="1800" dirty="0" smtClean="0"/>
          </a:p>
          <a:p>
            <a:pPr marL="0" indent="0" algn="just">
              <a:spcBef>
                <a:spcPts val="0"/>
              </a:spcBef>
              <a:spcAft>
                <a:spcPts val="1200"/>
              </a:spcAft>
              <a:buNone/>
            </a:pPr>
            <a:r>
              <a:rPr lang="pt-BR" sz="2600" dirty="0"/>
              <a:t>	</a:t>
            </a:r>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4653135"/>
            <a:ext cx="1657350" cy="2091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2843808" y="4941168"/>
            <a:ext cx="5616624" cy="1569660"/>
          </a:xfrm>
          <a:prstGeom prst="rect">
            <a:avLst/>
          </a:prstGeom>
          <a:noFill/>
        </p:spPr>
        <p:txBody>
          <a:bodyPr wrap="square" rtlCol="0">
            <a:spAutoFit/>
          </a:bodyPr>
          <a:lstStyle/>
          <a:p>
            <a:pPr marL="342900" indent="-342900">
              <a:buFont typeface="Arial" panose="020B0604020202020204" pitchFamily="34" charset="0"/>
              <a:buChar char="•"/>
            </a:pPr>
            <a:r>
              <a:rPr lang="pt-BR" sz="2400" dirty="0" smtClean="0"/>
              <a:t>O átomo seria semelhante ao sistema solar: o núcleo seria o Sol e os elétrons seriam os planetas (formam a eletrosfera).</a:t>
            </a:r>
            <a:endParaRPr lang="pt-BR" sz="2400" dirty="0"/>
          </a:p>
        </p:txBody>
      </p:sp>
    </p:spTree>
    <p:extLst>
      <p:ext uri="{BB962C8B-B14F-4D97-AF65-F5344CB8AC3E}">
        <p14:creationId xmlns:p14="http://schemas.microsoft.com/office/powerpoint/2010/main" val="22987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424936" cy="5202184"/>
          </a:xfrm>
        </p:spPr>
        <p:txBody>
          <a:bodyPr>
            <a:normAutofit lnSpcReduction="10000"/>
          </a:bodyPr>
          <a:lstStyle/>
          <a:p>
            <a:pPr algn="just">
              <a:spcBef>
                <a:spcPts val="0"/>
              </a:spcBef>
              <a:spcAft>
                <a:spcPts val="1200"/>
              </a:spcAft>
            </a:pPr>
            <a:r>
              <a:rPr lang="pt-BR" sz="2600" dirty="0" smtClean="0"/>
              <a:t>1932 – James </a:t>
            </a:r>
            <a:r>
              <a:rPr lang="pt-BR" sz="2600" dirty="0" err="1" smtClean="0"/>
              <a:t>Chadwick</a:t>
            </a:r>
            <a:endParaRPr lang="pt-BR" sz="2600" dirty="0" smtClean="0"/>
          </a:p>
          <a:p>
            <a:pPr lvl="1" algn="just">
              <a:spcBef>
                <a:spcPts val="0"/>
              </a:spcBef>
              <a:spcAft>
                <a:spcPts val="1200"/>
              </a:spcAft>
            </a:pPr>
            <a:r>
              <a:rPr lang="pt-BR" sz="2200" dirty="0" smtClean="0"/>
              <a:t>Respondeu a seguinte dúvida com relação ao Modelo de Rutherford: se o núcleo é formado por partículas positivas, por que essas partículas não se repelem e o núcleo não desmorona?</a:t>
            </a:r>
          </a:p>
          <a:p>
            <a:pPr lvl="1" algn="just">
              <a:spcBef>
                <a:spcPts val="0"/>
              </a:spcBef>
              <a:spcAft>
                <a:spcPts val="1200"/>
              </a:spcAft>
            </a:pPr>
            <a:r>
              <a:rPr lang="pt-BR" sz="2200" dirty="0" smtClean="0"/>
              <a:t>Descobriu que o núcleo do elemento berílio radioativo emite </a:t>
            </a:r>
            <a:r>
              <a:rPr lang="pt-BR" sz="2200" b="1" dirty="0" smtClean="0"/>
              <a:t>partículas sem carga elétrica</a:t>
            </a:r>
            <a:r>
              <a:rPr lang="pt-BR" sz="2200" dirty="0" smtClean="0"/>
              <a:t> e de massa praticamente igual a dos prótons.</a:t>
            </a:r>
          </a:p>
          <a:p>
            <a:pPr lvl="1" algn="just">
              <a:spcBef>
                <a:spcPts val="0"/>
              </a:spcBef>
              <a:spcAft>
                <a:spcPts val="1200"/>
              </a:spcAft>
            </a:pPr>
            <a:r>
              <a:rPr lang="pt-BR" sz="2200" dirty="0" smtClean="0"/>
              <a:t>Essa partícula foi denominada nêutron</a:t>
            </a:r>
          </a:p>
          <a:p>
            <a:pPr lvl="1" algn="just">
              <a:spcBef>
                <a:spcPts val="0"/>
              </a:spcBef>
              <a:spcAft>
                <a:spcPts val="1200"/>
              </a:spcAft>
            </a:pPr>
            <a:r>
              <a:rPr lang="pt-BR" sz="2200" dirty="0" smtClean="0"/>
              <a:t>De certa forma, os nêutrons “isolam” os prótons, evitando suas repulsões e o consequente colapso do núcleo.</a:t>
            </a:r>
          </a:p>
          <a:p>
            <a:pPr algn="just">
              <a:spcBef>
                <a:spcPts val="0"/>
              </a:spcBef>
              <a:spcAft>
                <a:spcPts val="1200"/>
              </a:spcAft>
            </a:pPr>
            <a:endParaRPr lang="pt-BR" sz="2600" dirty="0" smtClean="0"/>
          </a:p>
          <a:p>
            <a:pPr marL="0" indent="0" algn="just">
              <a:spcBef>
                <a:spcPts val="0"/>
              </a:spcBef>
              <a:spcAft>
                <a:spcPts val="1200"/>
              </a:spcAft>
              <a:buNone/>
            </a:pPr>
            <a:r>
              <a:rPr lang="pt-BR" sz="2600" dirty="0"/>
              <a:t>	</a:t>
            </a:r>
          </a:p>
        </p:txBody>
      </p:sp>
    </p:spTree>
    <p:extLst>
      <p:ext uri="{BB962C8B-B14F-4D97-AF65-F5344CB8AC3E}">
        <p14:creationId xmlns:p14="http://schemas.microsoft.com/office/powerpoint/2010/main" val="1708649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424936" cy="5202184"/>
          </a:xfrm>
        </p:spPr>
        <p:txBody>
          <a:bodyPr>
            <a:normAutofit/>
          </a:bodyPr>
          <a:lstStyle/>
          <a:p>
            <a:pPr algn="just">
              <a:spcBef>
                <a:spcPts val="0"/>
              </a:spcBef>
              <a:spcAft>
                <a:spcPts val="1200"/>
              </a:spcAft>
            </a:pPr>
            <a:r>
              <a:rPr lang="pt-BR" sz="2600" dirty="0" smtClean="0"/>
              <a:t>RESUMO</a:t>
            </a:r>
          </a:p>
          <a:p>
            <a:pPr marL="0" indent="0" algn="just">
              <a:spcBef>
                <a:spcPts val="0"/>
              </a:spcBef>
              <a:spcAft>
                <a:spcPts val="1200"/>
              </a:spcAft>
              <a:buNone/>
            </a:pPr>
            <a:endParaRPr lang="pt-BR" sz="2200" dirty="0" smtClean="0"/>
          </a:p>
          <a:p>
            <a:pPr algn="just">
              <a:spcBef>
                <a:spcPts val="0"/>
              </a:spcBef>
              <a:spcAft>
                <a:spcPts val="1200"/>
              </a:spcAft>
            </a:pPr>
            <a:endParaRPr lang="pt-BR" sz="2600" dirty="0" smtClean="0"/>
          </a:p>
          <a:p>
            <a:pPr marL="0" indent="0" algn="just">
              <a:spcBef>
                <a:spcPts val="0"/>
              </a:spcBef>
              <a:spcAft>
                <a:spcPts val="1200"/>
              </a:spcAft>
              <a:buNone/>
            </a:pPr>
            <a:r>
              <a:rPr lang="pt-BR" sz="2600" dirty="0"/>
              <a:t>	</a:t>
            </a:r>
          </a:p>
        </p:txBody>
      </p:sp>
      <p:graphicFrame>
        <p:nvGraphicFramePr>
          <p:cNvPr id="4" name="Tabela 3"/>
          <p:cNvGraphicFramePr>
            <a:graphicFrameLocks noGrp="1"/>
          </p:cNvGraphicFramePr>
          <p:nvPr>
            <p:extLst>
              <p:ext uri="{D42A27DB-BD31-4B8C-83A1-F6EECF244321}">
                <p14:modId xmlns:p14="http://schemas.microsoft.com/office/powerpoint/2010/main" val="1846784202"/>
              </p:ext>
            </p:extLst>
          </p:nvPr>
        </p:nvGraphicFramePr>
        <p:xfrm>
          <a:off x="827584" y="2204864"/>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pt-BR" dirty="0" smtClean="0"/>
                        <a:t>Partícula</a:t>
                      </a:r>
                      <a:endParaRPr lang="pt-BR" dirty="0"/>
                    </a:p>
                  </a:txBody>
                  <a:tcPr/>
                </a:tc>
                <a:tc>
                  <a:txBody>
                    <a:bodyPr/>
                    <a:lstStyle/>
                    <a:p>
                      <a:pPr algn="ctr"/>
                      <a:r>
                        <a:rPr lang="pt-BR" dirty="0" smtClean="0"/>
                        <a:t>Massa</a:t>
                      </a:r>
                      <a:endParaRPr lang="pt-BR" dirty="0"/>
                    </a:p>
                  </a:txBody>
                  <a:tcPr/>
                </a:tc>
                <a:tc>
                  <a:txBody>
                    <a:bodyPr/>
                    <a:lstStyle/>
                    <a:p>
                      <a:pPr algn="ctr"/>
                      <a:r>
                        <a:rPr lang="pt-BR" dirty="0" smtClean="0"/>
                        <a:t>Carga Elétrica</a:t>
                      </a:r>
                      <a:endParaRPr lang="pt-BR" dirty="0"/>
                    </a:p>
                  </a:txBody>
                  <a:tcPr/>
                </a:tc>
              </a:tr>
              <a:tr h="370840">
                <a:tc>
                  <a:txBody>
                    <a:bodyPr/>
                    <a:lstStyle/>
                    <a:p>
                      <a:pPr algn="ctr"/>
                      <a:r>
                        <a:rPr lang="pt-BR" dirty="0" smtClean="0"/>
                        <a:t>Próton</a:t>
                      </a:r>
                      <a:endParaRPr lang="pt-BR" dirty="0"/>
                    </a:p>
                  </a:txBody>
                  <a:tcPr/>
                </a:tc>
                <a:tc>
                  <a:txBody>
                    <a:bodyPr/>
                    <a:lstStyle/>
                    <a:p>
                      <a:pPr algn="ctr"/>
                      <a:r>
                        <a:rPr lang="pt-BR" dirty="0" smtClean="0"/>
                        <a:t>1</a:t>
                      </a:r>
                      <a:endParaRPr lang="pt-BR" dirty="0"/>
                    </a:p>
                  </a:txBody>
                  <a:tcPr/>
                </a:tc>
                <a:tc>
                  <a:txBody>
                    <a:bodyPr/>
                    <a:lstStyle/>
                    <a:p>
                      <a:pPr algn="ctr"/>
                      <a:r>
                        <a:rPr lang="pt-BR" dirty="0" smtClean="0"/>
                        <a:t>+1</a:t>
                      </a:r>
                      <a:endParaRPr lang="pt-BR" dirty="0"/>
                    </a:p>
                  </a:txBody>
                  <a:tcPr/>
                </a:tc>
              </a:tr>
              <a:tr h="370840">
                <a:tc>
                  <a:txBody>
                    <a:bodyPr/>
                    <a:lstStyle/>
                    <a:p>
                      <a:pPr algn="ctr"/>
                      <a:r>
                        <a:rPr lang="pt-BR" dirty="0" smtClean="0"/>
                        <a:t>Nêutron</a:t>
                      </a:r>
                      <a:endParaRPr lang="pt-BR" dirty="0"/>
                    </a:p>
                  </a:txBody>
                  <a:tcPr/>
                </a:tc>
                <a:tc>
                  <a:txBody>
                    <a:bodyPr/>
                    <a:lstStyle/>
                    <a:p>
                      <a:pPr algn="ctr"/>
                      <a:r>
                        <a:rPr lang="pt-BR" dirty="0" smtClean="0"/>
                        <a:t>1</a:t>
                      </a:r>
                      <a:endParaRPr lang="pt-BR" dirty="0"/>
                    </a:p>
                  </a:txBody>
                  <a:tcPr/>
                </a:tc>
                <a:tc>
                  <a:txBody>
                    <a:bodyPr/>
                    <a:lstStyle/>
                    <a:p>
                      <a:pPr algn="ctr"/>
                      <a:r>
                        <a:rPr lang="pt-BR" dirty="0" smtClean="0"/>
                        <a:t>0</a:t>
                      </a:r>
                      <a:endParaRPr lang="pt-BR" dirty="0"/>
                    </a:p>
                  </a:txBody>
                  <a:tcPr/>
                </a:tc>
              </a:tr>
              <a:tr h="370840">
                <a:tc>
                  <a:txBody>
                    <a:bodyPr/>
                    <a:lstStyle/>
                    <a:p>
                      <a:pPr algn="ctr"/>
                      <a:r>
                        <a:rPr lang="pt-BR" dirty="0" smtClean="0"/>
                        <a:t>Elétron</a:t>
                      </a:r>
                      <a:endParaRPr lang="pt-BR" dirty="0"/>
                    </a:p>
                  </a:txBody>
                  <a:tcPr/>
                </a:tc>
                <a:tc>
                  <a:txBody>
                    <a:bodyPr/>
                    <a:lstStyle/>
                    <a:p>
                      <a:pPr algn="ctr"/>
                      <a:r>
                        <a:rPr lang="pt-BR" dirty="0" smtClean="0"/>
                        <a:t>1/1836</a:t>
                      </a:r>
                      <a:endParaRPr lang="pt-BR" dirty="0"/>
                    </a:p>
                  </a:txBody>
                  <a:tcPr/>
                </a:tc>
                <a:tc>
                  <a:txBody>
                    <a:bodyPr/>
                    <a:lstStyle/>
                    <a:p>
                      <a:pPr algn="ctr"/>
                      <a:r>
                        <a:rPr lang="pt-BR" dirty="0" smtClean="0"/>
                        <a:t>-1</a:t>
                      </a:r>
                      <a:endParaRPr lang="pt-BR" dirty="0"/>
                    </a:p>
                  </a:txBody>
                  <a:tcPr/>
                </a:tc>
              </a:tr>
            </a:tbl>
          </a:graphicData>
        </a:graphic>
      </p:graphicFrame>
      <p:pic>
        <p:nvPicPr>
          <p:cNvPr id="10242" name="Picture 2" descr="Resultado de imagem para modelo atomico de rutherfo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005064"/>
            <a:ext cx="235267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939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p:txBody>
          <a:bodyPr/>
          <a:lstStyle/>
          <a:p>
            <a:pPr marL="0" indent="0">
              <a:buNone/>
            </a:pPr>
            <a:r>
              <a:rPr lang="pt-BR" dirty="0" smtClean="0"/>
              <a:t>RESUMO HISTÓRICO</a:t>
            </a:r>
          </a:p>
          <a:p>
            <a:pPr algn="just"/>
            <a:r>
              <a:rPr lang="pt-BR" dirty="0" smtClean="0"/>
              <a:t>Século VI a.C.: Tales de Mileto havia percebido que atritando um bastão de resina chamada âmbar com um tecido ou pele animal, o âmbar passava a atrair objetos leves, como folhas secas, palha, etc...</a:t>
            </a:r>
            <a:endParaRPr lang="pt-B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277" y="4688870"/>
            <a:ext cx="2907506" cy="2100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3655" y="4437112"/>
            <a:ext cx="2640330" cy="229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8792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p:txBody>
          <a:bodyPr/>
          <a:lstStyle/>
          <a:p>
            <a:pPr marL="0" indent="0" algn="just">
              <a:buNone/>
            </a:pPr>
            <a:r>
              <a:rPr lang="pt-BR" dirty="0" smtClean="0"/>
              <a:t>FENÔMENO OBSERVADO POR TALES DE MILETO</a:t>
            </a:r>
          </a:p>
          <a:p>
            <a:pPr algn="just"/>
            <a:r>
              <a:rPr lang="pt-BR" dirty="0" smtClean="0"/>
              <a:t>Uma explicação razoável para os fenômenos ilustrados anteriormente, é que toda a matéria, no estado normal, contém </a:t>
            </a:r>
            <a:r>
              <a:rPr lang="pt-BR" b="1" dirty="0" smtClean="0"/>
              <a:t>partículas elétricas que se neutralizam mutuamente</a:t>
            </a:r>
            <a:r>
              <a:rPr lang="pt-BR" dirty="0" smtClean="0"/>
              <a:t>.</a:t>
            </a:r>
          </a:p>
          <a:p>
            <a:pPr algn="just"/>
            <a:r>
              <a:rPr lang="pt-BR" dirty="0" smtClean="0"/>
              <a:t>Quando corre atrito, algumas dessas partículas tendem a migrar de um corpo para outro, tornando-os eletrizados.</a:t>
            </a:r>
            <a:endParaRPr lang="pt-BR" dirty="0"/>
          </a:p>
        </p:txBody>
      </p:sp>
    </p:spTree>
    <p:extLst>
      <p:ext uri="{BB962C8B-B14F-4D97-AF65-F5344CB8AC3E}">
        <p14:creationId xmlns:p14="http://schemas.microsoft.com/office/powerpoint/2010/main" val="969970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4525963"/>
          </a:xfrm>
        </p:spPr>
        <p:txBody>
          <a:bodyPr>
            <a:normAutofit/>
          </a:bodyPr>
          <a:lstStyle/>
          <a:p>
            <a:pPr algn="just"/>
            <a:r>
              <a:rPr lang="pt-BR" sz="3000" dirty="0" smtClean="0"/>
              <a:t>1854 – Heinrich </a:t>
            </a:r>
            <a:r>
              <a:rPr lang="pt-BR" sz="3000" dirty="0" err="1" smtClean="0"/>
              <a:t>Geissler</a:t>
            </a:r>
            <a:endParaRPr lang="pt-BR" sz="3000" dirty="0" smtClean="0"/>
          </a:p>
          <a:p>
            <a:pPr lvl="1" algn="just"/>
            <a:r>
              <a:rPr lang="pt-BR" sz="2600" dirty="0" smtClean="0"/>
              <a:t>Estudou descargas elétricas em gases.</a:t>
            </a:r>
          </a:p>
          <a:p>
            <a:pPr lvl="1" algn="just"/>
            <a:r>
              <a:rPr lang="pt-BR" sz="2600" dirty="0" smtClean="0"/>
              <a:t>Desenvolve um tubo de descarga constituído de um vidro largo, fechado e com eletrodos circulares nas extremidades.</a:t>
            </a:r>
          </a:p>
          <a:p>
            <a:pPr lvl="1" algn="just"/>
            <a:r>
              <a:rPr lang="pt-BR" sz="2600" dirty="0" smtClean="0"/>
              <a:t>Notou que quando produzia uma descarga elétrica no interior do tubo de vidro com gás sob baixa pressão, aparecia no tubo uma luz cuja cor dependia do gás, de sua pressão e da voltagem aplicada.</a:t>
            </a:r>
            <a:endParaRPr lang="pt-BR" sz="26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5229200"/>
            <a:ext cx="2962275" cy="154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3039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4525963"/>
          </a:xfrm>
        </p:spPr>
        <p:txBody>
          <a:bodyPr>
            <a:normAutofit/>
          </a:bodyPr>
          <a:lstStyle/>
          <a:p>
            <a:pPr algn="just"/>
            <a:r>
              <a:rPr lang="pt-BR" sz="2600" dirty="0" smtClean="0"/>
              <a:t>1875 – William </a:t>
            </a:r>
            <a:r>
              <a:rPr lang="pt-BR" sz="2600" dirty="0" err="1" smtClean="0"/>
              <a:t>Crookes</a:t>
            </a:r>
            <a:endParaRPr lang="pt-BR" sz="2600" dirty="0" smtClean="0"/>
          </a:p>
          <a:p>
            <a:pPr lvl="1" algn="just"/>
            <a:r>
              <a:rPr lang="pt-BR" sz="2200" dirty="0" smtClean="0"/>
              <a:t>Submeteu gases muito rarefeitos a voltagens elevadíssimas, apareceram emissões que foram denominadas </a:t>
            </a:r>
            <a:r>
              <a:rPr lang="pt-BR" sz="2200" b="1" dirty="0" smtClean="0"/>
              <a:t>raios catódicos</a:t>
            </a:r>
            <a:r>
              <a:rPr lang="pt-BR" sz="2200" dirty="0" smtClean="0"/>
              <a:t>.</a:t>
            </a:r>
          </a:p>
          <a:p>
            <a:pPr lvl="1" algn="just"/>
            <a:r>
              <a:rPr lang="pt-BR" sz="2200" dirty="0" smtClean="0"/>
              <a:t>Quando submetidos a um campo elétrico uniforme e externo, gerado por duas placas planas paralelas e carregadas, esses raios sempre se desviavam na direção e no sentido da placa que estava carregada positivamente, provando que os </a:t>
            </a:r>
            <a:r>
              <a:rPr lang="pt-BR" sz="2200" b="1" dirty="0" smtClean="0"/>
              <a:t>raios catódicos</a:t>
            </a:r>
            <a:r>
              <a:rPr lang="pt-BR" sz="2200" dirty="0" smtClean="0"/>
              <a:t> são </a:t>
            </a:r>
            <a:r>
              <a:rPr lang="pt-BR" sz="2200" b="1" dirty="0" smtClean="0"/>
              <a:t>negativos</a:t>
            </a:r>
            <a:r>
              <a:rPr lang="pt-BR" sz="2200" dirty="0" smtClean="0"/>
              <a:t>.</a:t>
            </a:r>
            <a:endParaRPr lang="pt-BR" sz="22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55976" y="4221088"/>
            <a:ext cx="4751908" cy="2517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9105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4525963"/>
          </a:xfrm>
        </p:spPr>
        <p:txBody>
          <a:bodyPr>
            <a:normAutofit/>
          </a:bodyPr>
          <a:lstStyle/>
          <a:p>
            <a:pPr algn="just">
              <a:spcBef>
                <a:spcPts val="0"/>
              </a:spcBef>
              <a:spcAft>
                <a:spcPts val="1200"/>
              </a:spcAft>
            </a:pPr>
            <a:r>
              <a:rPr lang="pt-BR" sz="2600" dirty="0" smtClean="0"/>
              <a:t>Esses fatos levaram os cientistas a imaginar que os raios catódicos seriam formados por pequenas partículas negativas e que essas partículas existem em toda matéria.</a:t>
            </a:r>
          </a:p>
          <a:p>
            <a:pPr algn="just">
              <a:spcBef>
                <a:spcPts val="0"/>
              </a:spcBef>
              <a:spcAft>
                <a:spcPts val="1200"/>
              </a:spcAft>
            </a:pPr>
            <a:r>
              <a:rPr lang="pt-BR" sz="2600" dirty="0" smtClean="0"/>
              <a:t>Essas partículas foram denominadas </a:t>
            </a:r>
            <a:r>
              <a:rPr lang="pt-BR" sz="2600" b="1" dirty="0" smtClean="0"/>
              <a:t>elétrons</a:t>
            </a:r>
            <a:r>
              <a:rPr lang="pt-BR" sz="2600" dirty="0" smtClean="0"/>
              <a:t>.</a:t>
            </a:r>
          </a:p>
          <a:p>
            <a:pPr algn="just">
              <a:spcBef>
                <a:spcPts val="0"/>
              </a:spcBef>
              <a:spcAft>
                <a:spcPts val="1200"/>
              </a:spcAft>
            </a:pPr>
            <a:r>
              <a:rPr lang="pt-BR" sz="2600" dirty="0" smtClean="0"/>
              <a:t>Surgia assim pela primeira vez na história, a ideia de uma </a:t>
            </a:r>
            <a:r>
              <a:rPr lang="pt-BR" sz="2600" b="1" dirty="0" smtClean="0"/>
              <a:t>partícula subatômica</a:t>
            </a:r>
            <a:r>
              <a:rPr lang="pt-BR" sz="2600" dirty="0" smtClean="0"/>
              <a:t>, isto é, menor que o átomo.</a:t>
            </a:r>
          </a:p>
          <a:p>
            <a:pPr algn="just">
              <a:spcBef>
                <a:spcPts val="0"/>
              </a:spcBef>
              <a:spcAft>
                <a:spcPts val="1200"/>
              </a:spcAft>
            </a:pPr>
            <a:r>
              <a:rPr lang="pt-BR" sz="2600" dirty="0" smtClean="0"/>
              <a:t>Contrariando Dalton, começava-se a provar que o átomo pode ser dividido.</a:t>
            </a:r>
            <a:endParaRPr lang="pt-BR" sz="2600" dirty="0"/>
          </a:p>
        </p:txBody>
      </p:sp>
    </p:spTree>
    <p:extLst>
      <p:ext uri="{BB962C8B-B14F-4D97-AF65-F5344CB8AC3E}">
        <p14:creationId xmlns:p14="http://schemas.microsoft.com/office/powerpoint/2010/main" val="1849274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5274192"/>
          </a:xfrm>
        </p:spPr>
        <p:txBody>
          <a:bodyPr>
            <a:normAutofit fontScale="47500" lnSpcReduction="20000"/>
          </a:bodyPr>
          <a:lstStyle/>
          <a:p>
            <a:pPr algn="just">
              <a:spcBef>
                <a:spcPts val="0"/>
              </a:spcBef>
              <a:spcAft>
                <a:spcPts val="1200"/>
              </a:spcAft>
            </a:pPr>
            <a:r>
              <a:rPr lang="pt-BR" sz="5100" dirty="0" smtClean="0"/>
              <a:t>1886 – </a:t>
            </a:r>
            <a:r>
              <a:rPr lang="pt-BR" sz="5100" dirty="0" err="1" smtClean="0"/>
              <a:t>Eugen</a:t>
            </a:r>
            <a:r>
              <a:rPr lang="pt-BR" sz="5100" dirty="0" smtClean="0"/>
              <a:t> Goldstein</a:t>
            </a:r>
          </a:p>
          <a:p>
            <a:pPr lvl="1" algn="just">
              <a:spcBef>
                <a:spcPts val="0"/>
              </a:spcBef>
              <a:spcAft>
                <a:spcPts val="1200"/>
              </a:spcAft>
            </a:pPr>
            <a:r>
              <a:rPr lang="pt-BR" sz="3800" dirty="0" smtClean="0"/>
              <a:t>Modificou a ampola de </a:t>
            </a:r>
            <a:r>
              <a:rPr lang="pt-BR" sz="3800" dirty="0" err="1" smtClean="0"/>
              <a:t>Crookes</a:t>
            </a:r>
            <a:r>
              <a:rPr lang="pt-BR" sz="3800" dirty="0" smtClean="0"/>
              <a:t> e descobriu os chamados </a:t>
            </a:r>
            <a:r>
              <a:rPr lang="pt-BR" sz="3800" b="1" dirty="0" smtClean="0"/>
              <a:t>raios </a:t>
            </a:r>
            <a:r>
              <a:rPr lang="pt-BR" sz="3800" b="1" dirty="0" err="1" smtClean="0"/>
              <a:t>anódicos</a:t>
            </a:r>
            <a:r>
              <a:rPr lang="pt-BR" sz="3800" dirty="0" smtClean="0"/>
              <a:t> ou </a:t>
            </a:r>
            <a:r>
              <a:rPr lang="pt-BR" sz="3800" b="1" dirty="0" smtClean="0"/>
              <a:t>canais</a:t>
            </a:r>
            <a:r>
              <a:rPr lang="pt-BR" sz="3800" dirty="0" smtClean="0"/>
              <a:t>.</a:t>
            </a:r>
          </a:p>
          <a:p>
            <a:pPr lvl="1" algn="just">
              <a:spcBef>
                <a:spcPts val="0"/>
              </a:spcBef>
              <a:spcAft>
                <a:spcPts val="1200"/>
              </a:spcAft>
            </a:pPr>
            <a:r>
              <a:rPr lang="pt-BR" sz="3800" dirty="0" smtClean="0"/>
              <a:t>Esses raios são formados pelos “restos” dos átomos do gás, que sobraram após terem seus elétrons arrancados pela descarga elétrica.</a:t>
            </a:r>
          </a:p>
          <a:p>
            <a:pPr lvl="1" algn="just">
              <a:spcBef>
                <a:spcPts val="0"/>
              </a:spcBef>
              <a:spcAft>
                <a:spcPts val="1200"/>
              </a:spcAft>
            </a:pPr>
            <a:r>
              <a:rPr lang="pt-BR" sz="3800" dirty="0" smtClean="0"/>
              <a:t>Por terem perdido elétrons (cargas negativas), as partículas que formam os raios </a:t>
            </a:r>
            <a:r>
              <a:rPr lang="pt-BR" sz="3800" dirty="0" err="1" smtClean="0"/>
              <a:t>anódicos</a:t>
            </a:r>
            <a:r>
              <a:rPr lang="pt-BR" sz="3800" dirty="0" smtClean="0"/>
              <a:t> são positivas, o que pode ser demonstrado pelo desvio dessas partículas em presença de um campo elétrico ou magnético.</a:t>
            </a:r>
          </a:p>
          <a:p>
            <a:pPr lvl="1" algn="just">
              <a:spcBef>
                <a:spcPts val="0"/>
              </a:spcBef>
              <a:spcAft>
                <a:spcPts val="1200"/>
              </a:spcAft>
            </a:pPr>
            <a:r>
              <a:rPr lang="pt-BR" sz="3800" dirty="0" smtClean="0"/>
              <a:t>Quando o gás presente na ampola de Goldstein era o hidrogênio (cujos átomos são os mais leves que se conhece), os raios canais apresentam o menor de todos os desvios verificados no campo elétrico ou magnético.</a:t>
            </a:r>
          </a:p>
          <a:p>
            <a:pPr lvl="1" algn="just">
              <a:spcBef>
                <a:spcPts val="0"/>
              </a:spcBef>
              <a:spcAft>
                <a:spcPts val="1200"/>
              </a:spcAft>
            </a:pPr>
            <a:r>
              <a:rPr lang="pt-BR" sz="3800" dirty="0" smtClean="0"/>
              <a:t>Imaginou-se então a existência de uma segunda partícula subatômica, o próton, com carga positiva de valor igual à do elétron, tornando o átomo de hidrogênio eletricamente neutro.</a:t>
            </a:r>
          </a:p>
          <a:p>
            <a:pPr lvl="1" algn="just">
              <a:spcBef>
                <a:spcPts val="0"/>
              </a:spcBef>
              <a:spcAft>
                <a:spcPts val="1200"/>
              </a:spcAft>
            </a:pPr>
            <a:endParaRPr lang="pt-BR" sz="2200" dirty="0" smtClean="0"/>
          </a:p>
          <a:p>
            <a:pPr marL="914400" lvl="2" indent="0" algn="just">
              <a:spcBef>
                <a:spcPts val="0"/>
              </a:spcBef>
              <a:spcAft>
                <a:spcPts val="1200"/>
              </a:spcAft>
              <a:buNone/>
            </a:pPr>
            <a:endParaRPr lang="pt-BR" sz="1800" dirty="0" smtClean="0"/>
          </a:p>
          <a:p>
            <a:pPr marL="0" indent="0" algn="just">
              <a:spcBef>
                <a:spcPts val="0"/>
              </a:spcBef>
              <a:spcAft>
                <a:spcPts val="1200"/>
              </a:spcAft>
              <a:buNone/>
            </a:pPr>
            <a:r>
              <a:rPr lang="pt-BR" sz="2600" dirty="0"/>
              <a:t>	</a:t>
            </a:r>
          </a:p>
        </p:txBody>
      </p:sp>
    </p:spTree>
    <p:extLst>
      <p:ext uri="{BB962C8B-B14F-4D97-AF65-F5344CB8AC3E}">
        <p14:creationId xmlns:p14="http://schemas.microsoft.com/office/powerpoint/2010/main" val="296376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5274192"/>
          </a:xfrm>
        </p:spPr>
        <p:txBody>
          <a:bodyPr>
            <a:normAutofit/>
          </a:bodyPr>
          <a:lstStyle/>
          <a:p>
            <a:pPr algn="just">
              <a:spcBef>
                <a:spcPts val="0"/>
              </a:spcBef>
              <a:spcAft>
                <a:spcPts val="1200"/>
              </a:spcAft>
            </a:pPr>
            <a:r>
              <a:rPr lang="pt-BR" dirty="0" smtClean="0"/>
              <a:t>1886 – </a:t>
            </a:r>
            <a:r>
              <a:rPr lang="pt-BR" dirty="0" err="1" smtClean="0"/>
              <a:t>Eugen</a:t>
            </a:r>
            <a:r>
              <a:rPr lang="pt-BR" dirty="0" smtClean="0"/>
              <a:t> Goldstein</a:t>
            </a:r>
          </a:p>
          <a:p>
            <a:pPr marL="0" indent="0" algn="just">
              <a:spcBef>
                <a:spcPts val="0"/>
              </a:spcBef>
              <a:spcAft>
                <a:spcPts val="1200"/>
              </a:spcAft>
              <a:buNone/>
            </a:pPr>
            <a:endParaRPr lang="pt-BR" dirty="0" smtClean="0"/>
          </a:p>
          <a:p>
            <a:pPr marL="457200" lvl="1" indent="0" algn="just">
              <a:spcBef>
                <a:spcPts val="0"/>
              </a:spcBef>
              <a:spcAft>
                <a:spcPts val="1200"/>
              </a:spcAft>
              <a:buNone/>
            </a:pPr>
            <a:endParaRPr lang="pt-BR" sz="2200" dirty="0" smtClean="0"/>
          </a:p>
          <a:p>
            <a:pPr marL="914400" lvl="2" indent="0" algn="just">
              <a:spcBef>
                <a:spcPts val="0"/>
              </a:spcBef>
              <a:spcAft>
                <a:spcPts val="1200"/>
              </a:spcAft>
              <a:buNone/>
            </a:pPr>
            <a:endParaRPr lang="pt-BR" sz="1800" dirty="0" smtClean="0"/>
          </a:p>
          <a:p>
            <a:pPr marL="0" indent="0" algn="just">
              <a:spcBef>
                <a:spcPts val="0"/>
              </a:spcBef>
              <a:spcAft>
                <a:spcPts val="1200"/>
              </a:spcAft>
              <a:buNone/>
            </a:pPr>
            <a:r>
              <a:rPr lang="pt-BR" sz="2600" dirty="0"/>
              <a:t>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3" y="2348880"/>
            <a:ext cx="4192888" cy="2507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491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Evolução dos Modelos Atômicos</a:t>
            </a:r>
            <a:endParaRPr lang="pt-BR" b="1" dirty="0"/>
          </a:p>
        </p:txBody>
      </p:sp>
      <p:sp>
        <p:nvSpPr>
          <p:cNvPr id="3" name="Espaço Reservado para Conteúdo 2"/>
          <p:cNvSpPr>
            <a:spLocks noGrp="1"/>
          </p:cNvSpPr>
          <p:nvPr>
            <p:ph idx="1"/>
          </p:nvPr>
        </p:nvSpPr>
        <p:spPr>
          <a:xfrm>
            <a:off x="467544" y="1467176"/>
            <a:ext cx="8229600" cy="5274192"/>
          </a:xfrm>
        </p:spPr>
        <p:txBody>
          <a:bodyPr>
            <a:normAutofit lnSpcReduction="10000"/>
          </a:bodyPr>
          <a:lstStyle/>
          <a:p>
            <a:pPr marL="514350" indent="-514350" algn="just">
              <a:spcBef>
                <a:spcPts val="0"/>
              </a:spcBef>
              <a:spcAft>
                <a:spcPts val="1200"/>
              </a:spcAft>
              <a:buAutoNum type="arabicPeriod"/>
            </a:pPr>
            <a:r>
              <a:rPr lang="pt-BR" b="1" dirty="0" smtClean="0"/>
              <a:t>Modelo Atômico de Thomson (1903)</a:t>
            </a:r>
          </a:p>
          <a:p>
            <a:pPr algn="just">
              <a:spcBef>
                <a:spcPts val="0"/>
              </a:spcBef>
              <a:spcAft>
                <a:spcPts val="1200"/>
              </a:spcAft>
            </a:pPr>
            <a:r>
              <a:rPr lang="pt-BR" dirty="0" smtClean="0"/>
              <a:t>Esse modelo explica satisfatoriamente os seguintes fenômenos:</a:t>
            </a:r>
          </a:p>
          <a:p>
            <a:pPr lvl="1" algn="just">
              <a:spcBef>
                <a:spcPts val="0"/>
              </a:spcBef>
              <a:spcAft>
                <a:spcPts val="1200"/>
              </a:spcAft>
            </a:pPr>
            <a:r>
              <a:rPr lang="pt-BR" dirty="0" smtClean="0"/>
              <a:t>Eletrização por atrito</a:t>
            </a:r>
          </a:p>
          <a:p>
            <a:pPr lvl="1" algn="just">
              <a:spcBef>
                <a:spcPts val="0"/>
              </a:spcBef>
              <a:spcAft>
                <a:spcPts val="1200"/>
              </a:spcAft>
            </a:pPr>
            <a:r>
              <a:rPr lang="pt-BR" dirty="0" smtClean="0"/>
              <a:t>Corrente elétrica</a:t>
            </a:r>
          </a:p>
          <a:p>
            <a:pPr lvl="1" algn="just">
              <a:spcBef>
                <a:spcPts val="0"/>
              </a:spcBef>
              <a:spcAft>
                <a:spcPts val="1200"/>
              </a:spcAft>
            </a:pPr>
            <a:r>
              <a:rPr lang="pt-BR" dirty="0" smtClean="0"/>
              <a:t>Formação de íons</a:t>
            </a:r>
          </a:p>
          <a:p>
            <a:pPr lvl="1" algn="just">
              <a:spcBef>
                <a:spcPts val="0"/>
              </a:spcBef>
              <a:spcAft>
                <a:spcPts val="1200"/>
              </a:spcAft>
            </a:pPr>
            <a:r>
              <a:rPr lang="pt-BR" dirty="0" smtClean="0"/>
              <a:t>Descarga elétrica em gases</a:t>
            </a:r>
          </a:p>
          <a:p>
            <a:pPr marL="457200" lvl="1" indent="0" algn="just">
              <a:spcBef>
                <a:spcPts val="0"/>
              </a:spcBef>
              <a:spcAft>
                <a:spcPts val="1200"/>
              </a:spcAft>
              <a:buNone/>
            </a:pPr>
            <a:endParaRPr lang="pt-BR" sz="2200" dirty="0" smtClean="0"/>
          </a:p>
          <a:p>
            <a:pPr marL="914400" lvl="2" indent="0" algn="just">
              <a:spcBef>
                <a:spcPts val="0"/>
              </a:spcBef>
              <a:spcAft>
                <a:spcPts val="1200"/>
              </a:spcAft>
              <a:buNone/>
            </a:pPr>
            <a:endParaRPr lang="pt-BR" sz="1800" dirty="0" smtClean="0"/>
          </a:p>
          <a:p>
            <a:pPr marL="0" indent="0" algn="just">
              <a:spcBef>
                <a:spcPts val="0"/>
              </a:spcBef>
              <a:spcAft>
                <a:spcPts val="1200"/>
              </a:spcAft>
              <a:buNone/>
            </a:pPr>
            <a:r>
              <a:rPr lang="pt-BR" sz="2600" dirty="0"/>
              <a:t>	</a:t>
            </a:r>
          </a:p>
        </p:txBody>
      </p:sp>
    </p:spTree>
    <p:extLst>
      <p:ext uri="{BB962C8B-B14F-4D97-AF65-F5344CB8AC3E}">
        <p14:creationId xmlns:p14="http://schemas.microsoft.com/office/powerpoint/2010/main" val="2500544894"/>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898</Words>
  <Application>Microsoft Office PowerPoint</Application>
  <PresentationFormat>Apresentação na tela (4:3)</PresentationFormat>
  <Paragraphs>107</Paragraphs>
  <Slides>15</Slides>
  <Notes>0</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Tema do Office</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lpstr>A Evolução dos Modelos Atômicos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Partículas Atômicas – Eletrosfera – Isóbaros, isótonos, isótopos</dc:title>
  <dc:creator>Cesar</dc:creator>
  <cp:lastModifiedBy>Cesar</cp:lastModifiedBy>
  <cp:revision>18</cp:revision>
  <dcterms:created xsi:type="dcterms:W3CDTF">2017-04-03T10:53:28Z</dcterms:created>
  <dcterms:modified xsi:type="dcterms:W3CDTF">2017-04-15T18:05:00Z</dcterms:modified>
</cp:coreProperties>
</file>