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6" r:id="rId14"/>
    <p:sldId id="269" r:id="rId15"/>
    <p:sldId id="272" r:id="rId16"/>
    <p:sldId id="271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81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2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4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9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0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59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2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20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45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2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10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AA6A-C214-4011-87B4-B0623388915B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CDFC-540A-4A71-97A4-ADA00F63C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36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 GEOMETRIA MOLECULAR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8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Ligações Apolares e Ligações Polares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importante salientar o seguinte: quando a diferença de eletronegatividade ultrapassa o valor 1,7, a atração exercida por um dos átomos sobre o par eletrônico é tão grande que a ligação covalente se “rompe”, tornando-se uma ligação iônica.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188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Ligações Apolares e Ligações Polares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9625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4486"/>
            <a:ext cx="31623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Momento Dipolar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568952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A medida de polaridade das ligações é feita pelo chamado momento dipolar, que é representado pela letra grega </a:t>
                </a:r>
                <a:r>
                  <a:rPr lang="el-GR" dirty="0" smtClean="0">
                    <a:latin typeface="Calibri"/>
                  </a:rPr>
                  <a:t>μ</a:t>
                </a:r>
                <a:r>
                  <a:rPr lang="pt-BR" dirty="0" smtClean="0">
                    <a:latin typeface="Calibri"/>
                  </a:rPr>
                  <a:t> (mi).</a:t>
                </a:r>
              </a:p>
              <a:p>
                <a:pPr algn="just"/>
                <a:r>
                  <a:rPr lang="pt-BR" dirty="0" smtClean="0">
                    <a:latin typeface="Calibri"/>
                  </a:rPr>
                  <a:t>Momento Dipolar (</a:t>
                </a:r>
                <a:r>
                  <a:rPr lang="el-GR" dirty="0" smtClean="0">
                    <a:latin typeface="Calibri"/>
                  </a:rPr>
                  <a:t>μ</a:t>
                </a:r>
                <a:r>
                  <a:rPr lang="pt-BR" dirty="0" smtClean="0">
                    <a:latin typeface="Calibri"/>
                  </a:rPr>
                  <a:t>) é o produto da carga elétrica parcial (</a:t>
                </a:r>
                <a:r>
                  <a:rPr lang="el-GR" dirty="0" smtClean="0">
                    <a:latin typeface="Times New Roman"/>
                    <a:cs typeface="Times New Roman"/>
                  </a:rPr>
                  <a:t>δ</a:t>
                </a:r>
                <a:r>
                  <a:rPr lang="pt-BR" dirty="0" smtClean="0">
                    <a:latin typeface="Times New Roman"/>
                    <a:cs typeface="Times New Roman"/>
                  </a:rPr>
                  <a:t>) </a:t>
                </a:r>
                <a:r>
                  <a:rPr lang="pt-BR" dirty="0" smtClean="0">
                    <a:cs typeface="Times New Roman"/>
                  </a:rPr>
                  <a:t>pela distância entre os dois extremos de um dipolo.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  <a:cs typeface="Times New Roman"/>
                      </a:rPr>
                      <m:t>𝜇</m:t>
                    </m:r>
                    <m:r>
                      <a:rPr lang="pt-BR" b="0" i="1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  <a:cs typeface="Times New Roman"/>
                      </a:rPr>
                      <m:t>𝛿</m:t>
                    </m:r>
                    <m:r>
                      <a:rPr lang="pt-BR" b="0" i="1" smtClean="0">
                        <a:latin typeface="Cambria Math"/>
                        <a:ea typeface="Cambria Math"/>
                        <a:cs typeface="Times New Roman"/>
                      </a:rPr>
                      <m:t>.</m:t>
                    </m:r>
                    <m:r>
                      <a:rPr lang="pt-BR" b="0" i="1" smtClean="0">
                        <a:latin typeface="Cambria Math"/>
                        <a:ea typeface="Cambria Math"/>
                        <a:cs typeface="Times New Roman"/>
                      </a:rPr>
                      <m:t>𝑑</m:t>
                    </m:r>
                  </m:oMath>
                </a14:m>
                <a:r>
                  <a:rPr lang="pt-BR" dirty="0" smtClean="0">
                    <a:cs typeface="Times New Roman"/>
                  </a:rPr>
                  <a:t> </a:t>
                </a:r>
              </a:p>
              <a:p>
                <a:pPr algn="just"/>
                <a:r>
                  <a:rPr lang="pt-BR" dirty="0" smtClean="0">
                    <a:cs typeface="Times New Roman"/>
                  </a:rPr>
                  <a:t>Unidade: Debye (D) = </a:t>
                </a:r>
                <a:r>
                  <a:rPr lang="pt-BR" sz="2800" dirty="0"/>
                  <a:t>3,33 x 10</a:t>
                </a:r>
                <a:r>
                  <a:rPr lang="pt-BR" sz="2800" baseline="30000" dirty="0"/>
                  <a:t>-30</a:t>
                </a:r>
                <a:r>
                  <a:rPr lang="pt-BR" sz="2800" dirty="0"/>
                  <a:t> </a:t>
                </a:r>
                <a:r>
                  <a:rPr lang="pt-BR" sz="2800" dirty="0" err="1"/>
                  <a:t>coulomb.metro</a:t>
                </a:r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568952" cy="4525963"/>
              </a:xfrm>
              <a:blipFill rotWithShape="1">
                <a:blip r:embed="rId2"/>
                <a:stretch>
                  <a:fillRect l="-1565" t="-1752" r="-1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7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Momento Dipolar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REPRESENTAÇÃO DO MOMENTO DIPOLAR</a:t>
            </a:r>
          </a:p>
          <a:p>
            <a:pPr algn="just"/>
            <a:r>
              <a:rPr lang="pt-BR" sz="2800" dirty="0" smtClean="0"/>
              <a:t>Vetor momento dipolar em que a </a:t>
            </a:r>
            <a:r>
              <a:rPr lang="pt-BR" sz="2800" b="1" dirty="0" smtClean="0"/>
              <a:t>direção</a:t>
            </a:r>
            <a:r>
              <a:rPr lang="pt-BR" sz="2800" dirty="0" smtClean="0"/>
              <a:t> do vetor é a da </a:t>
            </a:r>
            <a:r>
              <a:rPr lang="pt-BR" sz="2800" b="1" dirty="0" smtClean="0"/>
              <a:t>reta que une o núcleo dos átomos</a:t>
            </a:r>
            <a:r>
              <a:rPr lang="pt-BR" sz="2800" dirty="0" smtClean="0"/>
              <a:t>; o </a:t>
            </a:r>
            <a:r>
              <a:rPr lang="pt-BR" sz="2800" b="1" dirty="0" smtClean="0"/>
              <a:t>sentido</a:t>
            </a:r>
            <a:r>
              <a:rPr lang="pt-BR" sz="2800" dirty="0" smtClean="0"/>
              <a:t> do vetor é o </a:t>
            </a:r>
            <a:r>
              <a:rPr lang="pt-BR" sz="2800" b="1" dirty="0" smtClean="0"/>
              <a:t>do átomo menos para o mais eletronegativo</a:t>
            </a:r>
            <a:r>
              <a:rPr lang="pt-BR" sz="2800" dirty="0" smtClean="0"/>
              <a:t>; e o </a:t>
            </a:r>
            <a:r>
              <a:rPr lang="pt-BR" sz="2800" b="1" dirty="0" smtClean="0"/>
              <a:t>módulo</a:t>
            </a:r>
            <a:r>
              <a:rPr lang="pt-BR" sz="2800" dirty="0" smtClean="0"/>
              <a:t> do vetor é igual ao </a:t>
            </a:r>
            <a:r>
              <a:rPr lang="pt-BR" sz="2800" b="1" dirty="0" smtClean="0"/>
              <a:t>valor numérico do momento dipolar</a:t>
            </a:r>
            <a:r>
              <a:rPr lang="pt-BR" sz="2800" dirty="0" smtClean="0"/>
              <a:t>.</a:t>
            </a:r>
            <a:endParaRPr lang="pt-B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0481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4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Moléculas Polares e </a:t>
            </a:r>
            <a:br>
              <a:rPr lang="pt-BR" b="1" dirty="0" smtClean="0"/>
            </a:br>
            <a:r>
              <a:rPr lang="pt-BR" b="1" dirty="0" smtClean="0"/>
              <a:t>Moléculas Apolares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Quando uma molécula tem ligações polares, ela será obrigatoriamente polar? Nem sempre. Dependerá da resultante do momento dipolar.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 polaridade de uma molécula depende da presença de ligações polares e da geometria.</a:t>
            </a:r>
            <a:endParaRPr lang="pt-BR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1932"/>
            <a:ext cx="2544318" cy="8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13537"/>
            <a:ext cx="2509114" cy="84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525116" cy="18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40364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Molécula polar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86297" y="40364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Molécula apolar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15465" y="4581128"/>
            <a:ext cx="2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Molécula apolar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65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Moléculas Polares e </a:t>
            </a:r>
            <a:br>
              <a:rPr lang="pt-BR" b="1" dirty="0" smtClean="0"/>
            </a:br>
            <a:r>
              <a:rPr lang="pt-BR" b="1" dirty="0" smtClean="0"/>
              <a:t>Moléculas Apolares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MOLÉCULA DA ÁGUA E DO GÁS CARBÔNICO</a:t>
            </a:r>
          </a:p>
          <a:p>
            <a:pPr marL="0" indent="0" algn="just">
              <a:buNone/>
            </a:pPr>
            <a:r>
              <a:rPr lang="pt-BR" sz="2800" dirty="0" smtClean="0"/>
              <a:t>(Efeito da Orientação Molecular)</a:t>
            </a: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773920" cy="25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42" y="3557624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27584" y="5733256"/>
            <a:ext cx="69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Molécula polar				Molécula apolar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87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Moléculas Polares e </a:t>
            </a:r>
            <a:br>
              <a:rPr lang="pt-BR" b="1" dirty="0" smtClean="0"/>
            </a:br>
            <a:r>
              <a:rPr lang="pt-BR" b="1" dirty="0" smtClean="0"/>
              <a:t>Moléculas Apolares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DENSIDADE ELETRÔNICA DAS MOLÉCULAS</a:t>
            </a: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22935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Moléculas Polares e </a:t>
            </a:r>
            <a:br>
              <a:rPr lang="pt-BR" b="1" dirty="0" smtClean="0"/>
            </a:br>
            <a:r>
              <a:rPr lang="pt-BR" b="1" dirty="0" smtClean="0"/>
              <a:t>Moléculas Apolares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292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47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Outras Representações de</a:t>
            </a:r>
            <a:br>
              <a:rPr lang="pt-BR" b="1" dirty="0" smtClean="0"/>
            </a:br>
            <a:r>
              <a:rPr lang="pt-BR" b="1" dirty="0" smtClean="0"/>
              <a:t>Geometrias Moleculares</a:t>
            </a:r>
            <a:endParaRPr lang="pt-B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9576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46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1"/>
            <a:ext cx="8462772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388424" y="1844824"/>
            <a:ext cx="3978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316416" y="2132856"/>
            <a:ext cx="36004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388424" y="2852936"/>
            <a:ext cx="28803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23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pt-BR" dirty="0" smtClean="0"/>
              <a:t>As moléculas podem ser lineares, planas ou espaciais.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54" y="1916832"/>
            <a:ext cx="5565267" cy="476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69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8388424" y="1844824"/>
            <a:ext cx="3978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316416" y="2132856"/>
            <a:ext cx="36004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388424" y="2852936"/>
            <a:ext cx="28803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505602" cy="506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75656" y="6381328"/>
            <a:ext cx="27363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427984" y="1484784"/>
            <a:ext cx="262528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03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1"/>
            <a:ext cx="8663483" cy="39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191683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051720" y="1772816"/>
            <a:ext cx="70922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532440" y="1988840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20272" y="1880828"/>
            <a:ext cx="212372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32440" y="2924944"/>
            <a:ext cx="57606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676456" y="4797152"/>
            <a:ext cx="43204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2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Teoria da Repulsão dos Pares Eletrônicos da Camada de Valência 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191683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051720" y="1772816"/>
            <a:ext cx="70922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532440" y="1988840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20272" y="1880828"/>
            <a:ext cx="212372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32440" y="2924944"/>
            <a:ext cx="57606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676456" y="4797152"/>
            <a:ext cx="43204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Ao redor do átomo central, os pares eletrônicos ligantes e não-ligantes se repelem, tendendo a ficar tão afastados quanto possível.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8" y="3807095"/>
            <a:ext cx="7701534" cy="25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98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Alotropia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Alotropia é o fenômeno que ocorre quando um elemento químico forma duas ou mais substâncias químicas diferentes;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04801"/>
            <a:ext cx="28384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4581128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Oxigênio		Ozônio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22744"/>
            <a:ext cx="38004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64088" y="4717897"/>
            <a:ext cx="3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Alotropia do carbono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16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Eletronegatividade e Polaridade das Ligações  e das Moléculas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Eletronegatividade é a capacidade que um átomo tem de atrair para si o par eletrônico que ele compartilha com um outro átomo em uma ligação covalente.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4276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4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Eletronegatividade e Polaridade das Ligações  e das Moléculas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ESCALA DE ELETRONEGATIVIDADE</a:t>
            </a:r>
          </a:p>
          <a:p>
            <a:pPr algn="just"/>
            <a:r>
              <a:rPr lang="pt-BR" dirty="0" smtClean="0"/>
              <a:t>O cientista Linus Pauling criou uma escala de eletronegatividade.</a:t>
            </a:r>
          </a:p>
          <a:p>
            <a:pPr algn="just"/>
            <a:r>
              <a:rPr lang="pt-BR" dirty="0" smtClean="0"/>
              <a:t>Os elementos mais eletronegativos são o flúor, o oxigênio e o nitrogênio.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9" y="4324350"/>
            <a:ext cx="4524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58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Ligações Apolares e Ligações Polares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96188" cy="53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34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Ligações Apolares e Ligações Polares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função da diferença de eletronegatividade entre os átomos envolvidos em uma ligação, podemos classificar as ligações covalentes como:</a:t>
            </a:r>
          </a:p>
          <a:p>
            <a:pPr lvl="1" algn="just"/>
            <a:r>
              <a:rPr lang="pt-BR" dirty="0" smtClean="0"/>
              <a:t>Ligações Apolares: são as que apresentam diferença de eletronegatividade igual a zero (ou muito próximo de zero.</a:t>
            </a:r>
          </a:p>
          <a:p>
            <a:pPr lvl="1" algn="just"/>
            <a:r>
              <a:rPr lang="pt-BR" dirty="0" smtClean="0"/>
              <a:t>Ligações Polares: são as que apresentam diferença de eletronegatividade diferente de zero.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379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458</Words>
  <Application>Microsoft Office PowerPoint</Application>
  <PresentationFormat>Apresentação na tela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 GEOMETRIA MOLECULAR</vt:lpstr>
      <vt:lpstr>Introdução </vt:lpstr>
      <vt:lpstr>Introdução </vt:lpstr>
      <vt:lpstr>Teoria da Repulsão dos Pares Eletrônicos da Camada de Valência </vt:lpstr>
      <vt:lpstr>Alotropia </vt:lpstr>
      <vt:lpstr>Eletronegatividade e Polaridade das Ligações  e das Moléculas</vt:lpstr>
      <vt:lpstr>Eletronegatividade e Polaridade das Ligações  e das Moléculas</vt:lpstr>
      <vt:lpstr>Ligações Apolares e Ligações Polares</vt:lpstr>
      <vt:lpstr>Ligações Apolares e Ligações Polares</vt:lpstr>
      <vt:lpstr>Ligações Apolares e Ligações Polares</vt:lpstr>
      <vt:lpstr>Ligações Apolares e Ligações Polares</vt:lpstr>
      <vt:lpstr>Momento Dipolar</vt:lpstr>
      <vt:lpstr>Momento Dipolar</vt:lpstr>
      <vt:lpstr>Moléculas Polares e  Moléculas Apolares</vt:lpstr>
      <vt:lpstr>Moléculas Polares e  Moléculas Apolares</vt:lpstr>
      <vt:lpstr>Moléculas Polares e  Moléculas Apolares</vt:lpstr>
      <vt:lpstr>Moléculas Polares e  Moléculas Apolares</vt:lpstr>
      <vt:lpstr>Outras Representações de Geometrias Moleculares</vt:lpstr>
      <vt:lpstr>Exercícios </vt:lpstr>
      <vt:lpstr>Exercícios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GEOMETRIA MOLECULAR</dc:title>
  <dc:creator>Cesar</dc:creator>
  <cp:lastModifiedBy>Cesar</cp:lastModifiedBy>
  <cp:revision>18</cp:revision>
  <dcterms:created xsi:type="dcterms:W3CDTF">2017-08-12T04:07:23Z</dcterms:created>
  <dcterms:modified xsi:type="dcterms:W3CDTF">2017-08-14T13:03:22Z</dcterms:modified>
</cp:coreProperties>
</file>