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1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8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68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1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1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0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95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52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9302-9AF0-4C41-865B-D7F2470F3FB4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49A0-F97A-4099-BA1B-A860F2F351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83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 IDENTIFICAÇÃO DOS ÁTOMOS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33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Isótopos, Isóbaros e </a:t>
            </a:r>
            <a:r>
              <a:rPr lang="pt-BR" b="1" dirty="0" err="1" smtClean="0"/>
              <a:t>Isótonos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Examinando o número atômico (Z), o número de nêutrons (N) e o número de massa (A) de diferentes átomos, podemos encontrar conjuntos de átomos com um ou outro número igual.</a:t>
            </a:r>
          </a:p>
          <a:p>
            <a:pPr algn="just"/>
            <a:r>
              <a:rPr lang="pt-BR" dirty="0" smtClean="0"/>
              <a:t>A partir daí surgem os conceitos de isótopo, </a:t>
            </a:r>
            <a:r>
              <a:rPr lang="pt-BR" dirty="0" err="1" smtClean="0"/>
              <a:t>iósobaro</a:t>
            </a:r>
            <a:r>
              <a:rPr lang="pt-BR" dirty="0" smtClean="0"/>
              <a:t> e </a:t>
            </a:r>
            <a:r>
              <a:rPr lang="pt-BR" dirty="0" err="1" smtClean="0"/>
              <a:t>isótono</a:t>
            </a:r>
            <a:r>
              <a:rPr lang="pt-BR" dirty="0" smtClean="0"/>
              <a:t> que agora passamos a definir.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23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Isótopo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t-BR" dirty="0" smtClean="0"/>
                  <a:t>Isótopos são átomos com o mesmo número de prótons (Z) e diferentes números de massa (A).</a:t>
                </a:r>
              </a:p>
              <a:p>
                <a:pPr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t-BR" dirty="0" smtClean="0"/>
                  <a:t>Os isótopos são átomos do mesmo elemento químico que possuem diferentes números de nêutrons, resultando daí números de massa diferentes.</a:t>
                </a:r>
              </a:p>
              <a:p>
                <a:pPr algn="just"/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1</m:t>
                        </m:r>
                      </m:sup>
                      <m:e>
                        <m:r>
                          <a:rPr lang="pt-BR" i="1"/>
                          <m:t>𝐻</m:t>
                        </m:r>
                      </m:e>
                    </m:sPre>
                  </m:oMath>
                </a14:m>
                <a:r>
                  <a:rPr lang="pt-BR" dirty="0"/>
                  <a:t>	</a:t>
                </a:r>
                <a:r>
                  <a:rPr lang="pt-BR" dirty="0" smtClean="0"/>
                  <a:t>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2</m:t>
                        </m:r>
                      </m:sup>
                      <m:e>
                        <m:r>
                          <a:rPr lang="pt-BR" i="1"/>
                          <m:t>𝐻</m:t>
                        </m:r>
                        <m:r>
                          <a:rPr lang="pt-BR" b="0" i="1" smtClean="0">
                            <a:latin typeface="Cambria Math"/>
                          </a:rPr>
                          <m:t>     </m:t>
                        </m:r>
                      </m:e>
                    </m:sPre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3</m:t>
                        </m:r>
                      </m:sup>
                      <m:e>
                        <m:r>
                          <a:rPr lang="pt-BR" i="1"/>
                          <m:t>𝐻</m:t>
                        </m:r>
                      </m:e>
                    </m:sPre>
                  </m:oMath>
                </a14:m>
                <a:r>
                  <a:rPr lang="pt-BR" dirty="0" smtClean="0"/>
                  <a:t> =&gt; Isótopos de Hidrogênio (Z=1)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1</m:t>
                        </m:r>
                      </m:sup>
                      <m:e>
                        <m:r>
                          <a:rPr lang="pt-BR" i="1"/>
                          <m:t>𝑂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</m:e>
                    </m:sPre>
                    <m:r>
                      <a:rPr lang="pt-BR" b="0" i="0" smtClean="0">
                        <a:latin typeface="Cambria Math"/>
                      </a:rPr>
                      <m:t>   </m:t>
                    </m:r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2</m:t>
                        </m:r>
                      </m:sup>
                      <m:e>
                        <m:r>
                          <a:rPr lang="pt-BR" i="1"/>
                          <m:t>𝑂</m:t>
                        </m:r>
                        <m:r>
                          <a:rPr lang="pt-BR" b="0" i="1" smtClean="0">
                            <a:latin typeface="Cambria Math"/>
                          </a:rPr>
                          <m:t>     </m:t>
                        </m:r>
                      </m:e>
                    </m:sPre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</m:t>
                        </m:r>
                      </m:sub>
                      <m:sup>
                        <m:r>
                          <a:rPr lang="pt-BR" i="1"/>
                          <m:t>3</m:t>
                        </m:r>
                      </m:sup>
                      <m:e>
                        <m:r>
                          <a:rPr lang="pt-BR" i="1"/>
                          <m:t>𝑂</m:t>
                        </m:r>
                      </m:e>
                    </m:sPre>
                  </m:oMath>
                </a14:m>
                <a:r>
                  <a:rPr lang="pt-BR" dirty="0" smtClean="0"/>
                  <a:t> =&gt; Isótopos de Oxigênio (Z=8)</a:t>
                </a: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481" t="-1083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Isótopo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Cada isótopo é também chamado de </a:t>
            </a:r>
            <a:r>
              <a:rPr lang="pt-BR" dirty="0" err="1" smtClean="0"/>
              <a:t>nuclídeo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Os três isótopos de hidrogênio têm nomes especiais a saber, </a:t>
            </a:r>
            <a:r>
              <a:rPr lang="pt-BR" b="1" dirty="0" smtClean="0"/>
              <a:t>hidrogênio</a:t>
            </a:r>
            <a:r>
              <a:rPr lang="pt-BR" dirty="0" smtClean="0"/>
              <a:t>, </a:t>
            </a:r>
            <a:r>
              <a:rPr lang="pt-BR" b="1" dirty="0" smtClean="0"/>
              <a:t>deutério</a:t>
            </a:r>
            <a:r>
              <a:rPr lang="pt-BR" dirty="0" smtClean="0"/>
              <a:t> e </a:t>
            </a:r>
            <a:r>
              <a:rPr lang="pt-BR" b="1" dirty="0" smtClean="0"/>
              <a:t>trítio</a:t>
            </a:r>
            <a:r>
              <a:rPr lang="pt-BR" dirty="0" smtClean="0"/>
              <a:t>, respectivamente.</a:t>
            </a:r>
            <a:r>
              <a:rPr lang="pt-BR" dirty="0"/>
              <a:t>	</a:t>
            </a:r>
            <a:r>
              <a:rPr lang="pt-BR" dirty="0" smtClean="0"/>
              <a:t>Isso não acontece com os demais, de modo que os três isótopos do oxigênio são conhecidos apenas como oxigênio-16, oxigênio-17 e oxigênio-18.</a:t>
            </a:r>
          </a:p>
          <a:p>
            <a:pPr algn="just"/>
            <a:r>
              <a:rPr lang="pt-BR" dirty="0" smtClean="0"/>
              <a:t>A </a:t>
            </a:r>
            <a:r>
              <a:rPr lang="pt-BR" dirty="0" err="1" smtClean="0"/>
              <a:t>isotopia</a:t>
            </a:r>
            <a:r>
              <a:rPr lang="pt-BR" dirty="0" smtClean="0"/>
              <a:t> é um fenômeno muito comum na natureza. Podemos dizer que praticamente todos os elementos químicos naturais são formados por misturas de isótopos.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986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Isótopo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EXEMPLO:</a:t>
                </a:r>
              </a:p>
              <a:p>
                <a:pPr lvl="1" algn="just"/>
                <a:r>
                  <a:rPr lang="pt-BR" dirty="0" smtClean="0"/>
                  <a:t>O elemento químico cloro é formado por aproximadamente 75% de cloro-35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17</m:t>
                        </m:r>
                      </m:sub>
                      <m:sup>
                        <m:r>
                          <a:rPr lang="pt-BR" i="1"/>
                          <m:t>35</m:t>
                        </m:r>
                      </m:sup>
                      <m:e>
                        <m:r>
                          <a:rPr lang="pt-BR" i="1"/>
                          <m:t>𝐶𝑙</m:t>
                        </m:r>
                      </m:e>
                    </m:sPre>
                  </m:oMath>
                </a14:m>
                <a:r>
                  <a:rPr lang="pt-BR" dirty="0" smtClean="0"/>
                  <a:t>) e 25% de cloro-37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17</m:t>
                        </m:r>
                      </m:sub>
                      <m:sup>
                        <m:r>
                          <a:rPr lang="pt-BR" i="1"/>
                          <m:t>37</m:t>
                        </m:r>
                      </m:sup>
                      <m:e>
                        <m:r>
                          <a:rPr lang="pt-BR" i="1"/>
                          <m:t>𝐶𝑙</m:t>
                        </m:r>
                      </m:e>
                    </m:sPre>
                  </m:oMath>
                </a14:m>
                <a:r>
                  <a:rPr lang="pt-BR" dirty="0" smtClean="0"/>
                  <a:t>) em massa.</a:t>
                </a:r>
              </a:p>
              <a:p>
                <a:pPr lvl="1" algn="just"/>
                <a:r>
                  <a:rPr lang="pt-BR" dirty="0" smtClean="0"/>
                  <a:t>Essa mistura isotópica é a mesma para qualquer conjunto de átomos de cloro.</a:t>
                </a:r>
              </a:p>
              <a:p>
                <a:pPr algn="just"/>
                <a:r>
                  <a:rPr lang="pt-BR" dirty="0" smtClean="0"/>
                  <a:t>Os isótopos têm propriedades químicas iguais (que dependem da estrutura da eletrosfera) e propriedades físicas diferentes (que dependem da massa do átomo).</a:t>
                </a:r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1564" r="-1852" b="-32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83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Isótopo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EXEMPLO:</a:t>
                </a:r>
              </a:p>
              <a:p>
                <a:pPr lvl="1" algn="just"/>
                <a:r>
                  <a:rPr lang="pt-BR" dirty="0" smtClean="0"/>
                  <a:t>A densidade (propriedade física) do deutério gasoso é o dobro do hidrogênio.</a:t>
                </a:r>
              </a:p>
              <a:p>
                <a:pPr lvl="1" algn="just"/>
                <a:r>
                  <a:rPr lang="pt-BR" dirty="0" smtClean="0"/>
                  <a:t>Ambos reagem com o oxigênio (propriedade química igual) – o hidrogênio forma a água comum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/>
                        </m:ctrlPr>
                      </m:sSubPr>
                      <m:e>
                        <m:r>
                          <a:rPr lang="pt-BR" i="1"/>
                          <m:t>𝐻</m:t>
                        </m:r>
                      </m:e>
                      <m:sub>
                        <m:r>
                          <a:rPr lang="pt-BR" i="1"/>
                          <m:t>2</m:t>
                        </m:r>
                      </m:sub>
                    </m:sSub>
                    <m:r>
                      <a:rPr lang="pt-BR" i="1"/>
                      <m:t>𝑂</m:t>
                    </m:r>
                  </m:oMath>
                </a14:m>
                <a:r>
                  <a:rPr lang="pt-BR" dirty="0" smtClean="0"/>
                  <a:t>), de densidade igual a 1,0. o deutério forma a água pesada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/>
                        </m:ctrlPr>
                      </m:sSubPr>
                      <m:e>
                        <m:r>
                          <a:rPr lang="pt-BR" i="1"/>
                          <m:t>𝐷</m:t>
                        </m:r>
                      </m:e>
                      <m:sub>
                        <m:r>
                          <a:rPr lang="pt-BR" i="1"/>
                          <m:t>2</m:t>
                        </m:r>
                      </m:sub>
                    </m:sSub>
                    <m:r>
                      <a:rPr lang="pt-BR" i="1"/>
                      <m:t>𝑂</m:t>
                    </m:r>
                  </m:oMath>
                </a14:m>
                <a:r>
                  <a:rPr lang="pt-BR" dirty="0" smtClean="0"/>
                  <a:t>), pois tem densidade igual a 1,1.</a:t>
                </a:r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156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35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Isóbaros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pPr algn="just"/>
                <a:r>
                  <a:rPr lang="pt-BR" dirty="0" smtClean="0"/>
                  <a:t>Isóbaros são átomos de diferentes números de prótons (elementos diferentes), mas que possuem a mesma massa, porque um maior número de prótons é compensado por um menor número de nêutrons e vice-versa.</a:t>
                </a:r>
              </a:p>
              <a:p>
                <a:pPr algn="just"/>
                <a:r>
                  <a:rPr lang="pt-BR" dirty="0" smtClean="0"/>
                  <a:t>EXEMPLO:</a:t>
                </a:r>
              </a:p>
              <a:p>
                <a:pPr lvl="1" algn="just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19</m:t>
                        </m:r>
                      </m:sub>
                      <m:sup>
                        <m:r>
                          <a:rPr lang="pt-BR" i="1"/>
                          <m:t>40</m:t>
                        </m:r>
                      </m:sup>
                      <m:e>
                        <m:r>
                          <a:rPr lang="pt-BR" i="1"/>
                          <m:t>𝐾</m:t>
                        </m:r>
                      </m:e>
                    </m:sPre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20</m:t>
                        </m:r>
                      </m:sub>
                      <m:sup>
                        <m:r>
                          <a:rPr lang="pt-BR" i="1"/>
                          <m:t>40</m:t>
                        </m:r>
                      </m:sup>
                      <m:e>
                        <m:r>
                          <a:rPr lang="pt-BR" i="1"/>
                          <m:t>𝐶𝑎</m:t>
                        </m:r>
                      </m:e>
                    </m:sPre>
                  </m:oMath>
                </a14:m>
                <a:r>
                  <a:rPr lang="pt-BR" dirty="0" smtClean="0"/>
                  <a:t>			A=40</a:t>
                </a:r>
                <a:endParaRPr lang="pt-BR" dirty="0"/>
              </a:p>
              <a:p>
                <a:pPr lvl="1" algn="just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20</m:t>
                        </m:r>
                      </m:sub>
                      <m:sup>
                        <m:r>
                          <a:rPr lang="pt-BR" i="1"/>
                          <m:t>4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pt-BR" i="1"/>
                          <m:t>𝐶𝑎</m:t>
                        </m:r>
                      </m:e>
                    </m:sPre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21</m:t>
                        </m:r>
                      </m:sub>
                      <m:sup>
                        <m:r>
                          <a:rPr lang="pt-BR" i="1"/>
                          <m:t>42</m:t>
                        </m:r>
                      </m:sup>
                      <m:e>
                        <m:r>
                          <a:rPr lang="pt-BR" i="1"/>
                          <m:t>𝑆𝑐</m:t>
                        </m:r>
                      </m:e>
                    </m:sPre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2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pt-BR" i="1"/>
                          <m:t>42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𝑇𝑖</m:t>
                        </m:r>
                      </m:e>
                    </m:sPre>
                  </m:oMath>
                </a14:m>
                <a:r>
                  <a:rPr lang="pt-BR" dirty="0" smtClean="0"/>
                  <a:t>		A=42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t-BR" dirty="0" smtClean="0"/>
                  <a:t>Os isóbaros têm propriedades físicas e químicas diferentes.</a:t>
                </a:r>
              </a:p>
              <a:p>
                <a:pPr algn="just"/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 r="-1852" b="-22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8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Isótonos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pt-BR" dirty="0" err="1" smtClean="0"/>
                  <a:t>Isótonos</a:t>
                </a:r>
                <a:r>
                  <a:rPr lang="pt-BR" dirty="0" smtClean="0"/>
                  <a:t> são átomos de diferentes números de prótons (elementos diferentes), diferentes números de massa, porém com o mesmo número de nêutrons.</a:t>
                </a:r>
              </a:p>
              <a:p>
                <a:pPr algn="just"/>
                <a:r>
                  <a:rPr lang="pt-BR" dirty="0" smtClean="0"/>
                  <a:t>EXEMPLO:</a:t>
                </a:r>
              </a:p>
              <a:p>
                <a:pPr lvl="1" algn="just"/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17</m:t>
                        </m:r>
                      </m:sub>
                      <m:sup>
                        <m:r>
                          <a:rPr lang="pt-BR" i="1"/>
                          <m:t>37</m:t>
                        </m:r>
                      </m:sup>
                      <m:e>
                        <m:r>
                          <a:rPr lang="pt-BR" i="1"/>
                          <m:t>𝐶𝑙</m:t>
                        </m:r>
                      </m:e>
                    </m:sPre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/>
                        </m:ctrlPr>
                      </m:sPrePr>
                      <m:sub>
                        <m:r>
                          <a:rPr lang="pt-BR" i="1"/>
                          <m:t>20</m:t>
                        </m:r>
                      </m:sub>
                      <m:sup>
                        <m:r>
                          <a:rPr lang="pt-BR" i="1"/>
                          <m:t>40</m:t>
                        </m:r>
                      </m:sup>
                      <m:e>
                        <m:r>
                          <a:rPr lang="pt-BR" i="1"/>
                          <m:t>𝐶𝑎</m:t>
                        </m:r>
                      </m:e>
                    </m:sPre>
                  </m:oMath>
                </a14:m>
                <a:r>
                  <a:rPr lang="pt-BR" dirty="0" smtClean="0"/>
                  <a:t>	=&gt; são </a:t>
                </a:r>
                <a:r>
                  <a:rPr lang="pt-BR" dirty="0" err="1" smtClean="0"/>
                  <a:t>isótonos</a:t>
                </a:r>
                <a:endParaRPr lang="pt-BR" dirty="0" smtClean="0"/>
              </a:p>
              <a:p>
                <a:pPr lvl="1" algn="just"/>
                <a:r>
                  <a:rPr lang="pt-BR" dirty="0" smtClean="0"/>
                  <a:t>O átomo de cloro tem: N=A-Z= 37-17=20 =&gt; N=20 nêutrons</a:t>
                </a:r>
              </a:p>
              <a:p>
                <a:pPr lvl="1" algn="just"/>
                <a:r>
                  <a:rPr lang="pt-BR" dirty="0"/>
                  <a:t>O átomo de </a:t>
                </a:r>
                <a:r>
                  <a:rPr lang="pt-BR" dirty="0" smtClean="0"/>
                  <a:t>cálcio </a:t>
                </a:r>
                <a:r>
                  <a:rPr lang="pt-BR" dirty="0"/>
                  <a:t>tem: N=A-Z= </a:t>
                </a:r>
                <a:r>
                  <a:rPr lang="pt-BR" dirty="0" smtClean="0"/>
                  <a:t>40-20=20 </a:t>
                </a:r>
                <a:r>
                  <a:rPr lang="pt-BR" dirty="0"/>
                  <a:t>=&gt; N=20 </a:t>
                </a:r>
                <a:r>
                  <a:rPr lang="pt-BR" dirty="0" smtClean="0"/>
                  <a:t>nêutrons</a:t>
                </a:r>
              </a:p>
              <a:p>
                <a:pPr algn="just"/>
                <a:r>
                  <a:rPr lang="pt-BR" dirty="0" smtClean="0"/>
                  <a:t>Os </a:t>
                </a:r>
                <a:r>
                  <a:rPr lang="pt-BR" dirty="0" err="1" smtClean="0"/>
                  <a:t>isótonos</a:t>
                </a:r>
                <a:r>
                  <a:rPr lang="pt-BR" dirty="0" smtClean="0"/>
                  <a:t> têm propriedades físicas e químicas diferentes.</a:t>
                </a:r>
                <a:endParaRPr lang="pt-BR" dirty="0"/>
              </a:p>
              <a:p>
                <a:pPr lvl="1" algn="just"/>
                <a:endParaRPr lang="pt-BR" dirty="0" smtClean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  <a:p>
                <a:pPr lvl="1"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2320" r="-1704" b="-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43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/>
          <a:stretch/>
        </p:blipFill>
        <p:spPr bwMode="auto">
          <a:xfrm>
            <a:off x="107504" y="2060848"/>
            <a:ext cx="8855341" cy="176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3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056382" cy="517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716744"/>
            <a:ext cx="3362020" cy="43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7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/>
          <a:stretch/>
        </p:blipFill>
        <p:spPr bwMode="auto">
          <a:xfrm>
            <a:off x="539551" y="1484784"/>
            <a:ext cx="338968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402254" cy="418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número de prótons, de nêutrons e de elétrons constitui dado importante para identificar um átomo.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35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Número Atômico (Z)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Número atômico (Z) é o número de prótons existentes no núcleo de um átomo.</a:t>
            </a:r>
          </a:p>
          <a:p>
            <a:pPr algn="just"/>
            <a:r>
              <a:rPr lang="pt-BR" dirty="0" smtClean="0"/>
              <a:t>Num átomo normal, cuja carga elétrica é zero, o número de prótons é igual ao número de elétrons.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6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Número de Massa (A)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de Massa (A) é a soma do número de prótons (Z) e de nêutrons (N) existentes num átomo.</a:t>
            </a:r>
          </a:p>
          <a:p>
            <a:r>
              <a:rPr lang="pt-BR" dirty="0" smtClean="0"/>
              <a:t>A= Z + 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51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Elemento Químico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Elemento Químico é o conjunto de átomos com o mesmo número atômico (Z).</a:t>
            </a:r>
          </a:p>
          <a:p>
            <a:pPr algn="just"/>
            <a:r>
              <a:rPr lang="pt-BR" dirty="0" smtClean="0"/>
              <a:t>O número atômico identifica o elemento químico.</a:t>
            </a:r>
          </a:p>
          <a:p>
            <a:pPr lvl="1" algn="just"/>
            <a:r>
              <a:rPr lang="pt-BR" dirty="0" smtClean="0"/>
              <a:t>Exemplos: </a:t>
            </a:r>
          </a:p>
          <a:p>
            <a:pPr lvl="2" algn="just"/>
            <a:r>
              <a:rPr lang="pt-BR" dirty="0" smtClean="0"/>
              <a:t>O número atômico 17 identifica os átomos de cloro</a:t>
            </a:r>
          </a:p>
          <a:p>
            <a:pPr lvl="2" algn="just"/>
            <a:r>
              <a:rPr lang="pt-BR" dirty="0" smtClean="0"/>
              <a:t>O número atômico 26 identifica os átomos de ferro</a:t>
            </a:r>
          </a:p>
          <a:p>
            <a:pPr lvl="2" algn="just"/>
            <a:endParaRPr lang="pt-BR" dirty="0" smtClean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68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Elemento Químico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48881" cy="183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3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Íons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algn="just"/>
            <a:r>
              <a:rPr lang="pt-BR" dirty="0" smtClean="0"/>
              <a:t>Um átomo em seu estado normal é eletricamente neutro, ou seja, o número de elétrons na eletrosfera é igual ao número de prótons no núcleo. </a:t>
            </a:r>
          </a:p>
          <a:p>
            <a:pPr algn="just"/>
            <a:r>
              <a:rPr lang="pt-BR" dirty="0" smtClean="0"/>
              <a:t>Um átomo pode, porém, ganhar ou perder elétrons na eletrosfera, sem sofrer alterações em seu núcleo, resultando daí partículas denominadas </a:t>
            </a:r>
            <a:r>
              <a:rPr lang="pt-BR" b="1" dirty="0" smtClean="0"/>
              <a:t>íons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62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Íons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algn="just"/>
            <a:r>
              <a:rPr lang="pt-BR" dirty="0" smtClean="0"/>
              <a:t>Quando um átomo ganha elétrons, ele se torna um </a:t>
            </a:r>
            <a:r>
              <a:rPr lang="pt-BR" b="1" dirty="0" smtClean="0"/>
              <a:t>íon negativo</a:t>
            </a:r>
            <a:r>
              <a:rPr lang="pt-BR" dirty="0" smtClean="0"/>
              <a:t>, também chamado </a:t>
            </a:r>
            <a:r>
              <a:rPr lang="pt-BR" b="1" dirty="0" smtClean="0"/>
              <a:t>ânion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Quando um átomo perde elétrons, ele se torna um </a:t>
            </a:r>
            <a:r>
              <a:rPr lang="pt-BR" b="1" dirty="0" smtClean="0"/>
              <a:t>íon positivo</a:t>
            </a:r>
            <a:r>
              <a:rPr lang="pt-BR" dirty="0" smtClean="0"/>
              <a:t>, também chamado </a:t>
            </a:r>
            <a:r>
              <a:rPr lang="pt-BR" b="1" dirty="0" smtClean="0"/>
              <a:t>cátion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42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Íons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Quando um átomo ganha elétrons, seu tamanho aumenta.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Quando um átomo perde elétrons, seu tamanho diminui.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27371"/>
            <a:ext cx="3957752" cy="36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501008"/>
            <a:ext cx="4392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</a:rPr>
              <a:t>Em ambos os casos </a:t>
            </a:r>
            <a:r>
              <a:rPr lang="pt-BR" sz="3200" dirty="0" smtClean="0">
                <a:solidFill>
                  <a:prstClr val="black"/>
                </a:solidFill>
              </a:rPr>
              <a:t>sua </a:t>
            </a:r>
            <a:r>
              <a:rPr lang="pt-BR" sz="3200" dirty="0">
                <a:solidFill>
                  <a:prstClr val="black"/>
                </a:solidFill>
              </a:rPr>
              <a:t>massa praticamente </a:t>
            </a:r>
            <a:r>
              <a:rPr lang="pt-BR" sz="3200" dirty="0" smtClean="0">
                <a:solidFill>
                  <a:prstClr val="black"/>
                </a:solidFill>
              </a:rPr>
              <a:t>não </a:t>
            </a:r>
            <a:r>
              <a:rPr lang="pt-BR" sz="3200" dirty="0">
                <a:solidFill>
                  <a:prstClr val="black"/>
                </a:solidFill>
              </a:rPr>
              <a:t>se altera, pois a massa </a:t>
            </a:r>
            <a:r>
              <a:rPr lang="pt-BR" sz="3200" dirty="0" smtClean="0">
                <a:solidFill>
                  <a:prstClr val="black"/>
                </a:solidFill>
              </a:rPr>
              <a:t>do elétron </a:t>
            </a:r>
            <a:r>
              <a:rPr lang="pt-BR" sz="3200" dirty="0">
                <a:solidFill>
                  <a:prstClr val="black"/>
                </a:solidFill>
              </a:rPr>
              <a:t>é desprezível </a:t>
            </a:r>
            <a:r>
              <a:rPr lang="pt-BR" sz="3200" dirty="0" smtClean="0">
                <a:solidFill>
                  <a:prstClr val="black"/>
                </a:solidFill>
              </a:rPr>
              <a:t>em relação </a:t>
            </a:r>
            <a:r>
              <a:rPr lang="pt-BR" sz="3200" dirty="0">
                <a:solidFill>
                  <a:prstClr val="black"/>
                </a:solidFill>
              </a:rPr>
              <a:t>ao próton e </a:t>
            </a:r>
            <a:r>
              <a:rPr lang="pt-BR" sz="3200" dirty="0" smtClean="0">
                <a:solidFill>
                  <a:prstClr val="black"/>
                </a:solidFill>
              </a:rPr>
              <a:t>ao nêutron</a:t>
            </a:r>
            <a:r>
              <a:rPr lang="pt-BR" sz="32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830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655</Words>
  <Application>Microsoft Office PowerPoint</Application>
  <PresentationFormat>Apresentação na tela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 IDENTIFICAÇÃO DOS ÁTOMOS</vt:lpstr>
      <vt:lpstr>Introdução</vt:lpstr>
      <vt:lpstr>Número Atômico (Z)</vt:lpstr>
      <vt:lpstr>Número de Massa (A)</vt:lpstr>
      <vt:lpstr>Elemento Químico</vt:lpstr>
      <vt:lpstr>Elemento Químico</vt:lpstr>
      <vt:lpstr>Íons </vt:lpstr>
      <vt:lpstr>Íons </vt:lpstr>
      <vt:lpstr>Íons </vt:lpstr>
      <vt:lpstr>Isótopos, Isóbaros e Isótonos</vt:lpstr>
      <vt:lpstr>Isótopo</vt:lpstr>
      <vt:lpstr>Isótopo</vt:lpstr>
      <vt:lpstr>Isótopo</vt:lpstr>
      <vt:lpstr>Isótopo</vt:lpstr>
      <vt:lpstr>Isóbaros</vt:lpstr>
      <vt:lpstr>Isótonos</vt:lpstr>
      <vt:lpstr>Exercícios</vt:lpstr>
      <vt:lpstr>Exercícios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IDENTIFICAÇÃO DOS ÁTOMOS</dc:title>
  <dc:creator>Cesar</dc:creator>
  <cp:lastModifiedBy>Cesar</cp:lastModifiedBy>
  <cp:revision>18</cp:revision>
  <dcterms:created xsi:type="dcterms:W3CDTF">2017-04-03T14:17:23Z</dcterms:created>
  <dcterms:modified xsi:type="dcterms:W3CDTF">2017-04-10T13:08:55Z</dcterms:modified>
</cp:coreProperties>
</file>