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8" r:id="rId32"/>
    <p:sldId id="293" r:id="rId33"/>
    <p:sldId id="294" r:id="rId34"/>
    <p:sldId id="295" r:id="rId35"/>
    <p:sldId id="296" r:id="rId36"/>
    <p:sldId id="297" r:id="rId37"/>
    <p:sldId id="289" r:id="rId38"/>
    <p:sldId id="290" r:id="rId39"/>
    <p:sldId id="291" r:id="rId40"/>
    <p:sldId id="292" r:id="rId41"/>
    <p:sldId id="298" r:id="rId42"/>
    <p:sldId id="299" r:id="rId43"/>
    <p:sldId id="287" r:id="rId44"/>
    <p:sldId id="285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50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22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77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37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52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8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10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95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14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25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43BC-B76B-4D9D-BC80-B6F22F6D4D42}" type="datetimeFigureOut">
              <a:rPr lang="pt-BR" smtClean="0"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AC3A-C965-4C28-8F05-C03F07160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7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AS LIGAÇÕES QUÍMICAS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60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 LIGAÇÃO IÔNICA E A TABELA PERIÓDICA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23824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92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 LIGAÇÃO IÔNICA E A TABELA PERIÓDICA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5805"/>
            <a:ext cx="4816602" cy="38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52120" y="2708920"/>
            <a:ext cx="288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Os elementos da coluna 4ª têm quatro elétrons na última camada.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Eles não apresentam tendência nem para perder nem para ganhar elétrons.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Por esse motivo, quando esses elementos se unem a outros para atingir um octeto completo, tendem a não formar ligações iônicas.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87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131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O TAMANHO DO ÍON</a:t>
            </a:r>
          </a:p>
          <a:p>
            <a:pPr algn="just"/>
            <a:r>
              <a:rPr lang="pt-BR" dirty="0" smtClean="0"/>
              <a:t>Quando um átomo perde elétrons, o núcleo passa a atrair mais intensamente os elétrons restantes, desse modo </a:t>
            </a:r>
            <a:r>
              <a:rPr lang="pt-BR" b="1" dirty="0" smtClean="0"/>
              <a:t>o diâmetro ou raio do cátion é sempre menor do que o diâmetro ou raio do átomo original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Ao contrário, quando um átomo recebe elétrons, a carga total da eletrosfera (negativa) torna-se maior do que a carga do núcleo (positiva); desse modo, a atração do núcleo sobre o conjunto dos elétrons é menor e, consequentemente, </a:t>
            </a:r>
            <a:r>
              <a:rPr lang="pt-BR" b="1" dirty="0" smtClean="0"/>
              <a:t>o raio do ânion é sempre maior que o raio do átomo original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73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 TAMANHO DO ÍON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4450"/>
            <a:ext cx="8810244" cy="2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42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 TAMANHO DO ÍON</a:t>
            </a:r>
          </a:p>
          <a:p>
            <a:pPr algn="just"/>
            <a:r>
              <a:rPr lang="pt-BR" sz="2800" dirty="0" smtClean="0"/>
              <a:t>Quando temos vários íons, todos com o mesmo número de elétrons (íons </a:t>
            </a:r>
            <a:r>
              <a:rPr lang="pt-BR" sz="2800" dirty="0" err="1" smtClean="0"/>
              <a:t>isoeletrônicos</a:t>
            </a:r>
            <a:r>
              <a:rPr lang="pt-BR" sz="2800" dirty="0" smtClean="0"/>
              <a:t>), </a:t>
            </a:r>
            <a:r>
              <a:rPr lang="pt-BR" sz="2800" b="1" dirty="0" smtClean="0"/>
              <a:t>o raio iônico irá diminuindo na proporção em que a carga positiva do núcleo for superando a carga total da eletrosfera</a:t>
            </a:r>
            <a:r>
              <a:rPr lang="pt-BR" sz="2800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6186488" cy="254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04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07908" cy="28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65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296891" cy="549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3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40650" cy="460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43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51469" cy="495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2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2) c</a:t>
            </a:r>
          </a:p>
          <a:p>
            <a:r>
              <a:rPr lang="pt-BR" dirty="0"/>
              <a:t>3) a </a:t>
            </a:r>
          </a:p>
          <a:p>
            <a:r>
              <a:rPr lang="pt-BR" dirty="0"/>
              <a:t>5) Al</a:t>
            </a:r>
            <a:r>
              <a:rPr lang="pt-BR" baseline="30000" dirty="0"/>
              <a:t>3+</a:t>
            </a:r>
            <a:r>
              <a:rPr lang="pt-BR" dirty="0"/>
              <a:t> (2 – 8);	O</a:t>
            </a:r>
            <a:r>
              <a:rPr lang="pt-BR" baseline="30000" dirty="0"/>
              <a:t>2-</a:t>
            </a:r>
            <a:r>
              <a:rPr lang="pt-BR" dirty="0"/>
              <a:t> (2 – 8); 	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endParaRPr lang="pt-BR" dirty="0"/>
          </a:p>
          <a:p>
            <a:r>
              <a:rPr lang="pt-BR" dirty="0"/>
              <a:t>6) e</a:t>
            </a:r>
          </a:p>
          <a:p>
            <a:r>
              <a:rPr lang="pt-BR" dirty="0"/>
              <a:t>7) e</a:t>
            </a:r>
          </a:p>
          <a:p>
            <a:r>
              <a:rPr lang="pt-BR" dirty="0"/>
              <a:t>9) c</a:t>
            </a:r>
          </a:p>
          <a:p>
            <a:r>
              <a:rPr lang="pt-BR" dirty="0"/>
              <a:t>10) a</a:t>
            </a:r>
          </a:p>
          <a:p>
            <a:r>
              <a:rPr lang="pt-BR" dirty="0"/>
              <a:t>12) d</a:t>
            </a:r>
          </a:p>
          <a:p>
            <a:r>
              <a:rPr lang="pt-BR" dirty="0"/>
              <a:t>13) d</a:t>
            </a:r>
          </a:p>
          <a:p>
            <a:r>
              <a:rPr lang="pt-BR" dirty="0"/>
              <a:t>14) Cl</a:t>
            </a:r>
            <a:r>
              <a:rPr lang="pt-BR" baseline="30000" dirty="0"/>
              <a:t>-</a:t>
            </a:r>
            <a:r>
              <a:rPr lang="pt-BR" dirty="0" smtClean="0"/>
              <a:t>;  Ca</a:t>
            </a:r>
            <a:r>
              <a:rPr lang="pt-BR" baseline="30000" dirty="0" smtClean="0"/>
              <a:t>2</a:t>
            </a:r>
            <a:r>
              <a:rPr lang="pt-BR" baseline="30000" dirty="0"/>
              <a:t>+</a:t>
            </a:r>
            <a:r>
              <a:rPr lang="pt-BR" dirty="0"/>
              <a:t>;	Zn</a:t>
            </a:r>
            <a:r>
              <a:rPr lang="pt-BR" baseline="30000" dirty="0"/>
              <a:t>2</a:t>
            </a:r>
            <a:r>
              <a:rPr lang="pt-BR" baseline="30000" dirty="0" smtClean="0"/>
              <a:t>+</a:t>
            </a:r>
            <a:r>
              <a:rPr lang="pt-BR" dirty="0" smtClean="0"/>
              <a:t>;   K</a:t>
            </a:r>
            <a:r>
              <a:rPr lang="pt-BR" baseline="30000" dirty="0"/>
              <a:t>+</a:t>
            </a:r>
            <a:endParaRPr lang="pt-BR" dirty="0"/>
          </a:p>
          <a:p>
            <a:r>
              <a:rPr lang="pt-BR" dirty="0"/>
              <a:t>15) d</a:t>
            </a:r>
          </a:p>
          <a:p>
            <a:r>
              <a:rPr lang="pt-BR" dirty="0"/>
              <a:t>16) c</a:t>
            </a:r>
          </a:p>
          <a:p>
            <a:r>
              <a:rPr lang="pt-BR" dirty="0"/>
              <a:t>17) a</a:t>
            </a:r>
          </a:p>
          <a:p>
            <a:r>
              <a:rPr lang="pt-BR" dirty="0"/>
              <a:t>18) 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1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VALÊNCIA</a:t>
            </a:r>
          </a:p>
          <a:p>
            <a:pPr algn="just"/>
            <a:r>
              <a:rPr lang="pt-BR" dirty="0" smtClean="0"/>
              <a:t>Capacidade de um átomo ligar-se a outros.</a:t>
            </a:r>
          </a:p>
          <a:p>
            <a:pPr algn="just"/>
            <a:r>
              <a:rPr lang="pt-BR" dirty="0" smtClean="0"/>
              <a:t>Exemplos:</a:t>
            </a:r>
          </a:p>
          <a:p>
            <a:pPr lvl="1" algn="just"/>
            <a:r>
              <a:rPr lang="pt-BR" dirty="0" smtClean="0"/>
              <a:t>Hidrogênio: uma valência (monovalente)</a:t>
            </a:r>
          </a:p>
          <a:p>
            <a:pPr lvl="1" algn="just"/>
            <a:r>
              <a:rPr lang="pt-BR" dirty="0" smtClean="0"/>
              <a:t>Oxigênio: duas valências (bivalente)</a:t>
            </a:r>
          </a:p>
          <a:p>
            <a:pPr lvl="1" algn="just"/>
            <a:r>
              <a:rPr lang="pt-BR" dirty="0" smtClean="0"/>
              <a:t>Nitrogênio: três valências (trivalente)</a:t>
            </a:r>
          </a:p>
          <a:p>
            <a:pPr lvl="1" algn="just"/>
            <a:r>
              <a:rPr lang="pt-BR" dirty="0" smtClean="0"/>
              <a:t>Carbono: quatro valências (tetravalente)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25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Covalente, Molecular ou Homopolar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Ligação covalente ou covalência é a união entre átomos estabelecidas por pares de elétrons</a:t>
            </a:r>
            <a:r>
              <a:rPr lang="pt-BR" sz="2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1" y="2564904"/>
            <a:ext cx="8570671" cy="417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6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Covalente, Molecular ou Homopolar</a:t>
            </a:r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4" y="2173944"/>
            <a:ext cx="8650681" cy="27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5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Covalente, Molecular ou Homopolar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77072" cy="374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09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Covalente, Molecular ou Homopolar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EXEMPLOS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 smtClean="0"/>
              <a:t>Gás Cloro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pt-BR" dirty="0" smtClean="0"/>
              <a:t>Gás Oxigênio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Gás Nitrogênio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5438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183724"/>
            <a:ext cx="4728591" cy="5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5589240"/>
            <a:ext cx="4928616" cy="56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954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Covalente, Molecular ou Homopolar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EXEMPLOS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dirty="0" smtClean="0"/>
              <a:t>Gás Clorídrico</a:t>
            </a:r>
          </a:p>
          <a:p>
            <a:pPr marL="0" indent="0">
              <a:spcBef>
                <a:spcPts val="3000"/>
              </a:spcBef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spcAft>
                <a:spcPts val="600"/>
              </a:spcAft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1" y="2708920"/>
            <a:ext cx="4664583" cy="5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3" y="3501006"/>
            <a:ext cx="8036662" cy="329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39144" y="3861048"/>
            <a:ext cx="3884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1405" y="4783761"/>
            <a:ext cx="46044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9116" y="6114340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7584" y="4783761"/>
            <a:ext cx="432048" cy="102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23528" y="4783761"/>
            <a:ext cx="178973" cy="936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524328" y="3212976"/>
            <a:ext cx="1296144" cy="193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666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Covalente, Molecular ou Homopolar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spcBef>
                <a:spcPts val="3000"/>
              </a:spcBef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spcAft>
                <a:spcPts val="600"/>
              </a:spcAft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9144" y="3861048"/>
            <a:ext cx="3884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1405" y="4783761"/>
            <a:ext cx="46044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9116" y="6114340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7584" y="4783761"/>
            <a:ext cx="432048" cy="102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23528" y="4783761"/>
            <a:ext cx="178973" cy="936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8773"/>
            <a:ext cx="6329363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774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Covalente, Molecular ou Homopolar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0"/>
              </a:spcBef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spcAft>
                <a:spcPts val="600"/>
              </a:spcAft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spcAft>
                <a:spcPts val="1800"/>
              </a:spcAft>
              <a:buNone/>
            </a:pPr>
            <a:endParaRPr lang="pt-BR" dirty="0"/>
          </a:p>
          <a:p>
            <a:pPr marL="0" indent="0">
              <a:spcAft>
                <a:spcPts val="1800"/>
              </a:spcAft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9144" y="3861048"/>
            <a:ext cx="3884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1405" y="4783761"/>
            <a:ext cx="46044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9116" y="6114340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7584" y="4783761"/>
            <a:ext cx="432048" cy="102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23528" y="4783761"/>
            <a:ext cx="178973" cy="936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23152" y="1916832"/>
            <a:ext cx="788129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dirty="0" smtClean="0"/>
              <a:t>CONCLUSÕES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A ligação é covalente quando </a:t>
            </a:r>
            <a:r>
              <a:rPr lang="pt-BR" sz="3200" b="1" dirty="0" smtClean="0"/>
              <a:t>os dois átomos apresentam a tendência de ganhar elétrons</a:t>
            </a:r>
            <a:r>
              <a:rPr lang="pt-BR" sz="3200" dirty="0" smtClean="0"/>
              <a:t>. Isso ocorre quando os dois átomos têm 4, 5, 6 ou 7 elétrons na última camada eletrônica e mais o hidrogênio.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379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Ligação Covalente, Molecular ou Homopolar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Ligação Covalente aparece entre dois átomos de não-metais, ou </a:t>
            </a:r>
            <a:r>
              <a:rPr lang="pt-BR" dirty="0" err="1" smtClean="0"/>
              <a:t>semi-metais</a:t>
            </a:r>
            <a:r>
              <a:rPr lang="pt-BR" dirty="0" smtClean="0"/>
              <a:t>, ou, ainda, entre esses elementos e o hidrogênio. 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1" y="3501008"/>
            <a:ext cx="6456807" cy="30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905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Ligação Covalente, Molecular ou Homopolar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LIGAÇÃO COVALENTE DATIVA</a:t>
            </a:r>
          </a:p>
          <a:p>
            <a:pPr algn="just"/>
            <a:r>
              <a:rPr lang="pt-BR" dirty="0" smtClean="0"/>
              <a:t>Quando o par eletrônico da ligação química é cedido por apenas um dos átomos.</a:t>
            </a:r>
          </a:p>
          <a:p>
            <a:pPr algn="just"/>
            <a:r>
              <a:rPr lang="pt-BR" dirty="0" smtClean="0"/>
              <a:t>Exemplos: </a:t>
            </a:r>
          </a:p>
          <a:p>
            <a:pPr algn="just"/>
            <a:endParaRPr lang="pt-BR" dirty="0"/>
          </a:p>
          <a:p>
            <a:pPr marL="0" indent="0" algn="just">
              <a:spcBef>
                <a:spcPts val="1800"/>
              </a:spcBef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89039"/>
            <a:ext cx="5682996" cy="78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50539" y="3876536"/>
            <a:ext cx="194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Gás Sulfuroso</a:t>
            </a:r>
            <a:endParaRPr lang="pt-BR" sz="2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797152"/>
            <a:ext cx="3363278" cy="163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81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Ligação Covalente, Molecular ou Homopolar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LIGAÇÃO COVALENTE DATIVA</a:t>
            </a:r>
          </a:p>
          <a:p>
            <a:pPr marL="0" indent="0" algn="just">
              <a:buNone/>
            </a:pPr>
            <a:r>
              <a:rPr lang="pt-BR" dirty="0" smtClean="0"/>
              <a:t>EXEMPLO: Anidrido Sulfúrico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spcBef>
                <a:spcPts val="1800"/>
              </a:spcBef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852936"/>
            <a:ext cx="3895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6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REGRA DO OCTETO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“Um átomo adquire estabilidade quando possui 8 elétrons na camada eletrônica mais externa, ou dois elétrons quando possui apenas a camada K”.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Quando dois átomos vão se unir, eles “</a:t>
            </a:r>
            <a:r>
              <a:rPr lang="pt-BR" b="1" dirty="0" smtClean="0"/>
              <a:t>trocam elétrons entre si</a:t>
            </a:r>
            <a:r>
              <a:rPr lang="pt-BR" dirty="0" smtClean="0"/>
              <a:t>” ou “</a:t>
            </a:r>
            <a:r>
              <a:rPr lang="pt-BR" b="1" dirty="0" smtClean="0"/>
              <a:t>usam elétrons em parceria</a:t>
            </a:r>
            <a:r>
              <a:rPr lang="pt-BR" dirty="0" smtClean="0"/>
              <a:t>”, procurando atingir a configuração eletrônica de um gás nobre. Surgem daí os três tipos comuns de ligação química: </a:t>
            </a:r>
            <a:r>
              <a:rPr lang="pt-BR" b="1" dirty="0" smtClean="0"/>
              <a:t>iônica, covalente e metálica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56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Ligação Covalente, Molecular ou Homopolar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LIGAÇÃO COVALENTE DATIVA</a:t>
            </a:r>
          </a:p>
          <a:p>
            <a:pPr marL="0" indent="0" algn="just">
              <a:buNone/>
            </a:pPr>
            <a:r>
              <a:rPr lang="pt-BR" dirty="0" smtClean="0"/>
              <a:t>EXEMPLOS: </a:t>
            </a:r>
          </a:p>
          <a:p>
            <a:pPr marL="0" indent="0" algn="just">
              <a:buNone/>
            </a:pPr>
            <a:r>
              <a:rPr lang="pt-BR" dirty="0" smtClean="0"/>
              <a:t>Monóxido de Carbono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Bef>
                <a:spcPts val="2400"/>
              </a:spcBef>
              <a:buNone/>
            </a:pPr>
            <a:r>
              <a:rPr lang="pt-BR" dirty="0" smtClean="0"/>
              <a:t>Ácido Nítrico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spcBef>
                <a:spcPts val="1800"/>
              </a:spcBef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3068"/>
            <a:ext cx="3048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28336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Ligação Covalente, Molecular ou Homopolar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COMPOSTOS COM LIGAÇÕES IÔNICAS E COVALENTES SIMULTANEAMENTE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Nesses exemplos, cada átomo de sódio perdeu 1 elétron para cada um dos oxigênios (na esquerda). As demais ligações são </a:t>
            </a:r>
            <a:r>
              <a:rPr lang="pt-BR" dirty="0" err="1" smtClean="0"/>
              <a:t>cocalentes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spcBef>
                <a:spcPts val="2400"/>
              </a:spcBef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spcBef>
                <a:spcPts val="1800"/>
              </a:spcBef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80928"/>
            <a:ext cx="5836730" cy="240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0204" cy="223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223053" cy="550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19672" y="1412776"/>
            <a:ext cx="1440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47664" y="2204864"/>
            <a:ext cx="21602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547664" y="4653136"/>
            <a:ext cx="14401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547664" y="3717032"/>
            <a:ext cx="216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75656" y="4365104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4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619672" y="1412776"/>
            <a:ext cx="1440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47664" y="2204864"/>
            <a:ext cx="21602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547664" y="4653136"/>
            <a:ext cx="14401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547664" y="3717032"/>
            <a:ext cx="216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75656" y="4365104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4963"/>
            <a:ext cx="7666673" cy="552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619672" y="1412776"/>
            <a:ext cx="1440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47664" y="2204864"/>
            <a:ext cx="21602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547664" y="4653136"/>
            <a:ext cx="14401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547664" y="3717032"/>
            <a:ext cx="216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75656" y="4365104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14945" cy="52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388424" y="2564904"/>
            <a:ext cx="216024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388424" y="2708920"/>
            <a:ext cx="216024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388424" y="1340768"/>
            <a:ext cx="2160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244408" y="1412776"/>
            <a:ext cx="2520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44408" y="20608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572000" y="5301208"/>
            <a:ext cx="392443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8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1619672" y="1412776"/>
            <a:ext cx="1440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47664" y="2204864"/>
            <a:ext cx="21602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547664" y="4653136"/>
            <a:ext cx="14401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547664" y="3717032"/>
            <a:ext cx="216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75656" y="4365104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388424" y="2564904"/>
            <a:ext cx="216024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388424" y="2708920"/>
            <a:ext cx="216024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388424" y="1340768"/>
            <a:ext cx="2160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244408" y="1412776"/>
            <a:ext cx="2520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44408" y="20608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20) e				35) a</a:t>
            </a:r>
          </a:p>
          <a:p>
            <a:pPr marL="0" indent="0">
              <a:buNone/>
            </a:pPr>
            <a:r>
              <a:rPr lang="pt-BR" dirty="0" smtClean="0"/>
              <a:t>21) c				</a:t>
            </a:r>
            <a:r>
              <a:rPr lang="pt-BR" dirty="0" smtClean="0"/>
              <a:t>36) b</a:t>
            </a:r>
          </a:p>
          <a:p>
            <a:pPr marL="0" indent="0">
              <a:buNone/>
            </a:pPr>
            <a:r>
              <a:rPr lang="pt-BR" dirty="0" smtClean="0"/>
              <a:t>22) a</a:t>
            </a:r>
          </a:p>
          <a:p>
            <a:pPr marL="0" indent="0">
              <a:buNone/>
            </a:pPr>
            <a:r>
              <a:rPr lang="pt-BR" dirty="0" smtClean="0"/>
              <a:t>24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25) d</a:t>
            </a:r>
          </a:p>
          <a:p>
            <a:pPr marL="0" indent="0">
              <a:buNone/>
            </a:pPr>
            <a:r>
              <a:rPr lang="pt-BR" dirty="0" smtClean="0"/>
              <a:t>27) d</a:t>
            </a:r>
          </a:p>
          <a:p>
            <a:pPr marL="0" indent="0">
              <a:buNone/>
            </a:pPr>
            <a:r>
              <a:rPr lang="pt-BR" dirty="0" smtClean="0"/>
              <a:t>29) a</a:t>
            </a:r>
          </a:p>
          <a:p>
            <a:pPr marL="0" indent="0">
              <a:buNone/>
            </a:pPr>
            <a:r>
              <a:rPr lang="pt-BR" dirty="0" smtClean="0"/>
              <a:t>30) b</a:t>
            </a:r>
          </a:p>
          <a:p>
            <a:pPr marL="0" indent="0">
              <a:buNone/>
            </a:pPr>
            <a:r>
              <a:rPr lang="pt-BR" dirty="0" smtClean="0"/>
              <a:t>31) a</a:t>
            </a:r>
          </a:p>
          <a:p>
            <a:pPr marL="0" indent="0">
              <a:buNone/>
            </a:pPr>
            <a:r>
              <a:rPr lang="pt-BR" dirty="0" smtClean="0"/>
              <a:t>32) a</a:t>
            </a:r>
          </a:p>
          <a:p>
            <a:pPr marL="0" indent="0">
              <a:buNone/>
            </a:pPr>
            <a:r>
              <a:rPr lang="pt-BR" dirty="0" smtClean="0"/>
              <a:t>33) c</a:t>
            </a:r>
          </a:p>
          <a:p>
            <a:pPr marL="0" indent="0">
              <a:buNone/>
            </a:pPr>
            <a:r>
              <a:rPr lang="pt-BR" dirty="0" smtClean="0"/>
              <a:t>34)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708920"/>
            <a:ext cx="916781" cy="3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18" y="5805264"/>
            <a:ext cx="8286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923928" y="1988840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2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Ligação Metálica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Em geral, os átomos dos metais têm apenas 1, 2 ou 3 elétrons na última camada eletrônica. Essa camada está normalmente afastada do núcleo, que, consequentemente, atrai pouco aqueles elétrons. Como resultado, os elétrons escapam facilmente do átomo e transitam livremente pelo reticulado. Desse modo, os átomos que perdem elétrons transformam-se em cátions, os quais podem, logo depois, receber elétrons e voltar à forma de átomo neutro, e assim sucessivamente.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7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Ligação Metálica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metal é um aglomerado de átomos neutros e cátions mergulhados em uma nuvem de elétrons livres. Costuma-se dizer que estes </a:t>
            </a:r>
            <a:r>
              <a:rPr lang="pt-BR" b="1" dirty="0" smtClean="0"/>
              <a:t>elétrons</a:t>
            </a:r>
            <a:r>
              <a:rPr lang="pt-BR" dirty="0" smtClean="0"/>
              <a:t> estão </a:t>
            </a:r>
            <a:r>
              <a:rPr lang="pt-BR" b="1" dirty="0" err="1" smtClean="0"/>
              <a:t>deslocalizados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 nuvem de elétrons funcionaria como uma </a:t>
            </a:r>
            <a:r>
              <a:rPr lang="pt-BR" b="1" dirty="0" smtClean="0"/>
              <a:t>ligação metálica</a:t>
            </a:r>
            <a:r>
              <a:rPr lang="pt-BR" dirty="0" smtClean="0"/>
              <a:t>, mantendo os átomos unidos.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793081" cy="20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9"/>
          <a:stretch/>
        </p:blipFill>
        <p:spPr bwMode="auto">
          <a:xfrm>
            <a:off x="3221013" y="4821100"/>
            <a:ext cx="2743200" cy="181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24128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Retículo Metálico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4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Ligação Metálica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ESTRUTURA DOS METAIS</a:t>
            </a:r>
            <a:endParaRPr lang="pt-B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447788" cy="42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2420888"/>
            <a:ext cx="288032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27584" y="4149080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3568" y="4653136"/>
            <a:ext cx="43204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43608" y="5733256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331640" y="5805264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8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CONCEITOS GERAIS</a:t>
            </a:r>
          </a:p>
          <a:p>
            <a:pPr marL="0" indent="0">
              <a:buNone/>
            </a:pPr>
            <a:r>
              <a:rPr lang="pt-BR" dirty="0" smtClean="0"/>
              <a:t>Na + Cl	   </a:t>
            </a:r>
            <a:r>
              <a:rPr lang="pt-BR" dirty="0" err="1" smtClean="0"/>
              <a:t>NaCl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>
              <a:spcBef>
                <a:spcPts val="1200"/>
              </a:spcBef>
            </a:pPr>
            <a:r>
              <a:rPr lang="pt-BR" sz="2600" dirty="0" smtClean="0"/>
              <a:t>O átomo de sódio cede definitivamente 1 elétron ao átomo de cloro. Desse modo, forma-se um íon positivo (cátion </a:t>
            </a:r>
            <a:r>
              <a:rPr lang="pt-BR" sz="2600" dirty="0"/>
              <a:t>Na</a:t>
            </a:r>
            <a:r>
              <a:rPr lang="pt-BR" sz="2600" baseline="30000" dirty="0"/>
              <a:t>+</a:t>
            </a:r>
            <a:r>
              <a:rPr lang="pt-BR" sz="2600" dirty="0"/>
              <a:t>) e um íon negativo (ânion </a:t>
            </a:r>
            <a:r>
              <a:rPr lang="pt-BR" sz="2600" dirty="0" smtClean="0"/>
              <a:t>Cl</a:t>
            </a:r>
            <a:r>
              <a:rPr lang="pt-BR" sz="2600" baseline="30000" dirty="0" smtClean="0"/>
              <a:t>-</a:t>
            </a:r>
            <a:r>
              <a:rPr lang="pt-BR" sz="2600" dirty="0" smtClean="0"/>
              <a:t>), ambos com o octeto completo, ou seja com a configuração de um gás nobre.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835696" y="24928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3" y="2564904"/>
            <a:ext cx="6109335" cy="26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69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Ligação Metálica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PROPRIEDADES DOS METAIS</a:t>
            </a:r>
          </a:p>
          <a:p>
            <a:pPr algn="just"/>
            <a:r>
              <a:rPr lang="pt-BR" dirty="0" smtClean="0"/>
              <a:t>Brilho metálico</a:t>
            </a:r>
          </a:p>
          <a:p>
            <a:pPr algn="just"/>
            <a:r>
              <a:rPr lang="pt-BR" dirty="0" smtClean="0"/>
              <a:t>Condutividade térmica e elétrica elevadas</a:t>
            </a:r>
          </a:p>
          <a:p>
            <a:pPr algn="just"/>
            <a:r>
              <a:rPr lang="pt-BR" dirty="0" smtClean="0"/>
              <a:t>Ponto de fusão e ebulição elevados</a:t>
            </a:r>
          </a:p>
          <a:p>
            <a:pPr algn="just"/>
            <a:r>
              <a:rPr lang="pt-BR" dirty="0" smtClean="0"/>
              <a:t>Resistência à tração</a:t>
            </a:r>
          </a:p>
          <a:p>
            <a:pPr algn="just"/>
            <a:r>
              <a:rPr lang="pt-BR" dirty="0" smtClean="0"/>
              <a:t>Maleabilidade </a:t>
            </a:r>
            <a:r>
              <a:rPr lang="pt-BR" sz="2600" dirty="0" smtClean="0"/>
              <a:t>(capacidade de ser reduzido à chapas)</a:t>
            </a:r>
          </a:p>
          <a:p>
            <a:pPr algn="just"/>
            <a:r>
              <a:rPr lang="pt-BR" dirty="0" smtClean="0"/>
              <a:t>Ductilidade</a:t>
            </a:r>
            <a:r>
              <a:rPr lang="pt-BR" sz="2600" dirty="0" smtClean="0"/>
              <a:t> (capacidade de ser transformado em fios)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0020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9" y="2208450"/>
            <a:ext cx="8449056" cy="239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2132856"/>
            <a:ext cx="9361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4509120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2276872"/>
            <a:ext cx="7920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0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323528" y="2132856"/>
            <a:ext cx="9361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4509120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2276872"/>
            <a:ext cx="7920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89681" cy="522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6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Resumo</a:t>
            </a:r>
            <a:endParaRPr lang="pt-BR" b="1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35467" cy="51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Resumo</a:t>
            </a:r>
            <a:endParaRPr lang="pt-BR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810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3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NOTAÇÃO DE LEWIS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2" y="3027508"/>
            <a:ext cx="6172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867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6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CRISTAL E REDE CRISTALINA 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604504" cy="38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0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3" y="2276872"/>
            <a:ext cx="8484260" cy="419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5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13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CONCEITOS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Ligação Iônica é a força que mantém os íons unidos, depois que um átomo cede </a:t>
            </a:r>
            <a:r>
              <a:rPr lang="pt-BR" b="1" dirty="0" smtClean="0"/>
              <a:t>definitivamente</a:t>
            </a:r>
            <a:r>
              <a:rPr lang="pt-BR" dirty="0" smtClean="0"/>
              <a:t> um, dois ou mais elétrons para outro átomo.</a:t>
            </a:r>
          </a:p>
          <a:p>
            <a:pPr algn="just">
              <a:spcAft>
                <a:spcPts val="1200"/>
              </a:spcAft>
            </a:pPr>
            <a:r>
              <a:rPr lang="pt-BR" b="1" dirty="0" smtClean="0"/>
              <a:t>Eletrovalência</a:t>
            </a:r>
            <a:r>
              <a:rPr lang="pt-BR" dirty="0" smtClean="0"/>
              <a:t> é a carga elétrica do íon.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3500" dirty="0" smtClean="0"/>
              <a:t>A ligação iônica é, em geral, bastante forte e mantém os íons firmemente “presos” no reticulado. Por isso, os compostos iônicos são sólidos e, em geral, tem ponto de fusão e ebulição elevados.</a:t>
            </a:r>
          </a:p>
          <a:p>
            <a:pPr algn="just"/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65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Ligação Iônica, Eletrovalente ou </a:t>
            </a:r>
            <a:r>
              <a:rPr lang="pt-BR" b="1" dirty="0" err="1" smtClean="0"/>
              <a:t>Heteropolar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 LIGAÇÃO IÔNICA E A TABELA PERIÓDICA</a:t>
            </a:r>
          </a:p>
          <a:p>
            <a:pPr algn="just"/>
            <a:r>
              <a:rPr lang="pt-BR" dirty="0" smtClean="0"/>
              <a:t>A ligação iônica ocorre, em geral, entre átomos de </a:t>
            </a:r>
            <a:r>
              <a:rPr lang="pt-BR" b="1" dirty="0" smtClean="0"/>
              <a:t>metais</a:t>
            </a:r>
            <a:r>
              <a:rPr lang="pt-BR" dirty="0" smtClean="0"/>
              <a:t> com átomos de </a:t>
            </a:r>
            <a:r>
              <a:rPr lang="pt-BR" b="1" dirty="0" smtClean="0"/>
              <a:t>não-metais</a:t>
            </a:r>
            <a:r>
              <a:rPr lang="pt-BR" dirty="0" smtClean="0"/>
              <a:t>, pois:</a:t>
            </a:r>
          </a:p>
          <a:p>
            <a:pPr lvl="1" algn="just"/>
            <a:r>
              <a:rPr lang="pt-BR" dirty="0" smtClean="0"/>
              <a:t>Os átomos dos metais possuem 1, 2 ou 3 elétrons na última camada e têm forte tendência a perdê-los.</a:t>
            </a:r>
          </a:p>
          <a:p>
            <a:pPr lvl="1" algn="just"/>
            <a:r>
              <a:rPr lang="pt-BR" dirty="0" smtClean="0"/>
              <a:t>Os átomos dos não-metais possuem 5, 6 ou 7 elétrons na última camada e têm acentuada tendência a receber mais 3, 2 ou 1 elétron e, assim, completar seus octetos eletrônicos.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761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1008</Words>
  <Application>Microsoft Office PowerPoint</Application>
  <PresentationFormat>Apresentação na tela (4:3)</PresentationFormat>
  <Paragraphs>178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AS LIGAÇÕES QUÍMICAS</vt:lpstr>
      <vt:lpstr>Introdução</vt:lpstr>
      <vt:lpstr>Introdução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Ligação Iônica, Eletrovalente ou Heteropolar</vt:lpstr>
      <vt:lpstr>Exercícios </vt:lpstr>
      <vt:lpstr>Exercícios </vt:lpstr>
      <vt:lpstr>Exercícios </vt:lpstr>
      <vt:lpstr>Exercícios </vt:lpstr>
      <vt:lpstr>Respostas 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Ligação Covalente, Molecular ou Homopolar</vt:lpstr>
      <vt:lpstr>Exercícios</vt:lpstr>
      <vt:lpstr>Exercícios</vt:lpstr>
      <vt:lpstr>Exercícios</vt:lpstr>
      <vt:lpstr>Exercícios</vt:lpstr>
      <vt:lpstr>Respostas</vt:lpstr>
      <vt:lpstr>Ligação Metálica</vt:lpstr>
      <vt:lpstr>Ligação Metálica</vt:lpstr>
      <vt:lpstr>Ligação Metálica</vt:lpstr>
      <vt:lpstr>Ligação Metálica</vt:lpstr>
      <vt:lpstr>Exercícios </vt:lpstr>
      <vt:lpstr>Exercícios </vt:lpstr>
      <vt:lpstr>Resumo</vt:lpstr>
      <vt:lpstr>Resumo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LIGAÇÕES QUÍMICAS</dc:title>
  <dc:creator>Cesar</dc:creator>
  <cp:lastModifiedBy>Cesar</cp:lastModifiedBy>
  <cp:revision>52</cp:revision>
  <dcterms:created xsi:type="dcterms:W3CDTF">2017-08-07T08:46:55Z</dcterms:created>
  <dcterms:modified xsi:type="dcterms:W3CDTF">2017-08-14T13:53:14Z</dcterms:modified>
</cp:coreProperties>
</file>