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04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C2D56-828E-4216-973B-A6A01215EA70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F88C-0D28-4E0A-BD7B-B4673A18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89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F88C-0D28-4E0A-BD7B-B4673A18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84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12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9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89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58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5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62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18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87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31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9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3EDC-D708-45EE-AF45-44E98111FC4F}" type="datetimeFigureOut">
              <a:rPr lang="pt-BR" smtClean="0"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F8C4-A152-40F2-9AB1-361985AE8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2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BALANCEAMENTO DE COEFICIENTES DE </a:t>
            </a:r>
            <a:br>
              <a:rPr lang="pt-BR" b="1" dirty="0" smtClean="0"/>
            </a:br>
            <a:r>
              <a:rPr lang="pt-BR" b="1" dirty="0" smtClean="0"/>
              <a:t>EQUAÇÕES QUÍMICAS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86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t-BR" dirty="0" smtClean="0"/>
              <a:t>O que é equação química?</a:t>
            </a:r>
          </a:p>
          <a:p>
            <a:pPr marL="514350" indent="-514350">
              <a:buAutoNum type="arabicParenR"/>
            </a:pPr>
            <a:r>
              <a:rPr lang="pt-BR" dirty="0" smtClean="0"/>
              <a:t>O que é equação iônica?</a:t>
            </a:r>
          </a:p>
          <a:p>
            <a:pPr marL="514350" indent="-514350">
              <a:buAutoNum type="arabicParenR"/>
            </a:pPr>
            <a:r>
              <a:rPr lang="pt-BR" dirty="0" smtClean="0"/>
              <a:t>O que é balancear uma espécie química?</a:t>
            </a:r>
          </a:p>
          <a:p>
            <a:pPr marL="514350" indent="-51435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89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717661" cy="257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3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19465" cy="541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69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Classificação das Reações Químicas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pPr algn="just"/>
            <a:r>
              <a:rPr lang="pt-BR" dirty="0" smtClean="0"/>
              <a:t>Reações de Síntese ou de Adição</a:t>
            </a:r>
          </a:p>
          <a:p>
            <a:pPr algn="just"/>
            <a:r>
              <a:rPr lang="pt-BR" dirty="0" smtClean="0"/>
              <a:t>Reações de Análise ou de Decomposição</a:t>
            </a:r>
          </a:p>
          <a:p>
            <a:pPr algn="just"/>
            <a:r>
              <a:rPr lang="pt-BR" dirty="0" smtClean="0"/>
              <a:t>Reações de Deslocamento ou de Substituição ou de Simples Troca</a:t>
            </a:r>
          </a:p>
          <a:p>
            <a:pPr algn="just"/>
            <a:r>
              <a:rPr lang="pt-BR" dirty="0" smtClean="0"/>
              <a:t>Reações de Dupla Troca ou de Dupla Substituição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49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Classificação das Reações Químicas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a) Reações de Síntese ou de Adição</a:t>
            </a: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Ocorrem quando duas ou mais substâncias reagem, produzindo uma única substância mais complexa.</a:t>
            </a:r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>
              <a:buNone/>
            </a:pPr>
            <a:r>
              <a:rPr lang="pt-BR" dirty="0"/>
              <a:t>C + O</a:t>
            </a:r>
            <a:r>
              <a:rPr lang="pt-BR" baseline="-25000" dirty="0"/>
              <a:t>2</a:t>
            </a:r>
            <a:r>
              <a:rPr lang="pt-BR" dirty="0"/>
              <a:t>        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S </a:t>
            </a:r>
            <a:r>
              <a:rPr lang="pt-BR" dirty="0"/>
              <a:t>+ O</a:t>
            </a:r>
            <a:r>
              <a:rPr lang="pt-BR" baseline="-25000" dirty="0"/>
              <a:t>2</a:t>
            </a:r>
            <a:r>
              <a:rPr lang="pt-BR" dirty="0"/>
              <a:t>        SO</a:t>
            </a:r>
            <a:r>
              <a:rPr lang="pt-BR" baseline="-25000" dirty="0"/>
              <a:t>2</a:t>
            </a:r>
            <a:endParaRPr lang="pt-BR" dirty="0"/>
          </a:p>
          <a:p>
            <a:pPr marL="0" indent="0">
              <a:buNone/>
            </a:pPr>
            <a:r>
              <a:rPr lang="pt-BR" dirty="0" err="1"/>
              <a:t>CaO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          Ca(OH)</a:t>
            </a:r>
            <a:r>
              <a:rPr lang="pt-BR" baseline="-25000" dirty="0"/>
              <a:t>2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352792" y="479715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1345486" y="5373216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195736" y="5949280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2468872" y="4507403"/>
            <a:ext cx="144016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2411760" y="5060534"/>
            <a:ext cx="144016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345486" y="4466753"/>
            <a:ext cx="8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el-GR" dirty="0" smtClean="0"/>
              <a:t>Δ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428160" y="505879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994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Classificação das Reações Químicas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b) Reações de Análise ou de Decomposição</a:t>
            </a: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Ocorrem quando uma substância se divide em duas ou mais substâncias de estruturas mais simples.</a:t>
            </a:r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>
              <a:buNone/>
            </a:pPr>
            <a:r>
              <a:rPr lang="pt-BR" dirty="0"/>
              <a:t>2HgO         </a:t>
            </a:r>
            <a:r>
              <a:rPr lang="pt-BR" dirty="0" smtClean="0"/>
              <a:t> 2Hg </a:t>
            </a:r>
            <a:r>
              <a:rPr lang="pt-BR" dirty="0"/>
              <a:t>+ O</a:t>
            </a:r>
            <a:r>
              <a:rPr lang="pt-BR" baseline="-25000" dirty="0"/>
              <a:t>2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2KClO</a:t>
            </a:r>
            <a:r>
              <a:rPr lang="pt-BR" baseline="-25000" dirty="0"/>
              <a:t>3</a:t>
            </a:r>
            <a:r>
              <a:rPr lang="pt-BR" dirty="0"/>
              <a:t>         </a:t>
            </a:r>
            <a:r>
              <a:rPr lang="pt-BR" dirty="0" smtClean="0"/>
              <a:t> </a:t>
            </a:r>
            <a:r>
              <a:rPr lang="pt-BR" dirty="0"/>
              <a:t>2KCl + 3O</a:t>
            </a:r>
            <a:r>
              <a:rPr lang="pt-BR" baseline="-25000" dirty="0"/>
              <a:t>2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352792" y="4774597"/>
            <a:ext cx="67540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1452129" y="5373216"/>
            <a:ext cx="74360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3419872" y="4529195"/>
            <a:ext cx="144016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3851920" y="5085184"/>
            <a:ext cx="144016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452129" y="4488545"/>
            <a:ext cx="8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el-GR" dirty="0" smtClean="0"/>
              <a:t>Δ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32149" y="5085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955" y="5354923"/>
            <a:ext cx="110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MnO</a:t>
            </a:r>
            <a:r>
              <a:rPr lang="pt-BR" sz="1400" baseline="-25000" dirty="0"/>
              <a:t>2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55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Classificação das Reações Químicas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b) Reações de Análise ou de Decomposição</a:t>
            </a: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Certas reações de análise ou de decomposição recebem nomes especiais como:</a:t>
            </a:r>
          </a:p>
          <a:p>
            <a:pPr lvl="1" algn="just">
              <a:spcAft>
                <a:spcPts val="1200"/>
              </a:spcAft>
            </a:pPr>
            <a:r>
              <a:rPr lang="pt-BR" dirty="0" smtClean="0"/>
              <a:t>Pirólise</a:t>
            </a:r>
          </a:p>
          <a:p>
            <a:pPr lvl="1" algn="just">
              <a:spcAft>
                <a:spcPts val="1200"/>
              </a:spcAft>
            </a:pPr>
            <a:r>
              <a:rPr lang="pt-BR" dirty="0" err="1" smtClean="0"/>
              <a:t>Fotólise</a:t>
            </a:r>
            <a:r>
              <a:rPr lang="pt-BR" dirty="0" smtClean="0"/>
              <a:t> </a:t>
            </a:r>
          </a:p>
          <a:p>
            <a:pPr lvl="1" algn="just">
              <a:spcAft>
                <a:spcPts val="1200"/>
              </a:spcAft>
            </a:pPr>
            <a:r>
              <a:rPr lang="pt-BR" dirty="0" smtClean="0"/>
              <a:t>Eletrólise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4755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Classificação das Reações Químicas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b) Reações de Análise ou de Decomposição</a:t>
            </a:r>
            <a:endParaRPr lang="pt-BR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PIRÓLISE- decomposição pelo calor. Na indústria é também chamado de calcinação.</a:t>
            </a:r>
          </a:p>
          <a:p>
            <a:pPr marL="0" indent="0" algn="just">
              <a:buNone/>
            </a:pPr>
            <a:r>
              <a:rPr lang="pt-BR" dirty="0"/>
              <a:t>2Cu(NO</a:t>
            </a:r>
            <a:r>
              <a:rPr lang="pt-BR" baseline="-25000" dirty="0"/>
              <a:t>3</a:t>
            </a:r>
            <a:r>
              <a:rPr lang="pt-BR" dirty="0"/>
              <a:t>)</a:t>
            </a:r>
            <a:r>
              <a:rPr lang="pt-BR" baseline="-25000" dirty="0"/>
              <a:t>2</a:t>
            </a:r>
            <a:r>
              <a:rPr lang="pt-BR" dirty="0"/>
              <a:t>           </a:t>
            </a:r>
            <a:r>
              <a:rPr lang="pt-BR" dirty="0" smtClean="0"/>
              <a:t>2CuO </a:t>
            </a:r>
            <a:r>
              <a:rPr lang="pt-BR" dirty="0"/>
              <a:t>+ 4NO</a:t>
            </a:r>
            <a:r>
              <a:rPr lang="pt-BR" baseline="-25000" dirty="0"/>
              <a:t>2</a:t>
            </a:r>
            <a:r>
              <a:rPr lang="pt-BR" dirty="0"/>
              <a:t> + O</a:t>
            </a:r>
            <a:r>
              <a:rPr lang="pt-BR" baseline="-25000" dirty="0"/>
              <a:t>2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051720" y="3717032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267744" y="34246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4973266" y="3422130"/>
            <a:ext cx="144016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5796136" y="3440987"/>
            <a:ext cx="144016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0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Classificação das Reações Químicas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b="1" dirty="0" smtClean="0"/>
              <a:t>b) Reações de Análise ou de Decomposição</a:t>
            </a:r>
            <a:endParaRPr lang="pt-BR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FOTÓLISE- decomposição pela luz.</a:t>
            </a:r>
          </a:p>
          <a:p>
            <a:pPr marL="0" indent="0" algn="just">
              <a:buNone/>
            </a:pPr>
            <a:r>
              <a:rPr lang="pt-BR" dirty="0"/>
              <a:t>2H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2</a:t>
            </a:r>
            <a:r>
              <a:rPr lang="pt-BR" dirty="0"/>
              <a:t>           </a:t>
            </a:r>
            <a:r>
              <a:rPr lang="pt-BR" dirty="0" smtClean="0"/>
              <a:t> </a:t>
            </a:r>
            <a:r>
              <a:rPr lang="pt-BR" dirty="0"/>
              <a:t>H</a:t>
            </a:r>
            <a:r>
              <a:rPr lang="pt-BR" baseline="-25000" dirty="0"/>
              <a:t>2</a:t>
            </a:r>
            <a:r>
              <a:rPr lang="pt-BR" dirty="0"/>
              <a:t>O + O</a:t>
            </a:r>
            <a:r>
              <a:rPr lang="pt-BR" baseline="-25000" dirty="0"/>
              <a:t>2</a:t>
            </a:r>
            <a:r>
              <a:rPr lang="pt-BR" dirty="0"/>
              <a:t>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ELETRÓLISE- decomposição pela eletricidade.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2H</a:t>
            </a:r>
            <a:r>
              <a:rPr lang="pt-BR" baseline="-25000" dirty="0"/>
              <a:t>2</a:t>
            </a:r>
            <a:r>
              <a:rPr lang="pt-BR" dirty="0"/>
              <a:t>O            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+ O</a:t>
            </a:r>
            <a:r>
              <a:rPr lang="pt-BR" baseline="-25000" dirty="0"/>
              <a:t>2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403648" y="3356992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547664" y="301342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luz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707904" y="3016589"/>
            <a:ext cx="144016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3599397" y="4982978"/>
            <a:ext cx="144016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347284" y="5229200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303149" y="4921423"/>
            <a:ext cx="1184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eletrólise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74518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Classificação das Reações Químicas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b="1" dirty="0" smtClean="0"/>
              <a:t>c) Reações de Deslocamento ou de Substituição  ou de Simples Troca</a:t>
            </a:r>
          </a:p>
          <a:p>
            <a:pPr algn="just">
              <a:spcAft>
                <a:spcPts val="600"/>
              </a:spcAft>
            </a:pPr>
            <a:r>
              <a:rPr lang="pt-BR" dirty="0" smtClean="0"/>
              <a:t>Ocorre quando uma substância simples reage com uma substância composta e “desloca” desta última um a nova substância simples.</a:t>
            </a:r>
          </a:p>
          <a:p>
            <a:pPr marL="0" indent="0" algn="just">
              <a:buNone/>
            </a:pPr>
            <a:r>
              <a:rPr lang="pt-BR" dirty="0"/>
              <a:t>Fe + 2HCl              FeCl</a:t>
            </a:r>
            <a:r>
              <a:rPr lang="pt-BR" baseline="-25000" dirty="0"/>
              <a:t>2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979712" y="4725144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4572000" y="4437112"/>
            <a:ext cx="144016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7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Equação química é a representação simbólica e abreviada de uma reação química (ou fenômeno químico).</a:t>
            </a:r>
          </a:p>
          <a:p>
            <a:pPr algn="just"/>
            <a:r>
              <a:rPr lang="pt-BR" dirty="0" smtClean="0"/>
              <a:t>Equação iônica é a equação química em que aparecem íons, além de átomos e moléculas.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48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Classificação das Reações Químicas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b="1" dirty="0" smtClean="0"/>
              <a:t>d) Reações de Dupla Troca ou de Dupla Substituição</a:t>
            </a:r>
          </a:p>
          <a:p>
            <a:pPr algn="just">
              <a:spcAft>
                <a:spcPts val="600"/>
              </a:spcAft>
            </a:pPr>
            <a:r>
              <a:rPr lang="pt-BR" dirty="0" smtClean="0"/>
              <a:t>Ocorre quando dois compostos reagem, permutando entre si dois elementos ou radicais e dando origem a dois novos compostos.</a:t>
            </a:r>
          </a:p>
          <a:p>
            <a:pPr marL="0" indent="0">
              <a:buNone/>
            </a:pPr>
            <a:r>
              <a:rPr lang="pt-BR" dirty="0" err="1"/>
              <a:t>NaCl</a:t>
            </a:r>
            <a:r>
              <a:rPr lang="pt-BR" dirty="0"/>
              <a:t> + AgNO</a:t>
            </a:r>
            <a:r>
              <a:rPr lang="pt-BR" baseline="-25000" dirty="0"/>
              <a:t>3</a:t>
            </a:r>
            <a:r>
              <a:rPr lang="pt-BR" dirty="0"/>
              <a:t>           </a:t>
            </a:r>
            <a:r>
              <a:rPr lang="pt-BR" dirty="0" smtClean="0"/>
              <a:t> </a:t>
            </a:r>
            <a:r>
              <a:rPr lang="pt-BR" dirty="0" err="1"/>
              <a:t>AgCl</a:t>
            </a:r>
            <a:r>
              <a:rPr lang="pt-BR" dirty="0"/>
              <a:t>  + NaNO</a:t>
            </a:r>
            <a:r>
              <a:rPr lang="pt-BR" baseline="-25000" dirty="0"/>
              <a:t>3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 err="1"/>
              <a:t>HCl</a:t>
            </a:r>
            <a:r>
              <a:rPr lang="pt-BR" dirty="0"/>
              <a:t> + </a:t>
            </a:r>
            <a:r>
              <a:rPr lang="pt-BR" dirty="0" err="1"/>
              <a:t>NaOH</a:t>
            </a:r>
            <a:r>
              <a:rPr lang="pt-BR" dirty="0"/>
              <a:t>           </a:t>
            </a:r>
            <a:r>
              <a:rPr lang="pt-BR" dirty="0" smtClean="0"/>
              <a:t> </a:t>
            </a:r>
            <a:r>
              <a:rPr lang="pt-BR" dirty="0" err="1" smtClean="0"/>
              <a:t>NaCl</a:t>
            </a:r>
            <a:r>
              <a:rPr lang="pt-BR" dirty="0" smtClean="0"/>
              <a:t> </a:t>
            </a:r>
            <a:r>
              <a:rPr lang="pt-BR" dirty="0"/>
              <a:t>+ HOH (ou H</a:t>
            </a:r>
            <a:r>
              <a:rPr lang="pt-BR" baseline="-25000" dirty="0"/>
              <a:t>2</a:t>
            </a:r>
            <a:r>
              <a:rPr lang="pt-BR" dirty="0"/>
              <a:t>O)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495115" y="4725144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4355976" y="472514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267744" y="530120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16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pt-BR" dirty="0" smtClean="0"/>
              <a:t>Quando uma reação química pode ser classificada como reação de síntese?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pt-BR" dirty="0"/>
              <a:t>Quando uma reação química pode ser classificada como reação </a:t>
            </a:r>
            <a:r>
              <a:rPr lang="pt-BR" dirty="0" smtClean="0"/>
              <a:t>de análise?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pt-BR" dirty="0" smtClean="0"/>
              <a:t>O que ocorre em uma reação de deslocamento?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pt-BR" dirty="0"/>
              <a:t>O que ocorre em uma reação </a:t>
            </a:r>
            <a:r>
              <a:rPr lang="pt-BR" dirty="0" smtClean="0"/>
              <a:t>de dupla troca?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arenR"/>
            </a:pPr>
            <a:endParaRPr lang="pt-BR" dirty="0" smtClean="0"/>
          </a:p>
          <a:p>
            <a:pPr marL="514350" indent="-51435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8265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561070" cy="419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84368" y="2780928"/>
            <a:ext cx="107223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028384" y="4941168"/>
            <a:ext cx="111561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40352" y="2204864"/>
            <a:ext cx="14036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48464" y="1772816"/>
            <a:ext cx="3955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16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7884368" y="2780928"/>
            <a:ext cx="107223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028384" y="4941168"/>
            <a:ext cx="111561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40352" y="2204864"/>
            <a:ext cx="14036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48464" y="1772816"/>
            <a:ext cx="3955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5597" cy="463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88024" y="1628800"/>
            <a:ext cx="432048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51520" y="4149080"/>
            <a:ext cx="194421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95536" y="2024844"/>
            <a:ext cx="360040" cy="190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5589240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19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9</a:t>
            </a:r>
            <a:r>
              <a:rPr lang="pt-BR" smtClean="0"/>
              <a:t>) a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10) a</a:t>
            </a:r>
          </a:p>
          <a:p>
            <a:pPr marL="0" indent="0">
              <a:buNone/>
            </a:pPr>
            <a:r>
              <a:rPr lang="pt-BR" dirty="0" smtClean="0"/>
              <a:t>11) a</a:t>
            </a:r>
          </a:p>
          <a:p>
            <a:pPr marL="0" indent="0">
              <a:buNone/>
            </a:pPr>
            <a:r>
              <a:rPr lang="pt-BR" dirty="0" smtClean="0"/>
              <a:t>12) c</a:t>
            </a:r>
          </a:p>
          <a:p>
            <a:pPr marL="0" indent="0">
              <a:buNone/>
            </a:pPr>
            <a:r>
              <a:rPr lang="pt-BR" dirty="0" smtClean="0"/>
              <a:t>13) 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79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AS LEIS DAS REAÇÕES QUÍMICAS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51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 da Conservação das Massas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químico francês Antoine </a:t>
            </a:r>
            <a:r>
              <a:rPr lang="pt-BR" dirty="0" err="1" smtClean="0"/>
              <a:t>Lavoiser</a:t>
            </a:r>
            <a:r>
              <a:rPr lang="pt-BR" dirty="0" smtClean="0"/>
              <a:t>, com a colaboração da esposa Marie Anne, realizou uma série de experiências que o levaram a seguinte conclusão:</a:t>
            </a:r>
          </a:p>
          <a:p>
            <a:pPr lvl="1" algn="just"/>
            <a:r>
              <a:rPr lang="pt-BR" dirty="0" smtClean="0">
                <a:solidFill>
                  <a:srgbClr val="FF0000"/>
                </a:solidFill>
              </a:rPr>
              <a:t>A quantidade de massa antes e depois de qualquer reação é sempre a mesma.</a:t>
            </a:r>
          </a:p>
          <a:p>
            <a:pPr lvl="1" algn="just"/>
            <a:r>
              <a:rPr lang="pt-BR" dirty="0" smtClean="0">
                <a:solidFill>
                  <a:srgbClr val="FF0000"/>
                </a:solidFill>
              </a:rPr>
              <a:t>Na natureza nada se cria, nada se perde; tudo se transforma.</a:t>
            </a:r>
          </a:p>
          <a:p>
            <a:pPr lvl="1" algn="just">
              <a:buFontTx/>
              <a:buChar char="-"/>
            </a:pPr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53025"/>
            <a:ext cx="40671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62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Lei das Proporções Definidas ou</a:t>
            </a:r>
            <a:br>
              <a:rPr lang="pt-BR" b="1" dirty="0" smtClean="0"/>
            </a:br>
            <a:r>
              <a:rPr lang="pt-BR" b="1" dirty="0" smtClean="0"/>
              <a:t>Lei de Proust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 substâncias reagem sempre na mesma proporção para formar outra substância.</a:t>
            </a:r>
          </a:p>
          <a:p>
            <a:pPr marL="457200" lvl="1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7942"/>
            <a:ext cx="8248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9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Acertar os coeficientes </a:t>
            </a:r>
            <a:r>
              <a:rPr lang="pt-BR" dirty="0" smtClean="0"/>
              <a:t>ou </a:t>
            </a:r>
            <a:r>
              <a:rPr lang="pt-BR" b="1" dirty="0" smtClean="0"/>
              <a:t>balancear</a:t>
            </a:r>
            <a:r>
              <a:rPr lang="pt-BR" dirty="0" smtClean="0"/>
              <a:t> uma equação química é igualar o número total de átomos de cada elemento, no primeiro e no segundo membros da equação.</a:t>
            </a:r>
          </a:p>
          <a:p>
            <a:pPr algn="just"/>
            <a:r>
              <a:rPr lang="pt-BR" dirty="0" smtClean="0"/>
              <a:t>Existem vários métodos de balanceamento de uma equação química, porém o mais simples é o chamado </a:t>
            </a:r>
            <a:r>
              <a:rPr lang="pt-BR" b="1" dirty="0" smtClean="0"/>
              <a:t>método por tentativas</a:t>
            </a:r>
            <a:r>
              <a:rPr lang="pt-BR" dirty="0" smtClean="0"/>
              <a:t>, com as regras a seguir.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77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Regras Práticas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b="1" dirty="0" smtClean="0"/>
              <a:t>Regra (a)</a:t>
            </a:r>
            <a:r>
              <a:rPr lang="pt-BR" dirty="0" smtClean="0"/>
              <a:t>:</a:t>
            </a:r>
            <a:r>
              <a:rPr lang="pt-BR" b="1" dirty="0" smtClean="0"/>
              <a:t> </a:t>
            </a:r>
            <a:r>
              <a:rPr lang="pt-BR" dirty="0" smtClean="0"/>
              <a:t>raciocinar com o elemento (ou radical) que aparece apenas uma vez  no primeiro e no segundo membros da equação.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b="1" dirty="0" smtClean="0"/>
              <a:t>Regra (b)</a:t>
            </a:r>
            <a:r>
              <a:rPr lang="pt-BR" dirty="0" smtClean="0"/>
              <a:t>:</a:t>
            </a:r>
            <a:r>
              <a:rPr lang="pt-BR" b="1" dirty="0" smtClean="0"/>
              <a:t> </a:t>
            </a:r>
            <a:r>
              <a:rPr lang="pt-BR" dirty="0" smtClean="0"/>
              <a:t>preferir o elemento (ou radical) que possua índices maiores.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b="1" dirty="0" smtClean="0"/>
              <a:t>Regra (c)</a:t>
            </a:r>
            <a:r>
              <a:rPr lang="pt-BR" dirty="0" smtClean="0"/>
              <a:t>: escolhido o elemento (ou radical), transpor seus índices de um membro para outro, usando-os como coeficientes.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b="1" dirty="0" smtClean="0"/>
              <a:t>Regra (d)</a:t>
            </a:r>
            <a:r>
              <a:rPr lang="pt-BR" dirty="0" smtClean="0"/>
              <a:t>: prosseguir com os outros elementos (ou radicais), usando o mesmo raciocínio, até o final do balanceamento.</a:t>
            </a: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4408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Exemplo 1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BALANCEAR A EQUAÇÃO =&gt; </a:t>
            </a:r>
            <a:r>
              <a:rPr lang="pt-BR" dirty="0"/>
              <a:t>Al + O</a:t>
            </a:r>
            <a:r>
              <a:rPr lang="pt-BR" baseline="-25000" dirty="0"/>
              <a:t>2</a:t>
            </a:r>
            <a:r>
              <a:rPr lang="pt-BR" dirty="0"/>
              <a:t>            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Regra (a)</a:t>
            </a:r>
            <a:r>
              <a:rPr lang="pt-BR" dirty="0" smtClean="0"/>
              <a:t>: indiferente para Al ou O.</a:t>
            </a:r>
          </a:p>
          <a:p>
            <a:pPr marL="0" indent="0">
              <a:buNone/>
            </a:pPr>
            <a:r>
              <a:rPr lang="pt-BR" b="1" dirty="0" smtClean="0"/>
              <a:t>Regra (b)</a:t>
            </a:r>
            <a:r>
              <a:rPr lang="pt-BR" dirty="0" smtClean="0"/>
              <a:t>: preferimos o </a:t>
            </a:r>
            <a:r>
              <a:rPr lang="pt-BR" b="1" dirty="0" err="1" smtClean="0"/>
              <a:t>O</a:t>
            </a:r>
            <a:r>
              <a:rPr lang="pt-BR" dirty="0" smtClean="0"/>
              <a:t>, que possui índices maiores ( 2 e 3).</a:t>
            </a:r>
          </a:p>
          <a:p>
            <a:pPr marL="0" indent="0">
              <a:buNone/>
            </a:pPr>
            <a:r>
              <a:rPr lang="pt-BR" b="1" dirty="0" smtClean="0"/>
              <a:t>Regra (c)</a:t>
            </a:r>
            <a:r>
              <a:rPr lang="pt-BR" dirty="0" smtClean="0"/>
              <a:t>: </a:t>
            </a:r>
            <a:r>
              <a:rPr lang="pt-BR" dirty="0"/>
              <a:t>Al + </a:t>
            </a:r>
            <a:r>
              <a:rPr lang="pt-BR" b="1" dirty="0">
                <a:solidFill>
                  <a:srgbClr val="00B0F0"/>
                </a:solidFill>
              </a:rPr>
              <a:t>3</a:t>
            </a:r>
            <a:r>
              <a:rPr lang="pt-BR" dirty="0"/>
              <a:t>O</a:t>
            </a:r>
            <a:r>
              <a:rPr lang="pt-BR" b="1" baseline="-25000" dirty="0">
                <a:solidFill>
                  <a:srgbClr val="FF0000"/>
                </a:solidFill>
              </a:rPr>
              <a:t>2</a:t>
            </a:r>
            <a:r>
              <a:rPr lang="pt-BR" dirty="0"/>
              <a:t>            </a:t>
            </a:r>
            <a:r>
              <a:rPr lang="pt-BR" b="1" dirty="0">
                <a:solidFill>
                  <a:srgbClr val="FF0000"/>
                </a:solidFill>
              </a:rPr>
              <a:t>2</a:t>
            </a:r>
            <a:r>
              <a:rPr lang="pt-BR" dirty="0"/>
              <a:t>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="1" baseline="-25000" dirty="0">
                <a:solidFill>
                  <a:srgbClr val="00B0F0"/>
                </a:solidFill>
              </a:rPr>
              <a:t>3</a:t>
            </a:r>
            <a:r>
              <a:rPr lang="pt-BR" dirty="0"/>
              <a:t> 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Regra (d)</a:t>
            </a:r>
            <a:r>
              <a:rPr lang="pt-BR" dirty="0" smtClean="0"/>
              <a:t>: agora só falta acertar o </a:t>
            </a:r>
            <a:r>
              <a:rPr lang="pt-BR" b="1" dirty="0" smtClean="0"/>
              <a:t>Al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B050"/>
                </a:solidFill>
              </a:rPr>
              <a:t>4</a:t>
            </a:r>
            <a:r>
              <a:rPr lang="pt-BR" dirty="0"/>
              <a:t>Al + 3O</a:t>
            </a:r>
            <a:r>
              <a:rPr lang="pt-BR" baseline="-25000" dirty="0"/>
              <a:t>2</a:t>
            </a:r>
            <a:r>
              <a:rPr lang="pt-BR" dirty="0"/>
              <a:t>            </a:t>
            </a:r>
            <a:r>
              <a:rPr lang="pt-BR" b="1" dirty="0">
                <a:solidFill>
                  <a:srgbClr val="00B050"/>
                </a:solidFill>
              </a:rPr>
              <a:t>2</a:t>
            </a:r>
            <a:r>
              <a:rPr lang="pt-BR" dirty="0"/>
              <a:t>Al</a:t>
            </a:r>
            <a:r>
              <a:rPr lang="pt-BR" b="1" baseline="-25000" dirty="0">
                <a:solidFill>
                  <a:srgbClr val="00B050"/>
                </a:solidFill>
              </a:rPr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</a:t>
            </a:r>
            <a:r>
              <a:rPr lang="pt-BR" dirty="0" smtClean="0"/>
              <a:t>	CONCLUSÃO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444208" y="1916832"/>
            <a:ext cx="79208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707904" y="4149080"/>
            <a:ext cx="79208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491880" y="4437112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491880" y="4581128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4716016" y="429309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652120" y="4437112"/>
            <a:ext cx="0" cy="3600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3059832" y="4797152"/>
            <a:ext cx="259228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3059832" y="4293096"/>
            <a:ext cx="0" cy="50405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2195736" y="5877272"/>
            <a:ext cx="79208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>
            <a:off x="683568" y="6525344"/>
            <a:ext cx="309634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flipV="1">
            <a:off x="683568" y="6093296"/>
            <a:ext cx="0" cy="4320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3275856" y="6093296"/>
            <a:ext cx="0" cy="4320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3779912" y="6165304"/>
            <a:ext cx="0" cy="36004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123728" y="612465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2 x 2= 4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104460" y="6047710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4Al + 3O</a:t>
            </a:r>
            <a:r>
              <a:rPr lang="pt-BR" sz="2800" baseline="-25000" dirty="0"/>
              <a:t>2</a:t>
            </a:r>
            <a:r>
              <a:rPr lang="pt-BR" sz="2800" dirty="0"/>
              <a:t>            </a:t>
            </a:r>
            <a:r>
              <a:rPr lang="pt-BR" sz="2800" dirty="0" smtClean="0"/>
              <a:t>2Al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3</a:t>
            </a:r>
            <a:endParaRPr lang="pt-BR" sz="2800" dirty="0"/>
          </a:p>
        </p:txBody>
      </p:sp>
      <p:cxnSp>
        <p:nvCxnSpPr>
          <p:cNvPr id="46" name="Conector de seta reta 45"/>
          <p:cNvCxnSpPr/>
          <p:nvPr/>
        </p:nvCxnSpPr>
        <p:spPr>
          <a:xfrm>
            <a:off x="6670380" y="6309320"/>
            <a:ext cx="79208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Exemplo 2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BALANCEAR A EQUAÇÃO=&gt; </a:t>
            </a:r>
            <a:r>
              <a:rPr lang="pt-BR" dirty="0" err="1" smtClean="0"/>
              <a:t>CaO</a:t>
            </a:r>
            <a:r>
              <a:rPr lang="pt-BR" dirty="0" smtClean="0"/>
              <a:t> + P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5</a:t>
            </a:r>
            <a:r>
              <a:rPr lang="pt-BR" dirty="0" smtClean="0"/>
              <a:t>       Ca</a:t>
            </a:r>
            <a:r>
              <a:rPr lang="pt-BR" baseline="-25000" dirty="0" smtClean="0"/>
              <a:t>3</a:t>
            </a:r>
            <a:r>
              <a:rPr lang="pt-BR" dirty="0" smtClean="0"/>
              <a:t>(PO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aseline="-25000" dirty="0" smtClean="0"/>
              <a:t>2</a:t>
            </a: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Regra (a)</a:t>
            </a:r>
            <a:r>
              <a:rPr lang="pt-BR" dirty="0" smtClean="0"/>
              <a:t>:  devemos raciocinar com o </a:t>
            </a:r>
            <a:r>
              <a:rPr lang="pt-BR" b="1" dirty="0" smtClean="0"/>
              <a:t>Ca</a:t>
            </a:r>
            <a:r>
              <a:rPr lang="pt-BR" dirty="0" smtClean="0"/>
              <a:t> ou o </a:t>
            </a:r>
            <a:r>
              <a:rPr lang="pt-BR" b="1" dirty="0" smtClean="0"/>
              <a:t>P</a:t>
            </a:r>
            <a:r>
              <a:rPr lang="pt-BR" dirty="0" smtClean="0"/>
              <a:t>, porque o </a:t>
            </a:r>
            <a:r>
              <a:rPr lang="pt-BR" b="1" dirty="0" err="1" smtClean="0"/>
              <a:t>O</a:t>
            </a:r>
            <a:r>
              <a:rPr lang="pt-BR" dirty="0" smtClean="0"/>
              <a:t> já aparece duas vezes no primeiro membro </a:t>
            </a:r>
            <a:r>
              <a:rPr lang="pt-BR" dirty="0"/>
              <a:t>(no </a:t>
            </a:r>
            <a:r>
              <a:rPr lang="pt-BR" dirty="0" err="1"/>
              <a:t>CaO</a:t>
            </a:r>
            <a:r>
              <a:rPr lang="pt-BR" dirty="0"/>
              <a:t> e no P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5</a:t>
            </a:r>
            <a:r>
              <a:rPr lang="pt-BR" dirty="0" smtClean="0"/>
              <a:t>).</a:t>
            </a:r>
          </a:p>
          <a:p>
            <a:pPr marL="0" indent="0" algn="just">
              <a:buNone/>
            </a:pPr>
            <a:r>
              <a:rPr lang="pt-BR" b="1" dirty="0" smtClean="0"/>
              <a:t>Regra (b)</a:t>
            </a:r>
            <a:r>
              <a:rPr lang="pt-BR" dirty="0" smtClean="0"/>
              <a:t>: preferimos o </a:t>
            </a:r>
            <a:r>
              <a:rPr lang="pt-BR" b="1" dirty="0" smtClean="0"/>
              <a:t>Ca</a:t>
            </a:r>
            <a:r>
              <a:rPr lang="pt-BR" dirty="0" smtClean="0"/>
              <a:t>, que possui índices maiores (1 e 3).</a:t>
            </a:r>
          </a:p>
          <a:p>
            <a:pPr marL="0" indent="0" algn="just">
              <a:buNone/>
            </a:pPr>
            <a:r>
              <a:rPr lang="pt-BR" b="1" dirty="0" smtClean="0"/>
              <a:t>Regra (c)</a:t>
            </a:r>
            <a:r>
              <a:rPr lang="pt-BR" dirty="0" smtClean="0"/>
              <a:t>: </a:t>
            </a:r>
            <a:r>
              <a:rPr lang="pt-BR" b="1" dirty="0">
                <a:solidFill>
                  <a:srgbClr val="00B0F0"/>
                </a:solidFill>
              </a:rPr>
              <a:t>3</a:t>
            </a:r>
            <a:r>
              <a:rPr lang="pt-BR" dirty="0"/>
              <a:t>Ca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r>
              <a:rPr lang="pt-BR" dirty="0"/>
              <a:t>O + P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5</a:t>
            </a:r>
            <a:r>
              <a:rPr lang="pt-BR" dirty="0"/>
              <a:t>           </a:t>
            </a:r>
            <a:r>
              <a:rPr lang="pt-BR" b="1" dirty="0" smtClean="0">
                <a:solidFill>
                  <a:srgbClr val="FF0000"/>
                </a:solidFill>
              </a:rPr>
              <a:t>1</a:t>
            </a:r>
            <a:r>
              <a:rPr lang="pt-BR" dirty="0" smtClean="0"/>
              <a:t>Ca</a:t>
            </a:r>
            <a:r>
              <a:rPr lang="pt-BR" b="1" baseline="-25000" dirty="0" smtClean="0">
                <a:solidFill>
                  <a:srgbClr val="00B0F0"/>
                </a:solidFill>
              </a:rPr>
              <a:t>3</a:t>
            </a:r>
            <a:r>
              <a:rPr lang="pt-BR" dirty="0" smtClean="0"/>
              <a:t>(PO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aseline="-25000" dirty="0" smtClean="0"/>
              <a:t>2 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732240" y="1916832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211960" y="5085184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627784" y="5445224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627784" y="5661248"/>
            <a:ext cx="25922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5220072" y="5301208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796136" y="5445224"/>
            <a:ext cx="0" cy="57606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2051720" y="6021288"/>
            <a:ext cx="374441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2051720" y="5301208"/>
            <a:ext cx="0" cy="72008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5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Exemplo 2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Regra (d)</a:t>
            </a:r>
            <a:r>
              <a:rPr lang="pt-BR" dirty="0" smtClean="0"/>
              <a:t>: por fim, acertamos o</a:t>
            </a:r>
            <a:r>
              <a:rPr lang="pt-BR" b="1" dirty="0" smtClean="0"/>
              <a:t> P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3Ca</a:t>
            </a:r>
            <a:r>
              <a:rPr lang="pt-BR" baseline="-25000" dirty="0"/>
              <a:t>1</a:t>
            </a:r>
            <a:r>
              <a:rPr lang="pt-BR" dirty="0"/>
              <a:t>O + </a:t>
            </a:r>
            <a:r>
              <a:rPr lang="pt-BR" b="1" dirty="0">
                <a:solidFill>
                  <a:srgbClr val="00B050"/>
                </a:solidFill>
              </a:rPr>
              <a:t>1</a:t>
            </a:r>
            <a:r>
              <a:rPr lang="pt-BR" dirty="0"/>
              <a:t>P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5</a:t>
            </a:r>
            <a:r>
              <a:rPr lang="pt-BR" dirty="0"/>
              <a:t>         </a:t>
            </a:r>
            <a:r>
              <a:rPr lang="pt-BR" dirty="0" smtClean="0"/>
              <a:t>1Ca</a:t>
            </a:r>
            <a:r>
              <a:rPr lang="pt-BR" baseline="-25000" dirty="0" smtClean="0"/>
              <a:t>3</a:t>
            </a:r>
            <a:r>
              <a:rPr lang="pt-BR" dirty="0" smtClean="0"/>
              <a:t>(P</a:t>
            </a:r>
            <a:r>
              <a:rPr lang="pt-BR" b="1" baseline="-25000" dirty="0" smtClean="0">
                <a:solidFill>
                  <a:srgbClr val="00B050"/>
                </a:solidFill>
              </a:rPr>
              <a:t>1</a:t>
            </a:r>
            <a:r>
              <a:rPr lang="pt-BR" dirty="0" smtClean="0"/>
              <a:t>O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="1" baseline="-25000" dirty="0" smtClean="0">
                <a:solidFill>
                  <a:srgbClr val="00B050"/>
                </a:solidFill>
              </a:rPr>
              <a:t>2</a:t>
            </a:r>
            <a:r>
              <a:rPr lang="pt-BR" baseline="-25000" dirty="0" smtClean="0"/>
              <a:t> 	</a:t>
            </a:r>
          </a:p>
          <a:p>
            <a:pPr marL="0" indent="0">
              <a:buNone/>
            </a:pPr>
            <a:endParaRPr lang="pt-BR" baseline="-25000" dirty="0"/>
          </a:p>
          <a:p>
            <a:pPr marL="0" indent="0">
              <a:buNone/>
            </a:pPr>
            <a:endParaRPr lang="pt-BR" baseline="-25000" dirty="0" smtClean="0"/>
          </a:p>
          <a:p>
            <a:pPr marL="0" indent="0">
              <a:buNone/>
            </a:pPr>
            <a:r>
              <a:rPr lang="pt-BR" dirty="0" smtClean="0"/>
              <a:t>CONCLUSÃO</a:t>
            </a:r>
          </a:p>
          <a:p>
            <a:pPr marL="0" indent="0">
              <a:buNone/>
            </a:pPr>
            <a:r>
              <a:rPr lang="pt-BR" dirty="0"/>
              <a:t>3CaO + P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5</a:t>
            </a:r>
            <a:r>
              <a:rPr lang="pt-BR" dirty="0"/>
              <a:t>           </a:t>
            </a:r>
            <a:r>
              <a:rPr lang="pt-BR" dirty="0" smtClean="0"/>
              <a:t>Ca</a:t>
            </a:r>
            <a:r>
              <a:rPr lang="pt-BR" baseline="-25000" dirty="0" smtClean="0"/>
              <a:t>3</a:t>
            </a:r>
            <a:r>
              <a:rPr lang="pt-BR" dirty="0" smtClean="0"/>
              <a:t>(PO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aseline="-25000" dirty="0" smtClean="0"/>
              <a:t>2 </a:t>
            </a:r>
            <a:r>
              <a:rPr lang="pt-BR" dirty="0"/>
              <a:t>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987824" y="2492896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578933" y="285293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2051720" y="3140968"/>
            <a:ext cx="352721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2051720" y="2708920"/>
            <a:ext cx="0" cy="4320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932040" y="285293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2699792" y="4437112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92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Exemplo 3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4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BALANCEAR A EQUAÇÃO:</a:t>
                </a:r>
              </a:p>
              <a:p>
                <a:pPr marL="0" indent="0">
                  <a:buNone/>
                </a:pPr>
                <a:r>
                  <a:rPr lang="pt-BR" dirty="0"/>
                  <a:t>Al(OH)</a:t>
                </a:r>
                <a:r>
                  <a:rPr lang="pt-BR" baseline="-25000" dirty="0"/>
                  <a:t>3</a:t>
                </a:r>
                <a:r>
                  <a:rPr lang="pt-BR" dirty="0"/>
                  <a:t> + H</a:t>
                </a:r>
                <a:r>
                  <a:rPr lang="pt-BR" baseline="-25000" dirty="0"/>
                  <a:t>2</a:t>
                </a:r>
                <a:r>
                  <a:rPr lang="pt-BR" dirty="0"/>
                  <a:t>SO</a:t>
                </a:r>
                <a:r>
                  <a:rPr lang="pt-BR" baseline="-25000" dirty="0"/>
                  <a:t>4</a:t>
                </a:r>
                <a:r>
                  <a:rPr lang="pt-BR" dirty="0"/>
                  <a:t>      </a:t>
                </a:r>
                <a:r>
                  <a:rPr lang="pt-BR" dirty="0" smtClean="0"/>
                  <a:t>    </a:t>
                </a:r>
                <a:r>
                  <a:rPr lang="pt-BR" dirty="0"/>
                  <a:t>Al</a:t>
                </a:r>
                <a:r>
                  <a:rPr lang="pt-BR" baseline="-25000" dirty="0"/>
                  <a:t>2</a:t>
                </a:r>
                <a:r>
                  <a:rPr lang="pt-BR" dirty="0"/>
                  <a:t>(SO</a:t>
                </a:r>
                <a:r>
                  <a:rPr lang="pt-BR" baseline="-25000" dirty="0"/>
                  <a:t>4</a:t>
                </a:r>
                <a:r>
                  <a:rPr lang="pt-BR" dirty="0"/>
                  <a:t>)</a:t>
                </a:r>
                <a:r>
                  <a:rPr lang="pt-BR" baseline="-25000" dirty="0"/>
                  <a:t>3</a:t>
                </a:r>
                <a:r>
                  <a:rPr lang="pt-BR" dirty="0"/>
                  <a:t> + </a:t>
                </a:r>
                <a:r>
                  <a:rPr lang="pt-BR" dirty="0" smtClean="0"/>
                  <a:t>H</a:t>
                </a:r>
                <a:r>
                  <a:rPr lang="pt-BR" baseline="-25000" dirty="0" smtClean="0"/>
                  <a:t>2</a:t>
                </a:r>
                <a:r>
                  <a:rPr lang="pt-BR" dirty="0" smtClean="0"/>
                  <a:t>O</a:t>
                </a:r>
              </a:p>
              <a:p>
                <a:pPr marL="0" indent="0">
                  <a:buNone/>
                </a:pPr>
                <a:r>
                  <a:rPr lang="pt-BR" b="1" dirty="0" smtClean="0"/>
                  <a:t>Regra (a)</a:t>
                </a:r>
                <a:r>
                  <a:rPr lang="pt-BR" dirty="0" smtClean="0"/>
                  <a:t>: devemos raciocinar com o </a:t>
                </a:r>
                <a:r>
                  <a:rPr lang="pt-BR" b="1" dirty="0" smtClean="0"/>
                  <a:t>Al</a:t>
                </a:r>
                <a:r>
                  <a:rPr lang="pt-BR" dirty="0" smtClean="0"/>
                  <a:t>, o </a:t>
                </a:r>
                <a:r>
                  <a:rPr lang="pt-BR" b="1" dirty="0" smtClean="0"/>
                  <a:t>S</a:t>
                </a:r>
                <a:r>
                  <a:rPr lang="pt-BR" dirty="0" smtClean="0"/>
                  <a:t> ou com o radical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b="1" i="0">
                            <a:latin typeface="Cambria Math"/>
                          </a:rPr>
                          <m:t>𝐒𝐎</m:t>
                        </m:r>
                      </m:e>
                      <m:sub>
                        <m:r>
                          <a:rPr lang="pt-BR" b="1" i="0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pt-BR" b="1" i="0">
                            <a:latin typeface="Cambria Math"/>
                          </a:rPr>
                          <m:t>𝟐</m:t>
                        </m:r>
                        <m:r>
                          <a:rPr lang="pt-BR" b="1" i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pt-BR" dirty="0" smtClean="0"/>
                  <a:t> e não com o </a:t>
                </a:r>
                <a:r>
                  <a:rPr lang="pt-BR" b="1" dirty="0" smtClean="0"/>
                  <a:t>H</a:t>
                </a:r>
                <a:r>
                  <a:rPr lang="pt-BR" dirty="0" smtClean="0"/>
                  <a:t> e o </a:t>
                </a:r>
                <a:r>
                  <a:rPr lang="pt-BR" b="1" dirty="0" err="1" smtClean="0"/>
                  <a:t>O</a:t>
                </a:r>
                <a:r>
                  <a:rPr lang="pt-BR" dirty="0" smtClean="0"/>
                  <a:t>, que aparecem várias vezes.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pt-BR" b="1" dirty="0" smtClean="0"/>
                  <a:t>Regra (b)</a:t>
                </a:r>
                <a:r>
                  <a:rPr lang="pt-BR" dirty="0" smtClean="0"/>
                  <a:t>: preferimos 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b="1" i="0">
                            <a:latin typeface="Cambria Math"/>
                          </a:rPr>
                          <m:t>𝐒𝐎</m:t>
                        </m:r>
                      </m:e>
                      <m:sub>
                        <m:r>
                          <a:rPr lang="pt-BR" b="1" i="0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pt-BR" b="1" i="0">
                            <a:latin typeface="Cambria Math"/>
                          </a:rPr>
                          <m:t>𝟐</m:t>
                        </m:r>
                        <m:r>
                          <a:rPr lang="pt-BR" b="1" i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pt-BR" dirty="0" smtClean="0"/>
                  <a:t>, que apresenta índices maiores (1 e 3).</a:t>
                </a:r>
              </a:p>
              <a:p>
                <a:pPr marL="0" indent="0">
                  <a:buNone/>
                </a:pPr>
                <a:r>
                  <a:rPr lang="pt-BR" b="1" dirty="0" smtClean="0"/>
                  <a:t>Regra (c)</a:t>
                </a:r>
                <a:r>
                  <a:rPr lang="pt-BR" dirty="0" smtClean="0"/>
                  <a:t>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pt-BR" dirty="0" smtClean="0"/>
                  <a:t>Al(OH)</a:t>
                </a:r>
                <a:r>
                  <a:rPr lang="pt-BR" baseline="-25000" dirty="0" smtClean="0"/>
                  <a:t>3</a:t>
                </a:r>
                <a:r>
                  <a:rPr lang="pt-BR" dirty="0" smtClean="0"/>
                  <a:t> </a:t>
                </a:r>
                <a:r>
                  <a:rPr lang="pt-BR" dirty="0"/>
                  <a:t>+ </a:t>
                </a:r>
                <a:r>
                  <a:rPr lang="pt-BR" b="1" dirty="0">
                    <a:solidFill>
                      <a:srgbClr val="FF0000"/>
                    </a:solidFill>
                  </a:rPr>
                  <a:t>3</a:t>
                </a:r>
                <a:r>
                  <a:rPr lang="pt-BR" dirty="0"/>
                  <a:t>H</a:t>
                </a:r>
                <a:r>
                  <a:rPr lang="pt-BR" baseline="-25000" dirty="0"/>
                  <a:t>2</a:t>
                </a:r>
                <a:r>
                  <a:rPr lang="pt-BR" dirty="0"/>
                  <a:t>(SO4)</a:t>
                </a:r>
                <a:r>
                  <a:rPr lang="pt-BR" b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pt-BR" dirty="0"/>
                  <a:t>        </a:t>
                </a:r>
                <a:r>
                  <a:rPr lang="pt-BR" b="1" dirty="0">
                    <a:solidFill>
                      <a:srgbClr val="00B0F0"/>
                    </a:solidFill>
                  </a:rPr>
                  <a:t>1</a:t>
                </a:r>
                <a:r>
                  <a:rPr lang="pt-BR" dirty="0"/>
                  <a:t>Al</a:t>
                </a:r>
                <a:r>
                  <a:rPr lang="pt-BR" baseline="-25000" dirty="0"/>
                  <a:t>2</a:t>
                </a:r>
                <a:r>
                  <a:rPr lang="pt-BR" dirty="0"/>
                  <a:t>(SO</a:t>
                </a:r>
                <a:r>
                  <a:rPr lang="pt-BR" baseline="-25000" dirty="0"/>
                  <a:t>4</a:t>
                </a:r>
                <a:r>
                  <a:rPr lang="pt-BR" dirty="0"/>
                  <a:t>)</a:t>
                </a:r>
                <a:r>
                  <a:rPr lang="pt-BR" b="1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pt-BR" dirty="0"/>
                  <a:t> + H</a:t>
                </a:r>
                <a:r>
                  <a:rPr lang="pt-BR" baseline="-25000" dirty="0"/>
                  <a:t>2</a:t>
                </a:r>
                <a:r>
                  <a:rPr lang="pt-BR" dirty="0"/>
                  <a:t>O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400600"/>
              </a:xfrm>
              <a:blipFill rotWithShape="1">
                <a:blip r:embed="rId2"/>
                <a:stretch>
                  <a:fillRect l="-1926" t="-1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>
            <a:off x="3275856" y="2492896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6156176" y="6350597"/>
            <a:ext cx="0" cy="3187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2267744" y="6669360"/>
            <a:ext cx="38884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2267744" y="6309321"/>
            <a:ext cx="0" cy="3600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746949" y="6354205"/>
            <a:ext cx="0" cy="15938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746949" y="6513586"/>
            <a:ext cx="93306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4680012" y="6237312"/>
            <a:ext cx="0" cy="27627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3818185" y="6029965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2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Exemplo 3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Regra (d)</a:t>
            </a:r>
            <a:r>
              <a:rPr lang="pt-BR" dirty="0" smtClean="0"/>
              <a:t>: prosseguimos com o </a:t>
            </a:r>
            <a:r>
              <a:rPr lang="pt-BR" b="1" dirty="0" smtClean="0"/>
              <a:t>Al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B050"/>
                </a:solidFill>
              </a:rPr>
              <a:t>2</a:t>
            </a:r>
            <a:r>
              <a:rPr lang="pt-BR" dirty="0"/>
              <a:t>Al(OH)</a:t>
            </a:r>
            <a:r>
              <a:rPr lang="pt-BR" baseline="-25000" dirty="0"/>
              <a:t>3</a:t>
            </a:r>
            <a:r>
              <a:rPr lang="pt-BR" dirty="0"/>
              <a:t> + 3H</a:t>
            </a:r>
            <a:r>
              <a:rPr lang="pt-BR" baseline="-25000" dirty="0"/>
              <a:t>2</a:t>
            </a:r>
            <a:r>
              <a:rPr lang="pt-BR" dirty="0"/>
              <a:t>(SO4)</a:t>
            </a:r>
            <a:r>
              <a:rPr lang="pt-BR" baseline="-25000" dirty="0"/>
              <a:t>1</a:t>
            </a:r>
            <a:r>
              <a:rPr lang="pt-BR" dirty="0"/>
              <a:t>        </a:t>
            </a:r>
            <a:r>
              <a:rPr lang="pt-BR" b="1" dirty="0">
                <a:solidFill>
                  <a:srgbClr val="00B050"/>
                </a:solidFill>
              </a:rPr>
              <a:t>1</a:t>
            </a:r>
            <a:r>
              <a:rPr lang="pt-BR" dirty="0"/>
              <a:t>Al</a:t>
            </a:r>
            <a:r>
              <a:rPr lang="pt-BR" baseline="-25000" dirty="0"/>
              <a:t>2</a:t>
            </a:r>
            <a:r>
              <a:rPr lang="pt-BR" dirty="0"/>
              <a:t>(SO</a:t>
            </a:r>
            <a:r>
              <a:rPr lang="pt-BR" baseline="-25000" dirty="0"/>
              <a:t>4</a:t>
            </a:r>
            <a:r>
              <a:rPr lang="pt-BR" dirty="0"/>
              <a:t>)</a:t>
            </a:r>
            <a:r>
              <a:rPr lang="pt-BR" baseline="-25000" dirty="0"/>
              <a:t>3</a:t>
            </a:r>
            <a:r>
              <a:rPr lang="pt-BR" dirty="0"/>
              <a:t> +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Finalmente, o coeficiente da água pode ser acertado pela contagem dos </a:t>
            </a:r>
            <a:r>
              <a:rPr lang="pt-BR" b="1" dirty="0" smtClean="0"/>
              <a:t>H</a:t>
            </a:r>
            <a:r>
              <a:rPr lang="pt-BR" dirty="0" smtClean="0"/>
              <a:t> ou dos </a:t>
            </a:r>
            <a:r>
              <a:rPr lang="pt-BR" b="1" dirty="0" smtClean="0"/>
              <a:t>O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r>
              <a:rPr lang="pt-BR" dirty="0"/>
              <a:t>2Al(OH)</a:t>
            </a:r>
            <a:r>
              <a:rPr lang="pt-BR" baseline="-25000" dirty="0"/>
              <a:t>3</a:t>
            </a:r>
            <a:r>
              <a:rPr lang="pt-BR" dirty="0"/>
              <a:t> + 3H</a:t>
            </a:r>
            <a:r>
              <a:rPr lang="pt-BR" baseline="-25000" dirty="0"/>
              <a:t>2</a:t>
            </a:r>
            <a:r>
              <a:rPr lang="pt-BR" dirty="0"/>
              <a:t>SO4        Al</a:t>
            </a:r>
            <a:r>
              <a:rPr lang="pt-BR" baseline="-25000" dirty="0"/>
              <a:t>2</a:t>
            </a:r>
            <a:r>
              <a:rPr lang="pt-BR" dirty="0"/>
              <a:t>(SO</a:t>
            </a:r>
            <a:r>
              <a:rPr lang="pt-BR" baseline="-25000" dirty="0"/>
              <a:t>4</a:t>
            </a:r>
            <a:r>
              <a:rPr lang="pt-BR" dirty="0"/>
              <a:t>)</a:t>
            </a:r>
            <a:r>
              <a:rPr lang="pt-BR" baseline="-25000" dirty="0"/>
              <a:t>3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4067944" y="2492896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364088" y="2780928"/>
            <a:ext cx="0" cy="36004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971600" y="3140968"/>
            <a:ext cx="43924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971600" y="2708920"/>
            <a:ext cx="0" cy="4320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860032" y="2708920"/>
            <a:ext cx="0" cy="4320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347864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1 x 2=2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743908" y="4725144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71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937</Words>
  <Application>Microsoft Office PowerPoint</Application>
  <PresentationFormat>Apresentação na tela (4:3)</PresentationFormat>
  <Paragraphs>136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BALANCEAMENTO DE COEFICIENTES DE  EQUAÇÕES QUÍMICAS</vt:lpstr>
      <vt:lpstr>Introdução </vt:lpstr>
      <vt:lpstr>Introdução</vt:lpstr>
      <vt:lpstr>Regras Práticas</vt:lpstr>
      <vt:lpstr>Exemplo 1 </vt:lpstr>
      <vt:lpstr>Exemplo 2</vt:lpstr>
      <vt:lpstr>Exemplo 2</vt:lpstr>
      <vt:lpstr>Exemplo 3</vt:lpstr>
      <vt:lpstr>Exemplo 3</vt:lpstr>
      <vt:lpstr>Revisão </vt:lpstr>
      <vt:lpstr>Exercícios </vt:lpstr>
      <vt:lpstr>Exercícios </vt:lpstr>
      <vt:lpstr>Classificação das Reações Químicas</vt:lpstr>
      <vt:lpstr>Classificação das Reações Químicas</vt:lpstr>
      <vt:lpstr>Classificação das Reações Químicas</vt:lpstr>
      <vt:lpstr>Classificação das Reações Químicas</vt:lpstr>
      <vt:lpstr>Classificação das Reações Químicas</vt:lpstr>
      <vt:lpstr>Classificação das Reações Químicas</vt:lpstr>
      <vt:lpstr>Classificação das Reações Químicas</vt:lpstr>
      <vt:lpstr>Classificação das Reações Químicas</vt:lpstr>
      <vt:lpstr>Revisão</vt:lpstr>
      <vt:lpstr>Exercícios</vt:lpstr>
      <vt:lpstr>Exercícios</vt:lpstr>
      <vt:lpstr>Respostas </vt:lpstr>
      <vt:lpstr>AS LEIS DAS REAÇÕES QUÍMICAS</vt:lpstr>
      <vt:lpstr>Lei da Conservação das Massas </vt:lpstr>
      <vt:lpstr>Lei das Proporções Definidas ou Lei de Proust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BALANCEAMENTO DE COEFICIENTES DE  EQUAÇÕES QUÍMICAS</dc:title>
  <dc:creator>Cesar</dc:creator>
  <cp:lastModifiedBy>Cesar</cp:lastModifiedBy>
  <cp:revision>44</cp:revision>
  <dcterms:created xsi:type="dcterms:W3CDTF">2017-09-05T09:02:13Z</dcterms:created>
  <dcterms:modified xsi:type="dcterms:W3CDTF">2017-09-11T07:52:24Z</dcterms:modified>
</cp:coreProperties>
</file>