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9B5D-256C-437B-9221-489BDA9910B4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E930-F035-42C8-B6C1-9E4D6449C2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19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E930-F035-42C8-B6C1-9E4D6449C29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3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2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18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6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66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0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4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9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BBDD-6BD7-48E5-ADCE-98AEFB3CE8F8}" type="datetimeFigureOut">
              <a:rPr lang="pt-BR" smtClean="0"/>
              <a:t>03/10/2017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587E5-5D87-4136-9DA1-9FFECAFC1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68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CÁLCULO DE FÓRMULAS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50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20% de Mg; 26,6 de S; 53,3 de O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d</a:t>
            </a:r>
            <a:endParaRPr lang="pt-B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25,5% de Cu; 12,8% de S; 25,6% de O; </a:t>
            </a:r>
            <a:r>
              <a:rPr lang="pt-BR" dirty="0" smtClean="0">
                <a:ea typeface="Calibri"/>
                <a:cs typeface="Times New Roman"/>
              </a:rPr>
              <a:t>36,1% </a:t>
            </a:r>
            <a:r>
              <a:rPr lang="pt-BR" dirty="0">
                <a:ea typeface="Calibri"/>
                <a:cs typeface="Times New Roman"/>
              </a:rPr>
              <a:t>de H</a:t>
            </a:r>
            <a:r>
              <a:rPr lang="pt-BR" baseline="-25000" dirty="0">
                <a:ea typeface="Calibri"/>
                <a:cs typeface="Times New Roman"/>
              </a:rPr>
              <a:t>2</a:t>
            </a:r>
            <a:r>
              <a:rPr lang="pt-BR" dirty="0">
                <a:ea typeface="Calibri"/>
                <a:cs typeface="Times New Roman"/>
              </a:rPr>
              <a:t>O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d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d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a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c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c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>
                <a:ea typeface="Calibri"/>
                <a:cs typeface="Times New Roman"/>
              </a:rPr>
              <a:t>b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 e</a:t>
            </a:r>
            <a:endParaRPr lang="pt-B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 57,48</a:t>
            </a:r>
            <a:r>
              <a:rPr lang="pt-BR" dirty="0">
                <a:ea typeface="Calibri"/>
                <a:cs typeface="Times New Roman"/>
              </a:rPr>
              <a:t>% de C</a:t>
            </a: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 a</a:t>
            </a:r>
            <a:endParaRPr lang="pt-B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 c</a:t>
            </a:r>
            <a:endParaRPr lang="pt-BR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t-BR" dirty="0" smtClean="0">
                <a:ea typeface="Calibri"/>
                <a:cs typeface="Times New Roman"/>
              </a:rPr>
              <a:t> d</a:t>
            </a:r>
            <a:endParaRPr lang="pt-BR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721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Fórmula Mínima </a:t>
            </a:r>
            <a:r>
              <a:rPr lang="pt-BR" dirty="0" smtClean="0"/>
              <a:t>(ou empírica, ou estequiométrica) é a que indica </a:t>
            </a:r>
            <a:r>
              <a:rPr lang="pt-BR" b="1" dirty="0" smtClean="0"/>
              <a:t>os elementos formadores da substância</a:t>
            </a:r>
            <a:r>
              <a:rPr lang="pt-BR" dirty="0" smtClean="0"/>
              <a:t>, bem como </a:t>
            </a:r>
            <a:r>
              <a:rPr lang="pt-BR" b="1" dirty="0" smtClean="0"/>
              <a:t>a proporção em número de átomos </a:t>
            </a:r>
            <a:r>
              <a:rPr lang="pt-BR" dirty="0" smtClean="0"/>
              <a:t>desses elementos expressa em números inteiros e menores possíveis.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138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3000" dirty="0" smtClean="0"/>
              <a:t>Às vezes a fórmula mínima equivale a uma simplificação matemática da fórmula molecular. Assim, no primeiro exemplo temos </a:t>
            </a:r>
            <a:r>
              <a:rPr lang="pt-BR" sz="3000" b="1" dirty="0"/>
              <a:t>H</a:t>
            </a:r>
            <a:r>
              <a:rPr lang="pt-BR" sz="3000" b="1" baseline="-25000" dirty="0"/>
              <a:t>2</a:t>
            </a:r>
            <a:r>
              <a:rPr lang="pt-BR" sz="3000" b="1" dirty="0"/>
              <a:t>O</a:t>
            </a:r>
            <a:r>
              <a:rPr lang="pt-BR" sz="3000" b="1" baseline="-25000" dirty="0"/>
              <a:t>2</a:t>
            </a:r>
            <a:r>
              <a:rPr lang="pt-BR" sz="3000" b="1" dirty="0"/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: 2 </a:t>
            </a:r>
            <a:r>
              <a:rPr lang="pt-BR" sz="3000" b="1" dirty="0" smtClean="0"/>
              <a:t>= HO</a:t>
            </a:r>
            <a:r>
              <a:rPr lang="pt-BR" sz="3000" dirty="0" smtClean="0"/>
              <a:t>; no segundo, </a:t>
            </a:r>
            <a:r>
              <a:rPr lang="pt-BR" sz="3000" dirty="0"/>
              <a:t>C</a:t>
            </a:r>
            <a:r>
              <a:rPr lang="pt-BR" sz="3000" baseline="-25000" dirty="0"/>
              <a:t>6</a:t>
            </a:r>
            <a:r>
              <a:rPr lang="pt-BR" sz="3000" dirty="0"/>
              <a:t>H</a:t>
            </a:r>
            <a:r>
              <a:rPr lang="pt-BR" sz="3000" baseline="-25000" dirty="0"/>
              <a:t>12</a:t>
            </a:r>
            <a:r>
              <a:rPr lang="pt-BR" sz="3000" dirty="0"/>
              <a:t>O</a:t>
            </a:r>
            <a:r>
              <a:rPr lang="pt-BR" sz="3000" baseline="-25000" dirty="0"/>
              <a:t>6</a:t>
            </a:r>
            <a:r>
              <a:rPr lang="pt-BR" sz="3000" dirty="0"/>
              <a:t> </a:t>
            </a:r>
            <a:r>
              <a:rPr lang="pt-BR" sz="3000" b="1" dirty="0">
                <a:solidFill>
                  <a:srgbClr val="FF0000"/>
                </a:solidFill>
              </a:rPr>
              <a:t>: </a:t>
            </a:r>
            <a:r>
              <a:rPr lang="pt-BR" sz="3000" b="1" dirty="0" smtClean="0">
                <a:solidFill>
                  <a:srgbClr val="FF0000"/>
                </a:solidFill>
              </a:rPr>
              <a:t>6 </a:t>
            </a:r>
            <a:r>
              <a:rPr lang="pt-BR" sz="3000" b="1" dirty="0"/>
              <a:t>= </a:t>
            </a:r>
            <a:r>
              <a:rPr lang="pt-BR" sz="3000" dirty="0" smtClean="0"/>
              <a:t>CH</a:t>
            </a:r>
            <a:r>
              <a:rPr lang="pt-BR" sz="3000" baseline="-25000" dirty="0" smtClean="0"/>
              <a:t>2</a:t>
            </a:r>
            <a:r>
              <a:rPr lang="pt-BR" sz="3000" dirty="0" smtClean="0"/>
              <a:t>O. Outras vezes, a simplificação não é possível (terceiro e quarto exemplos), então a fórmula mínima coincide com a fórmula molecular.</a:t>
            </a:r>
          </a:p>
          <a:p>
            <a:pPr algn="just">
              <a:spcBef>
                <a:spcPts val="0"/>
              </a:spcBef>
            </a:pPr>
            <a:r>
              <a:rPr lang="pt-BR" sz="3000" dirty="0" smtClean="0"/>
              <a:t>Resumindo: </a:t>
            </a:r>
            <a:r>
              <a:rPr lang="pt-BR" sz="3000" b="1" dirty="0" smtClean="0">
                <a:solidFill>
                  <a:srgbClr val="FF0000"/>
                </a:solidFill>
              </a:rPr>
              <a:t>(</a:t>
            </a:r>
            <a:r>
              <a:rPr lang="pt-BR" sz="3000" b="1" dirty="0">
                <a:solidFill>
                  <a:srgbClr val="FF0000"/>
                </a:solidFill>
              </a:rPr>
              <a:t>fórmula </a:t>
            </a:r>
            <a:r>
              <a:rPr lang="pt-BR" sz="3000" b="1" dirty="0" smtClean="0">
                <a:solidFill>
                  <a:srgbClr val="FF0000"/>
                </a:solidFill>
              </a:rPr>
              <a:t>molecular) = </a:t>
            </a:r>
            <a:r>
              <a:rPr lang="pt-BR" sz="3000" b="1" dirty="0">
                <a:solidFill>
                  <a:srgbClr val="FF0000"/>
                </a:solidFill>
              </a:rPr>
              <a:t>fórmula mínima </a:t>
            </a:r>
            <a:r>
              <a:rPr lang="pt-BR" sz="3000" b="1" dirty="0" smtClean="0">
                <a:solidFill>
                  <a:srgbClr val="FF0000"/>
                </a:solidFill>
              </a:rPr>
              <a:t>. n</a:t>
            </a:r>
          </a:p>
          <a:p>
            <a:pPr algn="just">
              <a:spcBef>
                <a:spcPts val="0"/>
              </a:spcBef>
            </a:pPr>
            <a:endParaRPr lang="pt-BR" sz="3000" dirty="0" smtClean="0"/>
          </a:p>
          <a:p>
            <a:pPr algn="just">
              <a:spcBef>
                <a:spcPts val="0"/>
              </a:spcBef>
            </a:pPr>
            <a:endParaRPr lang="pt-BR" sz="3600" dirty="0"/>
          </a:p>
          <a:p>
            <a:pPr algn="just">
              <a:spcBef>
                <a:spcPts val="0"/>
              </a:spcBef>
            </a:pPr>
            <a:endParaRPr lang="pt-BR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4433"/>
              </p:ext>
            </p:extLst>
          </p:nvPr>
        </p:nvGraphicFramePr>
        <p:xfrm>
          <a:off x="611560" y="2132856"/>
          <a:ext cx="6696744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2232248"/>
                <a:gridCol w="2448272"/>
              </a:tblGrid>
              <a:tr h="3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Substância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Fórmula Molecular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Fórmula Mínima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Água Oxigenada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t-BR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800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Glicose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pt-BR" sz="20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Ácido Sulfúrico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Sacarose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pt-B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0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fórmula mínima serve apenas como uma etapa intermediária no cálculo da fórmula molecular.</a:t>
            </a:r>
          </a:p>
          <a:p>
            <a:pPr marL="0" indent="0" algn="just">
              <a:buNone/>
            </a:pPr>
            <a:r>
              <a:rPr lang="pt-BR" dirty="0" smtClean="0"/>
              <a:t>EXEMPLO DE CÁLCULO DA FÓRMULA MÍNIMA</a:t>
            </a:r>
          </a:p>
          <a:p>
            <a:pPr marL="0" indent="0" algn="just">
              <a:buNone/>
            </a:pPr>
            <a:r>
              <a:rPr lang="pt-BR" dirty="0" smtClean="0"/>
              <a:t>Calcular a fórmula mínima de um composto que apresenta 43,4% de sódio, 11,3% de carbono e 43,5% de oxigênio. (massas atômicas: Na=23; C=12; O=16).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spcBef>
                <a:spcPts val="0"/>
              </a:spcBef>
            </a:pPr>
            <a:endParaRPr lang="pt-BR" sz="3000" dirty="0" smtClean="0"/>
          </a:p>
          <a:p>
            <a:pPr algn="just">
              <a:spcBef>
                <a:spcPts val="0"/>
              </a:spcBef>
            </a:pPr>
            <a:endParaRPr lang="pt-BR" sz="3600" dirty="0"/>
          </a:p>
          <a:p>
            <a:pPr algn="just">
              <a:spcBef>
                <a:spcPts val="0"/>
              </a:spcBef>
            </a:pPr>
            <a:endParaRPr lang="pt-BR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68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spcBef>
                <a:spcPts val="0"/>
              </a:spcBef>
            </a:pPr>
            <a:endParaRPr lang="pt-BR" sz="3000" dirty="0" smtClean="0"/>
          </a:p>
          <a:p>
            <a:pPr algn="just">
              <a:spcBef>
                <a:spcPts val="0"/>
              </a:spcBef>
            </a:pPr>
            <a:endParaRPr lang="pt-BR" sz="3600" dirty="0"/>
          </a:p>
          <a:p>
            <a:pPr algn="just">
              <a:spcBef>
                <a:spcPts val="0"/>
              </a:spcBef>
            </a:pPr>
            <a:endParaRPr lang="pt-BR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517088"/>
                  </p:ext>
                </p:extLst>
              </p:nvPr>
            </p:nvGraphicFramePr>
            <p:xfrm>
              <a:off x="1043608" y="1700808"/>
              <a:ext cx="7056784" cy="38393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4176"/>
                    <a:gridCol w="2232248"/>
                    <a:gridCol w="1728192"/>
                    <a:gridCol w="151216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Dados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das porcentagens pelas respectivas massas atômicas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pelo menor dos valores encontrados (0,94)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Fórmula Mínima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43,4% de Na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43,4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23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1,88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1,88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0,94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11,3% de 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11,3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0,94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0,94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0,94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Na</a:t>
                          </a:r>
                          <a:r>
                            <a:rPr lang="pt-BR" sz="2000" baseline="-25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CO</a:t>
                          </a:r>
                          <a:r>
                            <a:rPr lang="pt-BR" sz="2000" baseline="-25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43,5% de 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45,3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2,82</m:t>
                                </m:r>
                              </m:oMath>
                            </m:oMathPara>
                          </a14:m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2,82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0,94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pt-BR" sz="20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517088"/>
                  </p:ext>
                </p:extLst>
              </p:nvPr>
            </p:nvGraphicFramePr>
            <p:xfrm>
              <a:off x="1043608" y="1700808"/>
              <a:ext cx="7056784" cy="38393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84176"/>
                    <a:gridCol w="2232248"/>
                    <a:gridCol w="1728192"/>
                    <a:gridCol w="1512168"/>
                  </a:tblGrid>
                  <a:tr h="1752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Dados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das porcentagens pelas respectivas massas atômicas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pelo menor dos valores encontrados (0,94)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Fórmula Mínima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5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43,4% de Na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038" t="-259649" r="-145355" b="-2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423" t="-259649" r="-87324" b="-2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695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11,3% de 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038" t="-359649" r="-145355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423" t="-359649" r="-87324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Na</a:t>
                          </a:r>
                          <a:r>
                            <a:rPr lang="pt-BR" sz="2000" baseline="-25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CO</a:t>
                          </a:r>
                          <a:r>
                            <a:rPr lang="pt-BR" sz="2000" baseline="-25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3</a:t>
                          </a:r>
                          <a:endParaRPr lang="pt-BR" sz="2000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6955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solidFill>
                                <a:srgbClr val="FF0000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43,5% de 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1038" t="-459649" r="-145355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423" t="-459649" r="-87324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2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aixaDeTexto 4"/>
          <p:cNvSpPr txBox="1"/>
          <p:nvPr/>
        </p:nvSpPr>
        <p:spPr>
          <a:xfrm>
            <a:off x="971600" y="58772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Proporção em massa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7824" y="587727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Proporção em átomos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84595" y="5877272"/>
            <a:ext cx="155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Proporção em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átomos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58649" y="5877271"/>
            <a:ext cx="155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Proporção em </a:t>
            </a:r>
          </a:p>
          <a:p>
            <a:r>
              <a:rPr lang="pt-BR" dirty="0">
                <a:solidFill>
                  <a:srgbClr val="FF0000"/>
                </a:solidFill>
              </a:rPr>
              <a:t>átomos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691680" y="5445224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067944" y="5381600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084168" y="5445224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7308304" y="5381600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JUSTIFICATIVA DOS CÁLCULOS</a:t>
                </a:r>
              </a:p>
              <a:p>
                <a:pPr algn="just"/>
                <a:r>
                  <a:rPr lang="pt-BR" dirty="0" smtClean="0"/>
                  <a:t>A composição centesimal dada no problema (primeira coluna da tabela) é uma proporção em massa (são as massas contidas em 100 g do composto). No entanto, a fórmula mínima deve indicar a proporção em número de átomos – daí a necessidade dos cálculos feitos na segunda coluna; esses cálculos correspondem a cálculos das quantidades em mols, os quais podem ser feitos pela fórmula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pt-BR" dirty="0" smtClean="0"/>
                  <a:t>, ou por meio de regra de três.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algn="just">
                  <a:spcBef>
                    <a:spcPts val="0"/>
                  </a:spcBef>
                </a:pPr>
                <a:endParaRPr lang="pt-BR" sz="3000" dirty="0" smtClean="0"/>
              </a:p>
              <a:p>
                <a:pPr algn="just">
                  <a:spcBef>
                    <a:spcPts val="0"/>
                  </a:spcBef>
                </a:pPr>
                <a:endParaRPr lang="pt-BR" sz="3600" dirty="0"/>
              </a:p>
              <a:p>
                <a:pPr algn="just">
                  <a:spcBef>
                    <a:spcPts val="0"/>
                  </a:spcBef>
                </a:pPr>
                <a:endParaRPr lang="pt-BR" sz="3600" b="1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  <a:p>
                <a:pPr algn="just">
                  <a:spcBef>
                    <a:spcPts val="0"/>
                  </a:spcBef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algn="just">
                  <a:spcBef>
                    <a:spcPts val="0"/>
                  </a:spcBef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852" t="-2456" r="-1852" b="-12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42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Mínima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JUSTIFICATIVA DOS CÁLCULOS (continuação)</a:t>
                </a:r>
              </a:p>
              <a:p>
                <a:pPr algn="just"/>
                <a:r>
                  <a:rPr lang="pt-BR" dirty="0" smtClean="0"/>
                  <a:t>Para o caso do sódio: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    23 g de Na	        1 mol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43,4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23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=1,88 </m:t>
                    </m:r>
                    <m:r>
                      <a:rPr lang="pt-BR" b="0" i="1" smtClean="0">
                        <a:latin typeface="Cambria Math"/>
                      </a:rPr>
                      <m:t>𝑚𝑜𝑙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𝑑𝑒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𝑁𝑎</m:t>
                    </m:r>
                  </m:oMath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/>
                  <a:t> </a:t>
                </a:r>
                <a:r>
                  <a:rPr lang="pt-BR" dirty="0" smtClean="0"/>
                  <a:t>43,4 g de Na            x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algn="just"/>
                <a:r>
                  <a:rPr lang="pt-BR" sz="2400" dirty="0" smtClean="0"/>
                  <a:t>Os resultados obtidos na segunda coluna já traduzem a proporção em número de átomos. Pode-se escrever a fórmula </a:t>
                </a:r>
                <a:r>
                  <a:rPr lang="pt-BR" sz="2400" dirty="0"/>
                  <a:t>Na</a:t>
                </a:r>
                <a:r>
                  <a:rPr lang="pt-BR" sz="2400" baseline="-25000" dirty="0"/>
                  <a:t>1,88 </a:t>
                </a:r>
                <a:r>
                  <a:rPr lang="pt-BR" sz="2400" dirty="0"/>
                  <a:t>C</a:t>
                </a:r>
                <a:r>
                  <a:rPr lang="pt-BR" sz="2400" baseline="-25000" dirty="0"/>
                  <a:t>0,94</a:t>
                </a:r>
                <a:r>
                  <a:rPr lang="pt-BR" sz="2400" dirty="0"/>
                  <a:t>O</a:t>
                </a:r>
                <a:r>
                  <a:rPr lang="pt-BR" sz="2400" baseline="-25000" dirty="0"/>
                  <a:t>2,82 </a:t>
                </a:r>
                <a:endParaRPr lang="pt-BR" sz="2400" dirty="0"/>
              </a:p>
              <a:p>
                <a:pPr algn="just"/>
                <a:r>
                  <a:rPr lang="pt-BR" sz="2400" dirty="0" smtClean="0"/>
                  <a:t>Considerando que números de átomos são números inteiros, partimos para a terceira coluna, cujos cálculos constituem apenas um artifício matemático, pois multiplicar ou dividir todos os valores pelo mesmo número não altera a proporção. Desse modo, a mesma proporção obtida na segunda coluna passa a ser representada pelos números inteiros 2:1:3, que indicam a fórmula mínima procurada: </a:t>
                </a:r>
                <a:r>
                  <a:rPr lang="pt-BR" sz="2000" dirty="0"/>
                  <a:t>Na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CO</a:t>
                </a:r>
                <a:r>
                  <a:rPr lang="pt-BR" sz="2000" baseline="-25000" dirty="0"/>
                  <a:t>3</a:t>
                </a:r>
                <a:endParaRPr lang="pt-BR" sz="2400" dirty="0" smtClean="0"/>
              </a:p>
              <a:p>
                <a:pPr algn="just"/>
                <a:endParaRPr lang="pt-BR" sz="2400" dirty="0"/>
              </a:p>
              <a:p>
                <a:pPr algn="just"/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algn="just">
                  <a:spcBef>
                    <a:spcPts val="0"/>
                  </a:spcBef>
                </a:pPr>
                <a:endParaRPr lang="pt-BR" sz="3000" dirty="0" smtClean="0"/>
              </a:p>
              <a:p>
                <a:pPr algn="just">
                  <a:spcBef>
                    <a:spcPts val="0"/>
                  </a:spcBef>
                </a:pPr>
                <a:endParaRPr lang="pt-BR" sz="3600" dirty="0"/>
              </a:p>
              <a:p>
                <a:pPr algn="just">
                  <a:spcBef>
                    <a:spcPts val="0"/>
                  </a:spcBef>
                </a:pPr>
                <a:endParaRPr lang="pt-BR" sz="3600" b="1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  <a:p>
                <a:pPr algn="just">
                  <a:spcBef>
                    <a:spcPts val="0"/>
                  </a:spcBef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  <a:p>
                <a:pPr marL="0" indent="0" algn="just">
                  <a:buNone/>
                </a:pPr>
                <a:endParaRPr lang="pt-BR" dirty="0"/>
              </a:p>
              <a:p>
                <a:pPr algn="just">
                  <a:spcBef>
                    <a:spcPts val="0"/>
                  </a:spcBef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13176"/>
              </a:xfrm>
              <a:blipFill rotWithShape="1">
                <a:blip r:embed="rId2"/>
                <a:stretch>
                  <a:fillRect l="-1333" t="-1754" r="-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483768" y="282728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636168" y="335699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 direita 6"/>
          <p:cNvSpPr/>
          <p:nvPr/>
        </p:nvSpPr>
        <p:spPr>
          <a:xfrm>
            <a:off x="3851920" y="2636912"/>
            <a:ext cx="72008" cy="86409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86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/>
              <a:t>O que indica a fórmula mínima?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O que se pode dizer sobre a fórmula molecular em relação à fórmula mínima?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60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8545068" cy="345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78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Molecular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Fórmula Molecular </a:t>
            </a:r>
            <a:r>
              <a:rPr lang="pt-BR" dirty="0" smtClean="0"/>
              <a:t>é a que indica os </a:t>
            </a:r>
            <a:r>
              <a:rPr lang="pt-BR" b="1" dirty="0" smtClean="0"/>
              <a:t>elementos formadores da substância </a:t>
            </a:r>
            <a:r>
              <a:rPr lang="pt-BR" dirty="0" smtClean="0"/>
              <a:t>e o </a:t>
            </a:r>
            <a:r>
              <a:rPr lang="pt-BR" b="1" dirty="0" smtClean="0"/>
              <a:t>número exato de átomos </a:t>
            </a:r>
            <a:r>
              <a:rPr lang="pt-BR" dirty="0" smtClean="0"/>
              <a:t>de cada elemento na molécula dessa substância.</a:t>
            </a:r>
          </a:p>
          <a:p>
            <a:pPr algn="just">
              <a:spcAft>
                <a:spcPts val="1200"/>
              </a:spcAft>
            </a:pPr>
            <a:r>
              <a:rPr lang="pt-BR" b="1" dirty="0" smtClean="0"/>
              <a:t>A fórmula molecular ou coincide ou é um múltiplo exato da fórmula mínima</a:t>
            </a:r>
            <a:r>
              <a:rPr lang="pt-BR" dirty="0" smtClean="0"/>
              <a:t>. Portanto, um dos caminhos para determinar a fórmula molecular é </a:t>
            </a:r>
            <a:r>
              <a:rPr lang="pt-BR" b="1" dirty="0" smtClean="0"/>
              <a:t>calcular inicialmente a fórmula mínima e depois multiplicá-la por </a:t>
            </a:r>
            <a:r>
              <a:rPr lang="pt-BR" b="1" i="1" dirty="0" smtClean="0"/>
              <a:t>n</a:t>
            </a:r>
            <a:r>
              <a:rPr lang="pt-BR" dirty="0" smtClean="0"/>
              <a:t>. O valor de </a:t>
            </a:r>
            <a:r>
              <a:rPr lang="pt-BR" i="1" dirty="0" smtClean="0"/>
              <a:t>n</a:t>
            </a:r>
            <a:r>
              <a:rPr lang="pt-BR" dirty="0" smtClean="0"/>
              <a:t>, por sua vez, é calculado a partir da massa molar da substância, ou seja:</a:t>
            </a:r>
          </a:p>
          <a:p>
            <a:pPr marL="0" indent="0" algn="just">
              <a:buNone/>
            </a:pPr>
            <a:r>
              <a:rPr lang="pt-BR" b="1" dirty="0" smtClean="0"/>
              <a:t>    (fórmula molecular)= (fórmula mínima) . </a:t>
            </a:r>
            <a:r>
              <a:rPr lang="pt-BR" b="1" i="1" dirty="0" smtClean="0"/>
              <a:t>n</a:t>
            </a:r>
            <a:endParaRPr lang="pt-BR" b="1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sendo    n= 1, 2, 3,...número inteiro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71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Centesimal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Fórmula centesimal </a:t>
            </a:r>
            <a:r>
              <a:rPr lang="pt-BR" dirty="0" smtClean="0"/>
              <a:t>(ou composição centesimal ou composição percentual) refere-se às </a:t>
            </a:r>
            <a:r>
              <a:rPr lang="pt-BR" b="1" dirty="0" smtClean="0"/>
              <a:t>porcentagens em massa </a:t>
            </a:r>
            <a:r>
              <a:rPr lang="pt-BR" dirty="0" smtClean="0"/>
              <a:t>dos elementos formadores da substância considerada.</a:t>
            </a:r>
          </a:p>
          <a:p>
            <a:pPr algn="just"/>
            <a:r>
              <a:rPr lang="pt-BR" dirty="0" smtClean="0"/>
              <a:t>A fórmula centesimal representa a </a:t>
            </a:r>
            <a:r>
              <a:rPr lang="pt-BR" b="1" dirty="0" smtClean="0"/>
              <a:t>proporção em massa</a:t>
            </a:r>
            <a:r>
              <a:rPr lang="pt-BR" dirty="0" smtClean="0"/>
              <a:t> existente na substância, que é </a:t>
            </a:r>
            <a:r>
              <a:rPr lang="pt-BR" b="1" dirty="0" smtClean="0"/>
              <a:t>sempre constante</a:t>
            </a:r>
            <a:r>
              <a:rPr lang="pt-BR" dirty="0" smtClean="0"/>
              <a:t>, segundo a Lei de Proust.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135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Molecular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t-BR" b="1" dirty="0" smtClean="0"/>
                  <a:t>(fórmula molecular)= (fórmula mínima) . </a:t>
                </a:r>
                <a:r>
                  <a:rPr lang="pt-BR" b="1" i="1" dirty="0" smtClean="0"/>
                  <a:t>N</a:t>
                </a:r>
              </a:p>
              <a:p>
                <a:pPr algn="just"/>
                <a:r>
                  <a:rPr lang="pt-BR" dirty="0" smtClean="0"/>
                  <a:t>Temos então: 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pt-BR" dirty="0"/>
                  <a:t> </a:t>
                </a:r>
                <a:r>
                  <a:rPr lang="pt-BR" dirty="0" smtClean="0"/>
                  <a:t>   (massa molar)= (massa da fórmula mínima) . </a:t>
                </a:r>
                <a:r>
                  <a:rPr lang="pt-BR" i="1" dirty="0" smtClean="0"/>
                  <a:t>n</a:t>
                </a:r>
                <a:endParaRPr lang="pt-BR" dirty="0" smtClean="0"/>
              </a:p>
              <a:p>
                <a:pPr algn="just">
                  <a:spcAft>
                    <a:spcPts val="2400"/>
                  </a:spcAft>
                </a:pPr>
                <a:r>
                  <a:rPr lang="pt-BR" dirty="0" smtClean="0"/>
                  <a:t>Logo: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       </m:t>
                    </m:r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𝑚𝑎𝑠𝑠𝑎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𝑚𝑜𝑙𝑎𝑟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𝑚𝑎𝑠𝑠𝑎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𝑑𝑎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r>
                          <a:rPr lang="pt-BR" b="0" i="1" smtClean="0">
                            <a:latin typeface="Cambria Math"/>
                          </a:rPr>
                          <m:t>ó</m:t>
                        </m:r>
                        <m:r>
                          <a:rPr lang="pt-BR" b="0" i="1" smtClean="0">
                            <a:latin typeface="Cambria Math"/>
                          </a:rPr>
                          <m:t>𝑟𝑚𝑢𝑙𝑎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  <m:r>
                          <a:rPr lang="pt-BR" b="0" i="1" smtClean="0">
                            <a:latin typeface="Cambria Math"/>
                          </a:rPr>
                          <m:t>í</m:t>
                        </m:r>
                        <m:r>
                          <a:rPr lang="pt-BR" b="0" i="1" smtClean="0">
                            <a:latin typeface="Cambria Math"/>
                          </a:rPr>
                          <m:t>𝑛𝑖𝑚𝑎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pt-BR" dirty="0" smtClean="0"/>
                  <a:t>A </a:t>
                </a:r>
                <a:r>
                  <a:rPr lang="pt-BR" b="1" dirty="0" smtClean="0"/>
                  <a:t>massa da fórmula mínima </a:t>
                </a:r>
                <a:r>
                  <a:rPr lang="pt-BR" dirty="0" smtClean="0"/>
                  <a:t>é obtida pela soma das massas atômicas dos átomos constituintes da fórmula mínima.</a:t>
                </a:r>
              </a:p>
              <a:p>
                <a:pPr algn="just"/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</a:p>
            </p:txBody>
          </p:sp>
        </mc:Choice>
        <mc:Fallback>
          <p:sp>
            <p:nvSpPr>
              <p:cNvPr id="4" name="Espaço Reservado para Conteú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704" t="-3084" r="-1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7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da Fórmula Molecular a Partir da Fórmula Mínima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Exemplo: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r>
              <a:rPr lang="pt-BR" dirty="0" smtClean="0"/>
              <a:t>Uma substância de massa molar 180 g encerra 40,00% de carbono, 6,72% de hidrogênio e 53,28% de oxigênio. Pede-se sua fórmula molecular. (massas atômicas: H=1; C=12; O=16)</a:t>
            </a:r>
          </a:p>
          <a:p>
            <a:pPr marL="514350" indent="-514350" algn="just">
              <a:spcAft>
                <a:spcPts val="1200"/>
              </a:spcAft>
              <a:buAutoNum type="arabicParenR"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299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da Fórmula Molecular a Partir da Fórmula Mínima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RESOLUÇÃO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Calcular inicialmente a fórmula mínima.</a:t>
            </a:r>
          </a:p>
          <a:p>
            <a:pPr marL="0" indent="0" algn="just">
              <a:buNone/>
            </a:pPr>
            <a:r>
              <a:rPr lang="pt-BR" dirty="0"/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251777"/>
                  </p:ext>
                </p:extLst>
              </p:nvPr>
            </p:nvGraphicFramePr>
            <p:xfrm>
              <a:off x="827584" y="2852936"/>
              <a:ext cx="7128792" cy="27912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72235"/>
                    <a:gridCol w="2012141"/>
                    <a:gridCol w="1872208"/>
                    <a:gridCol w="1872208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Dados</a:t>
                          </a:r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das porcentagens pelas respectivas massas atômicas</a:t>
                          </a:r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pelo menor dos valores encontrados (3,33)</a:t>
                          </a:r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Fórmula Mínima</a:t>
                          </a:r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40,00% de 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40,00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=3,33</m:t>
                                </m:r>
                              </m:oMath>
                            </m:oMathPara>
                          </a14:m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3,33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3,33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6,72% de H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6,72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=6,72</m:t>
                                </m:r>
                              </m:oMath>
                            </m:oMathPara>
                          </a14:m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6,72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3,33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≃2</m:t>
                                </m:r>
                              </m:oMath>
                            </m:oMathPara>
                          </a14:m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CH</a:t>
                          </a:r>
                          <a:r>
                            <a:rPr lang="pt-BR" sz="1600" baseline="-25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53,28% de 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53,28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=3,33</m:t>
                                </m:r>
                              </m:oMath>
                            </m:oMathPara>
                          </a14:m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3,33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3,33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251777"/>
                  </p:ext>
                </p:extLst>
              </p:nvPr>
            </p:nvGraphicFramePr>
            <p:xfrm>
              <a:off x="827584" y="2852936"/>
              <a:ext cx="7128792" cy="27912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72235"/>
                    <a:gridCol w="2012141"/>
                    <a:gridCol w="1872208"/>
                    <a:gridCol w="1872208"/>
                  </a:tblGrid>
                  <a:tr h="11216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Dados</a:t>
                          </a:r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das porcentagens pelas respectivas massas atômicas</a:t>
                          </a:r>
                          <a:endParaRPr lang="pt-BR" sz="16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Divisão pelo menor dos valores encontrados (3,33)</a:t>
                          </a:r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Fórmula Mínima</a:t>
                          </a:r>
                          <a:endParaRPr lang="pt-BR" sz="16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6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40,00% de C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8485" t="-208791" r="-186364" b="-2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107" t="-208791" r="-100326" b="-2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556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6,72% de H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8485" t="-305435" r="-18636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107" t="-305435" r="-1003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CH</a:t>
                          </a:r>
                          <a:r>
                            <a:rPr lang="pt-BR" sz="1600" baseline="-25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5565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53,28% de O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8485" t="-409890" r="-186364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1107" t="-409890" r="-100326" b="-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30001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da Fórmula Molecular a Partir da Fórmula Mínima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RESOLUÇÃO (continuação)</a:t>
                </a:r>
              </a:p>
              <a:p>
                <a:pPr algn="just"/>
                <a:r>
                  <a:rPr lang="pt-BR" dirty="0" smtClean="0"/>
                  <a:t>Calcular a massa da fórmula mínima (CH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O), somando as massas atômicas dos átomos aí contidos: 12 + 1.2 + 16= 30</a:t>
                </a:r>
              </a:p>
              <a:p>
                <a:pPr algn="just"/>
                <a:r>
                  <a:rPr lang="pt-BR" dirty="0" smtClean="0"/>
                  <a:t>Pode-se dizer que: 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pt-BR" dirty="0" smtClean="0"/>
                  <a:t>(</a:t>
                </a:r>
                <a:r>
                  <a:rPr lang="pt-BR" dirty="0"/>
                  <a:t>fórmula molecular)= (CH</a:t>
                </a:r>
                <a:r>
                  <a:rPr lang="pt-BR" baseline="-25000" dirty="0"/>
                  <a:t>2</a:t>
                </a:r>
                <a:r>
                  <a:rPr lang="pt-BR" dirty="0"/>
                  <a:t>O)</a:t>
                </a:r>
                <a:r>
                  <a:rPr lang="pt-BR" i="1" baseline="-25000" dirty="0"/>
                  <a:t>n</a:t>
                </a:r>
                <a:r>
                  <a:rPr lang="pt-BR" dirty="0"/>
                  <a:t> em que</a:t>
                </a:r>
                <a:r>
                  <a:rPr lang="pt-BR" dirty="0" smtClean="0"/>
                  <a:t>:</a:t>
                </a:r>
              </a:p>
              <a:p>
                <a:pPr marL="0" indent="0" algn="just">
                  <a:spcAft>
                    <a:spcPts val="1800"/>
                  </a:spcAft>
                  <a:buNone/>
                </a:pP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/>
                      <m:t>𝑛</m:t>
                    </m:r>
                    <m:r>
                      <a:rPr lang="pt-BR" i="1"/>
                      <m:t>=</m:t>
                    </m:r>
                    <m:f>
                      <m:fPr>
                        <m:ctrlPr>
                          <a:rPr lang="pt-BR" i="1"/>
                        </m:ctrlPr>
                      </m:fPr>
                      <m:num>
                        <m:r>
                          <a:rPr lang="pt-BR" i="1"/>
                          <m:t>(</m:t>
                        </m:r>
                        <m:r>
                          <a:rPr lang="pt-BR" i="1"/>
                          <m:t>𝑚𝑎𝑠𝑠𝑎</m:t>
                        </m:r>
                        <m:r>
                          <a:rPr lang="pt-BR" i="1"/>
                          <m:t> </m:t>
                        </m:r>
                        <m:r>
                          <a:rPr lang="pt-BR" i="1"/>
                          <m:t>𝑚𝑜𝑙𝑎𝑟</m:t>
                        </m:r>
                        <m:r>
                          <a:rPr lang="pt-BR" i="1"/>
                          <m:t>)</m:t>
                        </m:r>
                      </m:num>
                      <m:den>
                        <m:r>
                          <a:rPr lang="pt-BR" i="1"/>
                          <m:t>(</m:t>
                        </m:r>
                        <m:r>
                          <a:rPr lang="pt-BR" i="1"/>
                          <m:t>𝑚𝑎𝑠𝑠𝑎</m:t>
                        </m:r>
                        <m:r>
                          <a:rPr lang="pt-BR" i="1"/>
                          <m:t> </m:t>
                        </m:r>
                        <m:r>
                          <a:rPr lang="pt-BR" i="1"/>
                          <m:t>𝑑𝑎</m:t>
                        </m:r>
                        <m:r>
                          <a:rPr lang="pt-BR" i="1"/>
                          <m:t> </m:t>
                        </m:r>
                        <m:r>
                          <a:rPr lang="pt-BR" i="1"/>
                          <m:t>𝑓</m:t>
                        </m:r>
                        <m:r>
                          <a:rPr lang="pt-BR" i="1"/>
                          <m:t>ó</m:t>
                        </m:r>
                        <m:r>
                          <a:rPr lang="pt-BR" i="1"/>
                          <m:t>𝑟𝑚𝑢𝑙𝑎</m:t>
                        </m:r>
                        <m:r>
                          <a:rPr lang="pt-BR" i="1"/>
                          <m:t> </m:t>
                        </m:r>
                        <m:r>
                          <a:rPr lang="pt-BR" i="1"/>
                          <m:t>𝑚</m:t>
                        </m:r>
                        <m:r>
                          <a:rPr lang="pt-BR" i="1"/>
                          <m:t>í</m:t>
                        </m:r>
                        <m:r>
                          <a:rPr lang="pt-BR" i="1"/>
                          <m:t>𝑛𝑖𝑚𝑎</m:t>
                        </m:r>
                        <m:r>
                          <a:rPr lang="pt-BR" i="1"/>
                          <m:t>)</m:t>
                        </m:r>
                      </m:den>
                    </m:f>
                  </m:oMath>
                </a14:m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</a:p>
            </p:txBody>
          </p:sp>
        </mc:Choice>
        <mc:Fallback>
          <p:sp>
            <p:nvSpPr>
              <p:cNvPr id="4" name="Espaço Reservado para Conteú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852" t="-2491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12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da Fórmula Molecular a Partir da Fórmula Mínima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RESOLUÇÃO (continuação)</a:t>
                </a:r>
              </a:p>
              <a:p>
                <a:pPr algn="just"/>
                <a:r>
                  <a:rPr lang="pt-BR" dirty="0" smtClean="0"/>
                  <a:t>Considerando que a massa molar foi dada no enunciado do problema (M= 180), conclui-se que </a:t>
                </a:r>
                <a14:m>
                  <m:oMath xmlns:m="http://schemas.openxmlformats.org/officeDocument/2006/math">
                    <m:r>
                      <a:rPr lang="pt-BR" b="0" i="1" smtClean="0"/>
                      <m:t>𝑛</m:t>
                    </m:r>
                    <m:r>
                      <a:rPr lang="pt-BR" b="0" i="1" smtClean="0"/>
                      <m:t>=</m:t>
                    </m:r>
                    <m:f>
                      <m:fPr>
                        <m:ctrlPr>
                          <a:rPr lang="pt-BR" b="0" i="1" smtClean="0"/>
                        </m:ctrlPr>
                      </m:fPr>
                      <m:num>
                        <m:r>
                          <a:rPr lang="pt-BR" b="0" i="1" smtClean="0"/>
                          <m:t>180</m:t>
                        </m:r>
                      </m:num>
                      <m:den>
                        <m:r>
                          <a:rPr lang="pt-BR" b="0" i="1" smtClean="0"/>
                          <m:t>30</m:t>
                        </m:r>
                      </m:den>
                    </m:f>
                  </m:oMath>
                </a14:m>
                <a:r>
                  <a:rPr lang="pt-BR" dirty="0" smtClean="0"/>
                  <a:t> =&gt;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= 6</a:t>
                </a:r>
              </a:p>
              <a:p>
                <a:pPr algn="just"/>
                <a:r>
                  <a:rPr lang="pt-BR" dirty="0" smtClean="0"/>
                  <a:t>Logo:</a:t>
                </a:r>
              </a:p>
              <a:p>
                <a:pPr marL="0" indent="0" algn="just">
                  <a:buNone/>
                </a:pPr>
                <a:r>
                  <a:rPr lang="pt-BR" dirty="0"/>
                  <a:t>(fórmula molecular) = (CH</a:t>
                </a:r>
                <a:r>
                  <a:rPr lang="pt-BR" baseline="-25000" dirty="0"/>
                  <a:t>2</a:t>
                </a:r>
                <a:r>
                  <a:rPr lang="pt-BR" dirty="0"/>
                  <a:t>O)</a:t>
                </a:r>
                <a:r>
                  <a:rPr lang="pt-BR" baseline="-25000" dirty="0"/>
                  <a:t>6</a:t>
                </a:r>
                <a:r>
                  <a:rPr lang="pt-BR" dirty="0"/>
                  <a:t>  =&gt;  </a:t>
                </a:r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(</a:t>
                </a:r>
                <a:r>
                  <a:rPr lang="pt-BR" dirty="0"/>
                  <a:t>fórmula molecular) = C</a:t>
                </a:r>
                <a:r>
                  <a:rPr lang="pt-BR" baseline="-25000" dirty="0"/>
                  <a:t>6</a:t>
                </a:r>
                <a:r>
                  <a:rPr lang="pt-BR" dirty="0"/>
                  <a:t>H</a:t>
                </a:r>
                <a:r>
                  <a:rPr lang="pt-BR" baseline="-25000" dirty="0"/>
                  <a:t>12</a:t>
                </a:r>
                <a:r>
                  <a:rPr lang="pt-BR" dirty="0"/>
                  <a:t>O</a:t>
                </a:r>
                <a:r>
                  <a:rPr lang="pt-BR" baseline="-25000" dirty="0"/>
                  <a:t>6</a:t>
                </a:r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	</a:t>
                </a:r>
              </a:p>
            </p:txBody>
          </p:sp>
        </mc:Choice>
        <mc:Fallback>
          <p:sp>
            <p:nvSpPr>
              <p:cNvPr id="4" name="Espaço Reservado para Conteú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1852" t="-2491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496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Direto da Fórmula Molecular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pt-BR" sz="3000" dirty="0" smtClean="0"/>
              <a:t>Podemos calcular a fórmula molecular de uma substância </a:t>
            </a:r>
            <a:r>
              <a:rPr lang="pt-BR" sz="3000" b="1" dirty="0" smtClean="0"/>
              <a:t>sem utilizar a fórmula mínima</a:t>
            </a:r>
            <a:r>
              <a:rPr lang="pt-BR" sz="3000" dirty="0" smtClean="0"/>
              <a:t>. Vamos resolver novamente o problema anterior. Pelo enunciado do exemplo anterior, já sabemos que a substância é formada por carbono, hidrogênio e oxigênio, o que nos permite iniciar a resolução do problema escrevendo que a fórmula molecular e a massa serão: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800" dirty="0"/>
              <a:t>	</a:t>
            </a:r>
            <a:r>
              <a:rPr lang="pt-BR" sz="2800" dirty="0" err="1" smtClean="0"/>
              <a:t>C</a:t>
            </a:r>
            <a:r>
              <a:rPr lang="pt-BR" sz="2800" baseline="-25000" dirty="0" err="1" smtClean="0"/>
              <a:t>x</a:t>
            </a:r>
            <a:r>
              <a:rPr lang="pt-BR" sz="2800" dirty="0"/>
              <a:t>	</a:t>
            </a:r>
            <a:r>
              <a:rPr lang="pt-BR" sz="2800" dirty="0" err="1"/>
              <a:t>H</a:t>
            </a:r>
            <a:r>
              <a:rPr lang="pt-BR" sz="2800" baseline="-25000" dirty="0" err="1"/>
              <a:t>y</a:t>
            </a:r>
            <a:r>
              <a:rPr lang="pt-BR" sz="2800" dirty="0"/>
              <a:t>	O</a:t>
            </a:r>
            <a:r>
              <a:rPr lang="pt-BR" sz="2800" baseline="-25000" dirty="0"/>
              <a:t>z</a:t>
            </a:r>
            <a:endParaRPr lang="pt-BR" sz="2800" dirty="0"/>
          </a:p>
          <a:p>
            <a:pPr algn="just">
              <a:spcAft>
                <a:spcPts val="600"/>
              </a:spcAft>
            </a:pPr>
            <a:endParaRPr lang="pt-BR" sz="2800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000" dirty="0" smtClean="0"/>
              <a:t>	12x    +    1y     +     16z  =  180	</a:t>
            </a:r>
          </a:p>
          <a:p>
            <a:pPr marL="457200" lvl="1" indent="0" algn="just">
              <a:buNone/>
            </a:pPr>
            <a:r>
              <a:rPr lang="pt-BR" sz="2400" dirty="0"/>
              <a:t>	</a:t>
            </a:r>
            <a:endParaRPr lang="pt-BR" sz="2400" dirty="0"/>
          </a:p>
          <a:p>
            <a:pPr marL="0" indent="0" algn="just">
              <a:buNone/>
            </a:pPr>
            <a:r>
              <a:rPr lang="pt-BR" dirty="0"/>
              <a:t>	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619672" y="4941168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483768" y="489914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419872" y="489914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62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Cálculo Direto da Fórmula Molecular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t-BR" dirty="0" smtClean="0"/>
              <a:t>Basta, agora, montar uma regra de três para cada um dos elementos químicos que aí aparecem: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000" dirty="0" smtClean="0"/>
              <a:t>	</a:t>
            </a:r>
          </a:p>
          <a:p>
            <a:pPr marL="457200" lvl="1" indent="0" algn="just">
              <a:buNone/>
            </a:pPr>
            <a:r>
              <a:rPr lang="pt-BR" sz="2400" dirty="0"/>
              <a:t>	</a:t>
            </a:r>
            <a:endParaRPr lang="pt-BR" sz="2400" dirty="0"/>
          </a:p>
          <a:p>
            <a:pPr marL="0" indent="0" algn="just">
              <a:buNone/>
            </a:pPr>
            <a:r>
              <a:rPr lang="pt-BR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632954" cy="35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021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/>
              <a:t>O que indica a fórmula molecular?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O que é necessário conhecer para determinar a fórmula molecular de uma substância, tomando como base a fórmula mínima?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64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83473" cy="491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6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Centesimal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1º EXEMPLO</a:t>
            </a:r>
          </a:p>
          <a:p>
            <a:pPr marL="0" indent="0" algn="just">
              <a:buNone/>
            </a:pPr>
            <a:r>
              <a:rPr lang="pt-BR" dirty="0" smtClean="0"/>
              <a:t>A análise de 0,40 g de um certo óxido de ferro revelou que ele encerra 0,28 g de ferro e 0,12 g de oxigênio. Qual é a sua fórmula centesimal?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Para o Fe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dirty="0" smtClean="0"/>
              <a:t>Para o </a:t>
            </a:r>
            <a:r>
              <a:rPr lang="pt-BR" dirty="0" err="1" smtClean="0"/>
              <a:t>O</a:t>
            </a:r>
            <a:endParaRPr lang="pt-BR" dirty="0" smtClean="0"/>
          </a:p>
          <a:p>
            <a:pPr marL="0" indent="0" algn="just">
              <a:spcBef>
                <a:spcPts val="1400"/>
              </a:spcBef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49356" y="4103453"/>
            <a:ext cx="56166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0,40 g de óxido              0,28 g de Fe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100 g de óxido               x% de Fe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381447" y="4365104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283968" y="4811339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>
            <a:off x="2226496" y="4163474"/>
            <a:ext cx="45719" cy="99371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>
            <a:off x="6807861" y="4172602"/>
            <a:ext cx="45719" cy="9361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51827" y="5334160"/>
            <a:ext cx="45123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0,40 g de óxido              0,12 g de 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100 g de óxido               x% de O</a:t>
            </a:r>
          </a:p>
          <a:p>
            <a:pPr>
              <a:spcAft>
                <a:spcPts val="1200"/>
              </a:spcAft>
            </a:pPr>
            <a:endParaRPr lang="pt-BR" sz="2400" dirty="0" smtClean="0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436368" y="5589240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409596" y="6100389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ve esquerda 13"/>
          <p:cNvSpPr/>
          <p:nvPr/>
        </p:nvSpPr>
        <p:spPr>
          <a:xfrm>
            <a:off x="2226496" y="5349055"/>
            <a:ext cx="45719" cy="99371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6807860" y="5406669"/>
            <a:ext cx="45719" cy="93610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020272" y="44295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x= 70% de Fe 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047794" y="561508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x= 30% de O 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9552" y="647292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Concluindo: 70% + 30% = 100%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45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Centesimal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2º EXEMPLO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Calcular  a composição centesimal do ácido sulfúrico. (massas atômicas: H= 1; O= 16; S= 32)</a:t>
            </a:r>
          </a:p>
          <a:p>
            <a:pPr marL="0" indent="0" algn="just">
              <a:buNone/>
            </a:pPr>
            <a:r>
              <a:rPr lang="pt-BR" dirty="0" smtClean="0"/>
              <a:t>Inicialmente, calculamos a massa molecular do ácido sulfúrico. (H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r>
              <a:rPr lang="pt-BR" dirty="0" smtClean="0"/>
              <a:t>H= 2 x 1= 2g</a:t>
            </a:r>
          </a:p>
          <a:p>
            <a:pPr marL="0" indent="0" algn="just">
              <a:buNone/>
            </a:pPr>
            <a:r>
              <a:rPr lang="pt-BR" dirty="0" smtClean="0"/>
              <a:t>S= 1 x 32= 32g</a:t>
            </a:r>
          </a:p>
          <a:p>
            <a:pPr marL="0" indent="0" algn="just">
              <a:buNone/>
            </a:pPr>
            <a:r>
              <a:rPr lang="pt-BR" dirty="0" smtClean="0"/>
              <a:t>O= 4 x 16= 64g</a:t>
            </a:r>
          </a:p>
          <a:p>
            <a:pPr marL="1714500" lvl="4" indent="0" algn="just">
              <a:buNone/>
            </a:pPr>
            <a:r>
              <a:rPr lang="pt-BR" dirty="0" smtClean="0"/>
              <a:t>   </a:t>
            </a:r>
            <a:r>
              <a:rPr lang="pt-BR" sz="3200" dirty="0" smtClean="0"/>
              <a:t>98g</a:t>
            </a:r>
            <a:endParaRPr lang="pt-BR" sz="32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Bef>
                <a:spcPts val="1400"/>
              </a:spcBef>
              <a:buNone/>
            </a:pP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2195736" y="6237312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8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Centesimal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2º EXEMPLO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pt-BR" dirty="0" smtClean="0"/>
              <a:t>Em seguida, fazemos os cálculos das porcentagens: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sz="2800" dirty="0" smtClean="0"/>
              <a:t>Para o H: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pt-BR" sz="2800" dirty="0" smtClean="0"/>
              <a:t>Para o S: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pt-BR" sz="28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800" dirty="0" smtClean="0"/>
              <a:t> Para o O: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Bef>
                <a:spcPts val="1400"/>
              </a:spcBef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36198" y="3212976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98 g de 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</a:t>
            </a:r>
            <a:r>
              <a:rPr lang="pt-BR" sz="2400" dirty="0" smtClean="0"/>
              <a:t>             2 g de H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100 g de </a:t>
            </a:r>
            <a:r>
              <a:rPr lang="pt-BR" sz="2400" dirty="0"/>
              <a:t>H</a:t>
            </a:r>
            <a:r>
              <a:rPr lang="pt-BR" sz="2400" baseline="-25000" dirty="0"/>
              <a:t>2</a:t>
            </a:r>
            <a:r>
              <a:rPr lang="pt-BR" sz="2400" dirty="0"/>
              <a:t>SO</a:t>
            </a:r>
            <a:r>
              <a:rPr lang="pt-BR" sz="2400" baseline="-25000" dirty="0"/>
              <a:t>4</a:t>
            </a:r>
            <a:r>
              <a:rPr lang="pt-BR" sz="2400" dirty="0"/>
              <a:t> </a:t>
            </a:r>
            <a:r>
              <a:rPr lang="pt-BR" sz="2400" dirty="0" smtClean="0"/>
              <a:t>            x% de H </a:t>
            </a:r>
            <a:endParaRPr lang="pt-BR" sz="2400" dirty="0"/>
          </a:p>
        </p:txBody>
      </p:sp>
      <p:sp>
        <p:nvSpPr>
          <p:cNvPr id="5" name="Chave esquerda 4"/>
          <p:cNvSpPr/>
          <p:nvPr/>
        </p:nvSpPr>
        <p:spPr>
          <a:xfrm>
            <a:off x="2036198" y="3284984"/>
            <a:ext cx="45719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995936" y="3429000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084712" y="3933056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>
            <a:off x="5940152" y="3246164"/>
            <a:ext cx="72008" cy="90291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228184" y="3461448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x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pt-BR" sz="2400" dirty="0" smtClean="0"/>
                  <a:t> 2,04% de H</a:t>
                </a:r>
                <a:endParaRPr lang="pt-BR" sz="2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461448"/>
                <a:ext cx="266429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661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2059057" y="4386009"/>
            <a:ext cx="43131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98 g de 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             32 g de S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100 g de 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            y% de S</a:t>
            </a:r>
            <a:endParaRPr lang="pt-BR" sz="2400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995936" y="4653136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064220" y="5157192"/>
            <a:ext cx="7200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ve esquerda 15"/>
          <p:cNvSpPr/>
          <p:nvPr/>
        </p:nvSpPr>
        <p:spPr>
          <a:xfrm>
            <a:off x="2067759" y="4456409"/>
            <a:ext cx="45719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have direita 16"/>
          <p:cNvSpPr/>
          <p:nvPr/>
        </p:nvSpPr>
        <p:spPr>
          <a:xfrm>
            <a:off x="5976156" y="4436999"/>
            <a:ext cx="72008" cy="90291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300192" y="4657623"/>
                <a:ext cx="2304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/>
                  <a:t>y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pt-BR" sz="2400" dirty="0" smtClean="0"/>
                  <a:t> 32,65% de S </a:t>
                </a: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7623"/>
                <a:ext cx="23042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968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2055321" y="5517232"/>
            <a:ext cx="40779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98 g de 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             64 g de 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100 g de 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SO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             z% de O</a:t>
            </a:r>
            <a:endParaRPr lang="pt-BR" sz="2400" dirty="0"/>
          </a:p>
        </p:txBody>
      </p:sp>
      <p:sp>
        <p:nvSpPr>
          <p:cNvPr id="20" name="Chave esquerda 19"/>
          <p:cNvSpPr/>
          <p:nvPr/>
        </p:nvSpPr>
        <p:spPr>
          <a:xfrm>
            <a:off x="2036198" y="5577626"/>
            <a:ext cx="45719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have direita 20"/>
          <p:cNvSpPr/>
          <p:nvPr/>
        </p:nvSpPr>
        <p:spPr>
          <a:xfrm>
            <a:off x="5976156" y="5538807"/>
            <a:ext cx="72008" cy="90291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340590" y="5747198"/>
                <a:ext cx="240787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 smtClean="0"/>
                  <a:t>z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pt-BR" sz="2400" dirty="0" smtClean="0">
                    <a:ea typeface="Cambria Math"/>
                  </a:rPr>
                  <a:t> 65,31% de O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90" y="5747198"/>
                <a:ext cx="2407874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3797" t="-66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4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Fórmula Centesimal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11200" dirty="0" smtClean="0"/>
              <a:t>OBSERVAÇÕES:</a:t>
            </a:r>
          </a:p>
          <a:p>
            <a:pPr algn="just">
              <a:spcAft>
                <a:spcPts val="1200"/>
              </a:spcAft>
            </a:pPr>
            <a:r>
              <a:rPr lang="pt-BR" sz="11200" dirty="0" smtClean="0"/>
              <a:t>Quando a fórmula da substância apresenta parênteses ou colchetes, é conveniente eliminá-los, como é feito em matemática, para facilitar os cálculos.</a:t>
            </a:r>
            <a:r>
              <a:rPr lang="pt-BR" sz="11200" dirty="0"/>
              <a:t> Por exemplo, Ca</a:t>
            </a:r>
            <a:r>
              <a:rPr lang="pt-BR" sz="11200" baseline="-25000" dirty="0"/>
              <a:t>3</a:t>
            </a:r>
            <a:r>
              <a:rPr lang="pt-BR" sz="11200" dirty="0"/>
              <a:t>(PO</a:t>
            </a:r>
            <a:r>
              <a:rPr lang="pt-BR" sz="11200" baseline="-25000" dirty="0"/>
              <a:t>4</a:t>
            </a:r>
            <a:r>
              <a:rPr lang="pt-BR" sz="11200" dirty="0"/>
              <a:t>)</a:t>
            </a:r>
            <a:r>
              <a:rPr lang="pt-BR" sz="11200" baseline="-25000" dirty="0"/>
              <a:t>2</a:t>
            </a:r>
            <a:r>
              <a:rPr lang="pt-BR" sz="11200" dirty="0"/>
              <a:t> equivale a </a:t>
            </a:r>
            <a:r>
              <a:rPr lang="pt-BR" sz="11200" dirty="0" smtClean="0"/>
              <a:t>Ca</a:t>
            </a:r>
            <a:r>
              <a:rPr lang="pt-BR" sz="11200" baseline="-25000" dirty="0" smtClean="0"/>
              <a:t>3</a:t>
            </a:r>
            <a:r>
              <a:rPr lang="pt-BR" sz="11200" dirty="0" smtClean="0"/>
              <a:t>P</a:t>
            </a:r>
            <a:r>
              <a:rPr lang="pt-BR" sz="11200" baseline="-25000" dirty="0" smtClean="0"/>
              <a:t>2</a:t>
            </a:r>
            <a:r>
              <a:rPr lang="pt-BR" sz="11200" dirty="0" smtClean="0"/>
              <a:t>O</a:t>
            </a:r>
            <a:r>
              <a:rPr lang="pt-BR" sz="11200" baseline="-25000" dirty="0" smtClean="0"/>
              <a:t>8</a:t>
            </a:r>
            <a:r>
              <a:rPr lang="pt-BR" sz="11200" dirty="0" smtClean="0"/>
              <a:t>; </a:t>
            </a:r>
            <a:r>
              <a:rPr lang="pt-BR" sz="11200" dirty="0"/>
              <a:t>Fe</a:t>
            </a:r>
            <a:r>
              <a:rPr lang="pt-BR" sz="11200" baseline="-25000" dirty="0"/>
              <a:t>4</a:t>
            </a:r>
            <a:r>
              <a:rPr lang="pt-BR" sz="11200" dirty="0"/>
              <a:t>[Fe(CN)</a:t>
            </a:r>
            <a:r>
              <a:rPr lang="pt-BR" sz="11200" baseline="-25000" dirty="0"/>
              <a:t>6</a:t>
            </a:r>
            <a:r>
              <a:rPr lang="pt-BR" sz="11200" dirty="0"/>
              <a:t>]</a:t>
            </a:r>
            <a:r>
              <a:rPr lang="pt-BR" sz="11200" baseline="-25000" dirty="0"/>
              <a:t>3</a:t>
            </a:r>
            <a:r>
              <a:rPr lang="pt-BR" sz="11200" dirty="0"/>
              <a:t> equivale a Fe</a:t>
            </a:r>
            <a:r>
              <a:rPr lang="pt-BR" sz="11200" baseline="-25000" dirty="0"/>
              <a:t>4</a:t>
            </a:r>
            <a:r>
              <a:rPr lang="pt-BR" sz="11200" dirty="0"/>
              <a:t>[Fe</a:t>
            </a:r>
            <a:r>
              <a:rPr lang="pt-BR" sz="11200" baseline="-25000" dirty="0"/>
              <a:t>3</a:t>
            </a:r>
            <a:r>
              <a:rPr lang="pt-BR" sz="11200" dirty="0"/>
              <a:t>C</a:t>
            </a:r>
            <a:r>
              <a:rPr lang="pt-BR" sz="11200" baseline="-25000" dirty="0"/>
              <a:t>18</a:t>
            </a:r>
            <a:r>
              <a:rPr lang="pt-BR" sz="11200" dirty="0"/>
              <a:t>N</a:t>
            </a:r>
            <a:r>
              <a:rPr lang="pt-BR" sz="11200" baseline="-25000" dirty="0"/>
              <a:t>18</a:t>
            </a:r>
            <a:r>
              <a:rPr lang="pt-BR" sz="11200" dirty="0"/>
              <a:t>] ou, melhor a Fe</a:t>
            </a:r>
            <a:r>
              <a:rPr lang="pt-BR" sz="11200" baseline="-25000" dirty="0"/>
              <a:t>7</a:t>
            </a:r>
            <a:r>
              <a:rPr lang="pt-BR" sz="11200" dirty="0"/>
              <a:t>C</a:t>
            </a:r>
            <a:r>
              <a:rPr lang="pt-BR" sz="11200" baseline="-25000" dirty="0"/>
              <a:t>18</a:t>
            </a:r>
            <a:r>
              <a:rPr lang="pt-BR" sz="11200" dirty="0"/>
              <a:t>N</a:t>
            </a:r>
            <a:r>
              <a:rPr lang="pt-BR" sz="11200" baseline="-25000" dirty="0"/>
              <a:t>18</a:t>
            </a:r>
            <a:r>
              <a:rPr lang="pt-BR" sz="11200" dirty="0" smtClean="0"/>
              <a:t>.</a:t>
            </a:r>
            <a:endParaRPr lang="pt-BR" sz="11200" dirty="0"/>
          </a:p>
          <a:p>
            <a:pPr algn="just"/>
            <a:r>
              <a:rPr lang="pt-BR" sz="11200" dirty="0" smtClean="0"/>
              <a:t>Quando uma substância contém água de cristalização, deve-se calcular a porcentagem de água como se </a:t>
            </a:r>
            <a:r>
              <a:rPr lang="pt-BR" sz="11200" dirty="0"/>
              <a:t>H</a:t>
            </a:r>
            <a:r>
              <a:rPr lang="pt-BR" sz="11200" baseline="-25000" dirty="0"/>
              <a:t>2</a:t>
            </a:r>
            <a:r>
              <a:rPr lang="pt-BR" sz="11200" dirty="0"/>
              <a:t>O </a:t>
            </a:r>
            <a:r>
              <a:rPr lang="pt-BR" sz="11200" dirty="0" smtClean="0"/>
              <a:t>fosse um único elemento pesando 18g. Assim, por exemplo, na composição centesimal do </a:t>
            </a:r>
            <a:r>
              <a:rPr lang="pt-BR" sz="11200" dirty="0"/>
              <a:t>Na</a:t>
            </a:r>
            <a:r>
              <a:rPr lang="pt-BR" sz="11200" baseline="-25000" dirty="0"/>
              <a:t>2</a:t>
            </a:r>
            <a:r>
              <a:rPr lang="pt-BR" sz="11200" dirty="0"/>
              <a:t>CO</a:t>
            </a:r>
            <a:r>
              <a:rPr lang="pt-BR" sz="11200" baseline="-25000" dirty="0"/>
              <a:t>3</a:t>
            </a:r>
            <a:r>
              <a:rPr lang="pt-BR" sz="11200" dirty="0"/>
              <a:t>.10H</a:t>
            </a:r>
            <a:r>
              <a:rPr lang="pt-BR" sz="11200" baseline="-25000" dirty="0"/>
              <a:t>2</a:t>
            </a:r>
            <a:r>
              <a:rPr lang="pt-BR" sz="11200" dirty="0"/>
              <a:t>O são dadas as porcentagens do sódio, do carbono, do oxigênio e da água.</a:t>
            </a:r>
          </a:p>
          <a:p>
            <a:pPr algn="just"/>
            <a:endParaRPr lang="pt-BR" sz="4500" dirty="0"/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spcAft>
                <a:spcPts val="1200"/>
              </a:spcAft>
              <a:buNone/>
            </a:pPr>
            <a:endParaRPr lang="pt-BR" sz="28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800" dirty="0" smtClean="0"/>
              <a:t>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spcBef>
                <a:spcPts val="140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/>
              <a:t>O que se pretende determinar na análise qualitativa?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O que se pretende determinar na análise quantitativa?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A que se refere a composição centesimal de uma substância?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11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9535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4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6" y="1844824"/>
            <a:ext cx="8519465" cy="39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04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1450</Words>
  <Application>Microsoft Office PowerPoint</Application>
  <PresentationFormat>Apresentação na tela (4:3)</PresentationFormat>
  <Paragraphs>270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CÁLCULO DE FÓRMULAS</vt:lpstr>
      <vt:lpstr>Cálculo da Fórmula Centesimal</vt:lpstr>
      <vt:lpstr>Cálculo da Fórmula Centesimal</vt:lpstr>
      <vt:lpstr>Cálculo da Fórmula Centesimal</vt:lpstr>
      <vt:lpstr>Cálculo da Fórmula Centesimal</vt:lpstr>
      <vt:lpstr>Cálculo da Fórmula Centesimal</vt:lpstr>
      <vt:lpstr>Revisão </vt:lpstr>
      <vt:lpstr>Exercícios </vt:lpstr>
      <vt:lpstr>Exercícios </vt:lpstr>
      <vt:lpstr>Respostas </vt:lpstr>
      <vt:lpstr>Cálculo da Fórmula Mínima</vt:lpstr>
      <vt:lpstr>Cálculo da Fórmula Mínima</vt:lpstr>
      <vt:lpstr>Cálculo da Fórmula Mínima</vt:lpstr>
      <vt:lpstr>Cálculo da Fórmula Mínima</vt:lpstr>
      <vt:lpstr>Cálculo da Fórmula Mínima</vt:lpstr>
      <vt:lpstr>Cálculo da Fórmula Mínima</vt:lpstr>
      <vt:lpstr>Revisão </vt:lpstr>
      <vt:lpstr>Exercícios </vt:lpstr>
      <vt:lpstr>Cálculo da Fórmula Molecular</vt:lpstr>
      <vt:lpstr>Cálculo da Fórmula Molecular</vt:lpstr>
      <vt:lpstr>Cálculo da Fórmula Molecular a Partir da Fórmula Mínima</vt:lpstr>
      <vt:lpstr>Cálculo da Fórmula Molecular a Partir da Fórmula Mínima</vt:lpstr>
      <vt:lpstr>Cálculo da Fórmula Molecular a Partir da Fórmula Mínima</vt:lpstr>
      <vt:lpstr>Cálculo da Fórmula Molecular a Partir da Fórmula Mínima</vt:lpstr>
      <vt:lpstr>Cálculo Direto da Fórmula Molecular</vt:lpstr>
      <vt:lpstr>Cálculo Direto da Fórmula Molecular</vt:lpstr>
      <vt:lpstr>Revisão </vt:lpstr>
      <vt:lpstr>Exercícios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DE FÓRMULAS</dc:title>
  <dc:creator>Cesar</dc:creator>
  <cp:lastModifiedBy>Cesar</cp:lastModifiedBy>
  <cp:revision>37</cp:revision>
  <dcterms:created xsi:type="dcterms:W3CDTF">2017-09-19T07:28:57Z</dcterms:created>
  <dcterms:modified xsi:type="dcterms:W3CDTF">2017-10-03T11:53:30Z</dcterms:modified>
</cp:coreProperties>
</file>