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1" r:id="rId14"/>
    <p:sldId id="280" r:id="rId15"/>
    <p:sldId id="268" r:id="rId16"/>
    <p:sldId id="269" r:id="rId17"/>
    <p:sldId id="270" r:id="rId18"/>
    <p:sldId id="271" r:id="rId19"/>
    <p:sldId id="272" r:id="rId20"/>
    <p:sldId id="273" r:id="rId21"/>
    <p:sldId id="279" r:id="rId22"/>
    <p:sldId id="274" r:id="rId23"/>
    <p:sldId id="275" r:id="rId24"/>
    <p:sldId id="276" r:id="rId25"/>
    <p:sldId id="277" r:id="rId26"/>
    <p:sldId id="278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  <p:sldId id="299" r:id="rId44"/>
    <p:sldId id="300" r:id="rId45"/>
    <p:sldId id="301" r:id="rId46"/>
    <p:sldId id="303" r:id="rId47"/>
    <p:sldId id="302" r:id="rId48"/>
    <p:sldId id="304" r:id="rId49"/>
    <p:sldId id="305" r:id="rId50"/>
    <p:sldId id="306" r:id="rId5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6277-BEEF-404B-8CDA-58F28C070972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AC90-ABC1-48E9-92ED-15F02B6366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8000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6277-BEEF-404B-8CDA-58F28C070972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AC90-ABC1-48E9-92ED-15F02B6366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2080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6277-BEEF-404B-8CDA-58F28C070972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AC90-ABC1-48E9-92ED-15F02B6366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302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6277-BEEF-404B-8CDA-58F28C070972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AC90-ABC1-48E9-92ED-15F02B6366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454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6277-BEEF-404B-8CDA-58F28C070972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AC90-ABC1-48E9-92ED-15F02B6366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524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6277-BEEF-404B-8CDA-58F28C070972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AC90-ABC1-48E9-92ED-15F02B6366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292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6277-BEEF-404B-8CDA-58F28C070972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AC90-ABC1-48E9-92ED-15F02B6366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79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6277-BEEF-404B-8CDA-58F28C070972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AC90-ABC1-48E9-92ED-15F02B6366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9929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6277-BEEF-404B-8CDA-58F28C070972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AC90-ABC1-48E9-92ED-15F02B6366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95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6277-BEEF-404B-8CDA-58F28C070972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AC90-ABC1-48E9-92ED-15F02B6366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202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6277-BEEF-404B-8CDA-58F28C070972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AC90-ABC1-48E9-92ED-15F02B6366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9216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56277-BEEF-404B-8CDA-58F28C070972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EAC90-ABC1-48E9-92ED-15F02B6366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97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CLASSIFICAÇÃO PERIÓDICAS DOS ELEMENTOS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265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 Classificação Periódica Moderna</a:t>
            </a:r>
            <a:endParaRPr lang="pt-BR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2700" y="-1809750"/>
            <a:ext cx="142494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BR" dirty="0" smtClean="0"/>
              <a:t>METAIS: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dirty="0" smtClean="0"/>
              <a:t>São elementos sólidos (exceto o mercúrio), em geral duro, com brilho característico (denominado brilho metálico), densos, de ponto de fusão e ebulição altos, bons condutores de calor e de eletricidade, maleáveis (podem ser transformados em lâminas finas), dúcteis (podem ser transformados em fio) e que formam íons positivos.</a:t>
            </a:r>
          </a:p>
          <a:p>
            <a:pPr marL="0" indent="0" algn="just">
              <a:buNone/>
            </a:pPr>
            <a:r>
              <a:rPr lang="pt-BR" dirty="0" smtClean="0"/>
              <a:t>NÃO-METAIS:</a:t>
            </a:r>
          </a:p>
          <a:p>
            <a:pPr algn="just"/>
            <a:r>
              <a:rPr lang="pt-BR" dirty="0" smtClean="0"/>
              <a:t>Têm propriedades completamente opostas a dos metais.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5801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 Classificação Periódica Moderna</a:t>
            </a:r>
            <a:endParaRPr lang="pt-BR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2700" y="-1809750"/>
            <a:ext cx="142494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SEMIMETAIS: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pt-BR" dirty="0" smtClean="0"/>
              <a:t>Têm propriedades intermediárias entre os metais e os não metais.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pt-BR" dirty="0" smtClean="0"/>
              <a:t>GASES NOBRES ou GASES RAROS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t-BR" dirty="0" smtClean="0"/>
              <a:t>Têm comportamento químico específico.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7229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</a:t>
            </a:r>
            <a:endParaRPr lang="pt-BR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522665" cy="454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350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</a:t>
            </a:r>
            <a:endParaRPr lang="pt-BR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653882" cy="369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338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Respostas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5000"/>
              </a:lnSpc>
              <a:buFont typeface="+mj-lt"/>
              <a:buAutoNum type="arabicParenR"/>
            </a:pPr>
            <a:r>
              <a:rPr lang="pt-BR" dirty="0" smtClean="0">
                <a:ea typeface="Calibri"/>
                <a:cs typeface="Times New Roman"/>
              </a:rPr>
              <a:t>e			</a:t>
            </a:r>
            <a:endParaRPr lang="pt-BR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arenR"/>
            </a:pPr>
            <a:r>
              <a:rPr lang="pt-BR" dirty="0">
                <a:ea typeface="Calibri"/>
                <a:cs typeface="Times New Roman"/>
              </a:rPr>
              <a:t>d</a:t>
            </a:r>
          </a:p>
          <a:p>
            <a:pPr lvl="0">
              <a:lnSpc>
                <a:spcPct val="115000"/>
              </a:lnSpc>
              <a:buFont typeface="+mj-lt"/>
              <a:buAutoNum type="arabicParenR"/>
            </a:pPr>
            <a:r>
              <a:rPr lang="pt-BR" dirty="0">
                <a:ea typeface="Calibri"/>
                <a:cs typeface="Times New Roman"/>
              </a:rPr>
              <a:t>c</a:t>
            </a:r>
          </a:p>
          <a:p>
            <a:pPr lvl="0">
              <a:lnSpc>
                <a:spcPct val="115000"/>
              </a:lnSpc>
              <a:buFont typeface="+mj-lt"/>
              <a:buAutoNum type="arabicParenR"/>
            </a:pPr>
            <a:r>
              <a:rPr lang="pt-BR" dirty="0">
                <a:ea typeface="Calibri"/>
                <a:cs typeface="Times New Roman"/>
              </a:rPr>
              <a:t>a</a:t>
            </a:r>
          </a:p>
          <a:p>
            <a:pPr lvl="0">
              <a:lnSpc>
                <a:spcPct val="115000"/>
              </a:lnSpc>
              <a:buFont typeface="+mj-lt"/>
              <a:buAutoNum type="arabicParenR"/>
            </a:pPr>
            <a:r>
              <a:rPr lang="pt-BR" dirty="0">
                <a:ea typeface="Calibri"/>
                <a:cs typeface="Times New Roman"/>
              </a:rPr>
              <a:t>c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pt-BR" dirty="0">
                <a:ea typeface="Calibri"/>
                <a:cs typeface="Times New Roman"/>
              </a:rPr>
              <a:t>a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177035" y="1689764"/>
            <a:ext cx="2448272" cy="345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3200" dirty="0" smtClean="0">
                <a:ea typeface="Calibri"/>
                <a:cs typeface="Times New Roman"/>
              </a:rPr>
              <a:t>7) e</a:t>
            </a:r>
            <a:endParaRPr lang="pt-BR" sz="32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3200" dirty="0" smtClean="0">
                <a:ea typeface="Calibri"/>
                <a:cs typeface="Times New Roman"/>
              </a:rPr>
              <a:t>8) a</a:t>
            </a:r>
            <a:endParaRPr lang="pt-BR" sz="32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3200" dirty="0" smtClean="0">
                <a:ea typeface="Calibri"/>
                <a:cs typeface="Times New Roman"/>
              </a:rPr>
              <a:t>9) b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3200" dirty="0" smtClean="0">
                <a:ea typeface="Calibri"/>
                <a:cs typeface="Times New Roman"/>
              </a:rPr>
              <a:t>10) c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3200" dirty="0" smtClean="0">
                <a:ea typeface="Calibri"/>
                <a:cs typeface="Times New Roman"/>
              </a:rPr>
              <a:t>11) c</a:t>
            </a:r>
            <a:endParaRPr lang="pt-BR" sz="32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t-BR" sz="3200" dirty="0" smtClean="0">
                <a:ea typeface="Calibri"/>
                <a:cs typeface="Times New Roman"/>
              </a:rPr>
              <a:t>12) a</a:t>
            </a:r>
            <a:endParaRPr lang="pt-BR" sz="3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6528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 smtClean="0"/>
              <a:t>Configurações Eletrônicas dos Elementos ao Longo da Classificação Periódica</a:t>
            </a:r>
            <a:endParaRPr lang="pt-BR" sz="3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914132" cy="498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766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 smtClean="0"/>
              <a:t>Configurações Eletrônicas dos Elementos ao Longo da Classificação Periódica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352928" cy="4525963"/>
          </a:xfrm>
        </p:spPr>
        <p:txBody>
          <a:bodyPr/>
          <a:lstStyle/>
          <a:p>
            <a:pPr algn="just"/>
            <a:r>
              <a:rPr lang="pt-BR" dirty="0" smtClean="0"/>
              <a:t>Na região azul, os elétrons entram em </a:t>
            </a:r>
            <a:r>
              <a:rPr lang="pt-BR" dirty="0" err="1" smtClean="0"/>
              <a:t>subníveis</a:t>
            </a:r>
            <a:r>
              <a:rPr lang="pt-BR" dirty="0" smtClean="0"/>
              <a:t> </a:t>
            </a:r>
            <a:r>
              <a:rPr lang="pt-BR" b="1" dirty="0" smtClean="0"/>
              <a:t>s</a:t>
            </a:r>
            <a:r>
              <a:rPr lang="pt-BR" dirty="0" smtClean="0"/>
              <a:t>.</a:t>
            </a:r>
          </a:p>
          <a:p>
            <a:pPr algn="just"/>
            <a:r>
              <a:rPr lang="pt-BR" dirty="0"/>
              <a:t>Na região </a:t>
            </a:r>
            <a:r>
              <a:rPr lang="pt-BR" dirty="0" smtClean="0"/>
              <a:t>verde, </a:t>
            </a:r>
            <a:r>
              <a:rPr lang="pt-BR" dirty="0"/>
              <a:t>os elétrons entram em </a:t>
            </a:r>
            <a:r>
              <a:rPr lang="pt-BR" dirty="0" err="1" smtClean="0"/>
              <a:t>subníveis</a:t>
            </a:r>
            <a:r>
              <a:rPr lang="pt-BR" dirty="0" smtClean="0"/>
              <a:t> </a:t>
            </a:r>
            <a:r>
              <a:rPr lang="pt-BR" b="1" dirty="0" smtClean="0"/>
              <a:t>p</a:t>
            </a:r>
            <a:r>
              <a:rPr lang="pt-BR" dirty="0" smtClean="0"/>
              <a:t>.</a:t>
            </a:r>
          </a:p>
          <a:p>
            <a:pPr algn="just"/>
            <a:r>
              <a:rPr lang="pt-BR" dirty="0"/>
              <a:t>Na região </a:t>
            </a:r>
            <a:r>
              <a:rPr lang="pt-BR" dirty="0" smtClean="0"/>
              <a:t>amarela, </a:t>
            </a:r>
            <a:r>
              <a:rPr lang="pt-BR" dirty="0"/>
              <a:t>os elétrons entram em </a:t>
            </a:r>
            <a:r>
              <a:rPr lang="pt-BR" dirty="0" err="1" smtClean="0"/>
              <a:t>subníveis</a:t>
            </a:r>
            <a:r>
              <a:rPr lang="pt-BR" dirty="0" smtClean="0"/>
              <a:t> </a:t>
            </a:r>
            <a:r>
              <a:rPr lang="pt-BR" b="1" dirty="0" smtClean="0"/>
              <a:t>d</a:t>
            </a:r>
            <a:r>
              <a:rPr lang="pt-BR" dirty="0" smtClean="0"/>
              <a:t>.</a:t>
            </a:r>
          </a:p>
          <a:p>
            <a:pPr algn="just"/>
            <a:r>
              <a:rPr lang="pt-BR" dirty="0"/>
              <a:t>Na região </a:t>
            </a:r>
            <a:r>
              <a:rPr lang="pt-BR" dirty="0" smtClean="0"/>
              <a:t>rosa, </a:t>
            </a:r>
            <a:r>
              <a:rPr lang="pt-BR" dirty="0"/>
              <a:t>os elétrons entram em </a:t>
            </a:r>
            <a:r>
              <a:rPr lang="pt-BR" dirty="0" err="1" smtClean="0"/>
              <a:t>subníveis</a:t>
            </a:r>
            <a:r>
              <a:rPr lang="pt-BR" dirty="0" smtClean="0"/>
              <a:t> </a:t>
            </a:r>
            <a:r>
              <a:rPr lang="pt-BR" b="1" dirty="0" smtClean="0"/>
              <a:t>f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260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 smtClean="0"/>
              <a:t>Configurações Eletrônicas dos Elementos ao Longo da Classificação Periódica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208912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É muito importante notar que:</a:t>
            </a:r>
          </a:p>
          <a:p>
            <a:pPr algn="just"/>
            <a:r>
              <a:rPr lang="pt-BR" dirty="0" smtClean="0"/>
              <a:t>Os </a:t>
            </a:r>
            <a:r>
              <a:rPr lang="pt-BR" b="1" dirty="0" smtClean="0"/>
              <a:t>7 períodos</a:t>
            </a:r>
            <a:r>
              <a:rPr lang="pt-BR" dirty="0" smtClean="0"/>
              <a:t> da Tabela Periódica correspondem às </a:t>
            </a:r>
            <a:r>
              <a:rPr lang="pt-BR" b="1" dirty="0" smtClean="0"/>
              <a:t>7 camada ou níveis eletrônicos</a:t>
            </a:r>
            <a:r>
              <a:rPr lang="pt-BR" dirty="0" smtClean="0"/>
              <a:t> dos átomos.</a:t>
            </a:r>
          </a:p>
          <a:p>
            <a:pPr lvl="1" algn="just"/>
            <a:r>
              <a:rPr lang="pt-BR" dirty="0" smtClean="0"/>
              <a:t>Desse modo, exemplificando, o ferro (Fe-26) está no </a:t>
            </a:r>
            <a:r>
              <a:rPr lang="pt-BR" b="1" dirty="0" smtClean="0"/>
              <a:t>4° período</a:t>
            </a:r>
            <a:r>
              <a:rPr lang="pt-BR" dirty="0" smtClean="0"/>
              <a:t>, e por isso já sabemos que seu átomo possui </a:t>
            </a:r>
            <a:r>
              <a:rPr lang="pt-BR" b="1" dirty="0" smtClean="0"/>
              <a:t>4 camadas eletrônicas </a:t>
            </a:r>
            <a:r>
              <a:rPr lang="pt-BR" dirty="0" smtClean="0"/>
              <a:t>(K, L, M, N).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270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 smtClean="0"/>
              <a:t>Configurações Eletrônicas dos Elementos ao Longo da Classificação Periódica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208912" cy="4525963"/>
          </a:xfrm>
        </p:spPr>
        <p:txBody>
          <a:bodyPr/>
          <a:lstStyle/>
          <a:p>
            <a:pPr algn="just"/>
            <a:r>
              <a:rPr lang="pt-BR" b="1" dirty="0" smtClean="0"/>
              <a:t>Nas colunas A, o número de elétrons da última camada eletrônica é igual ao próprio número da coluna</a:t>
            </a:r>
            <a:r>
              <a:rPr lang="pt-BR" dirty="0" smtClean="0"/>
              <a:t>. </a:t>
            </a:r>
          </a:p>
          <a:p>
            <a:pPr lvl="1" algn="just"/>
            <a:r>
              <a:rPr lang="pt-BR" dirty="0" smtClean="0"/>
              <a:t>Por exe</a:t>
            </a:r>
            <a:r>
              <a:rPr lang="pt-BR" dirty="0"/>
              <a:t>mplo, o </a:t>
            </a:r>
            <a:r>
              <a:rPr lang="pt-BR" dirty="0" smtClean="0"/>
              <a:t>nitrogênio está na </a:t>
            </a:r>
            <a:r>
              <a:rPr lang="pt-BR" b="1" dirty="0" smtClean="0"/>
              <a:t>coluna 5A </a:t>
            </a:r>
            <a:r>
              <a:rPr lang="pt-BR" dirty="0" smtClean="0"/>
              <a:t>e, portanto, sua última camada eletrônica tem  </a:t>
            </a:r>
            <a:r>
              <a:rPr lang="pt-BR" b="1" dirty="0" smtClean="0"/>
              <a:t>5 elétrons</a:t>
            </a:r>
            <a:r>
              <a:rPr lang="pt-BR" dirty="0" smtClean="0"/>
              <a:t> (</a:t>
            </a:r>
            <a:r>
              <a:rPr lang="pt-BR" dirty="0"/>
              <a:t>s</a:t>
            </a:r>
            <a:r>
              <a:rPr lang="pt-BR" baseline="30000" dirty="0"/>
              <a:t>2</a:t>
            </a:r>
            <a:r>
              <a:rPr lang="pt-BR" dirty="0"/>
              <a:t> p</a:t>
            </a:r>
            <a:r>
              <a:rPr lang="pt-BR" baseline="30000" dirty="0"/>
              <a:t>3</a:t>
            </a:r>
            <a:r>
              <a:rPr lang="pt-BR" dirty="0" smtClean="0"/>
              <a:t>).</a:t>
            </a:r>
            <a:endParaRPr lang="pt-BR" dirty="0"/>
          </a:p>
          <a:p>
            <a:pPr lvl="1" algn="just"/>
            <a:endParaRPr lang="pt-BR" dirty="0"/>
          </a:p>
          <a:p>
            <a:pPr lvl="1" algn="just"/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473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 smtClean="0"/>
              <a:t>Configurações Eletrônicas dos Elementos ao Longo da Classificação Periódica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208912" cy="5069160"/>
          </a:xfrm>
        </p:spPr>
        <p:txBody>
          <a:bodyPr/>
          <a:lstStyle/>
          <a:p>
            <a:pPr algn="just"/>
            <a:r>
              <a:rPr lang="pt-BR" b="1" dirty="0" smtClean="0"/>
              <a:t>Nas colunas B</a:t>
            </a:r>
            <a:r>
              <a:rPr lang="pt-BR" dirty="0" smtClean="0"/>
              <a:t>, o número de elétrons na última camada permanece, em geral, igual a 2. Agora é a </a:t>
            </a:r>
            <a:r>
              <a:rPr lang="pt-BR" b="1" dirty="0" smtClean="0"/>
              <a:t>penúltima camada </a:t>
            </a:r>
            <a:r>
              <a:rPr lang="pt-BR" dirty="0" smtClean="0"/>
              <a:t>que vai recebendo os sucessivos elétrons, como o que acontece com os </a:t>
            </a:r>
            <a:r>
              <a:rPr lang="pt-BR" b="1" dirty="0" smtClean="0"/>
              <a:t>elementos de transição </a:t>
            </a:r>
            <a:r>
              <a:rPr lang="pt-BR" dirty="0" smtClean="0"/>
              <a:t>(parte amarela da tabela anterior); ou então é a </a:t>
            </a:r>
            <a:r>
              <a:rPr lang="pt-BR" b="1" dirty="0" smtClean="0"/>
              <a:t>antepenúltima camada</a:t>
            </a:r>
            <a:r>
              <a:rPr lang="pt-BR" dirty="0" smtClean="0"/>
              <a:t>, como o que acontece com os </a:t>
            </a:r>
            <a:r>
              <a:rPr lang="pt-BR" b="1" dirty="0" smtClean="0"/>
              <a:t>lantanídeos e actinídeos </a:t>
            </a:r>
            <a:r>
              <a:rPr lang="pt-BR" dirty="0" smtClean="0"/>
              <a:t>(parte rosa da tabela), que por essa razão são chamados de elementos de </a:t>
            </a:r>
            <a:r>
              <a:rPr lang="pt-BR" b="1" dirty="0" smtClean="0"/>
              <a:t>transição interna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0239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Histórico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</a:pPr>
            <a:r>
              <a:rPr lang="pt-BR" dirty="0" smtClean="0"/>
              <a:t>O número de elementos químicos conhecidos pelo homem aumentou com o passar dos séculos e aumentou bastante particularmente a partir do século XIX.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964521"/>
              </p:ext>
            </p:extLst>
          </p:nvPr>
        </p:nvGraphicFramePr>
        <p:xfrm>
          <a:off x="2555776" y="3861048"/>
          <a:ext cx="3528392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23042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Até o final do século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Número de elementos</a:t>
                      </a:r>
                      <a:r>
                        <a:rPr lang="pt-BR" baseline="0" dirty="0" smtClean="0"/>
                        <a:t> químicos conhecidos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XVII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14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XVIII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XIX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XX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112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682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 smtClean="0"/>
              <a:t>Configurações Eletrônicas dos Elementos ao Longo da Classificação Periódica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208912" cy="5069160"/>
          </a:xfrm>
        </p:spPr>
        <p:txBody>
          <a:bodyPr/>
          <a:lstStyle/>
          <a:p>
            <a:pPr algn="just"/>
            <a:r>
              <a:rPr lang="pt-BR" dirty="0" smtClean="0"/>
              <a:t>Elétron de Diferenciação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pt-BR" dirty="0" smtClean="0"/>
              <a:t>Caminhando horizontalmente ao longo dos sete períodos da Tabela, ao passarmos de uma “casa” para a seguinte, o número atômico aumenta de uma unidade. Esse acréscimo indica que a eletrosfera está recebendo um novo elétron – é o chamado </a:t>
            </a:r>
            <a:r>
              <a:rPr lang="pt-BR" b="1" dirty="0" smtClean="0"/>
              <a:t>elétron de diferenciação</a:t>
            </a:r>
            <a:r>
              <a:rPr lang="pt-BR" dirty="0" smtClean="0"/>
              <a:t>.</a:t>
            </a:r>
          </a:p>
          <a:p>
            <a:pPr marL="571500" indent="-514350" algn="just"/>
            <a:r>
              <a:rPr lang="pt-BR" dirty="0" smtClean="0"/>
              <a:t>Átomos ou Íons </a:t>
            </a:r>
            <a:r>
              <a:rPr lang="pt-BR" dirty="0" err="1" smtClean="0"/>
              <a:t>Isoeletrônicos</a:t>
            </a:r>
            <a:endParaRPr lang="pt-BR" dirty="0" smtClean="0"/>
          </a:p>
          <a:p>
            <a:pPr marL="971550" lvl="1" indent="-514350" algn="just"/>
            <a:r>
              <a:rPr lang="pt-BR" dirty="0" smtClean="0"/>
              <a:t>Apresentam o mesmo número de elétrons na eletrosfera.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4938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/>
              <a:t>Modo Abreviado de Representar a Distribuição Eletrônica de um Elemento Químico</a:t>
            </a:r>
            <a:endParaRPr lang="pt-BR" sz="32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8133588" cy="2409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81" y="4437113"/>
            <a:ext cx="8949119" cy="107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338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</a:t>
            </a:r>
            <a:endParaRPr lang="pt-BR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8534781" cy="2300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520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</a:t>
            </a:r>
            <a:endParaRPr lang="pt-BR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2663"/>
            <a:ext cx="6842227" cy="572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19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</a:t>
            </a:r>
            <a:endParaRPr lang="pt-BR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2709596" cy="5283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198" y="1340768"/>
            <a:ext cx="2987675" cy="309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004048" y="4581128"/>
            <a:ext cx="2701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lphaLcParenR"/>
            </a:pPr>
            <a:r>
              <a:rPr lang="pt-BR" sz="1100" dirty="0" err="1" smtClean="0"/>
              <a:t>Calcogênios</a:t>
            </a:r>
            <a:r>
              <a:rPr lang="pt-BR" sz="1100" dirty="0" smtClean="0"/>
              <a:t> e alcalinos terrosos</a:t>
            </a:r>
          </a:p>
          <a:p>
            <a:pPr marL="228600" indent="-228600">
              <a:buAutoNum type="alphaLcParenR"/>
            </a:pPr>
            <a:r>
              <a:rPr lang="pt-BR" sz="1100" dirty="0" smtClean="0"/>
              <a:t>Halogênios e alcalinos</a:t>
            </a:r>
          </a:p>
          <a:p>
            <a:pPr marL="228600" indent="-228600">
              <a:buAutoNum type="alphaLcParenR"/>
            </a:pPr>
            <a:r>
              <a:rPr lang="pt-BR" sz="1100" dirty="0" smtClean="0"/>
              <a:t>Halogênios e alcalinos-terrosos</a:t>
            </a:r>
          </a:p>
          <a:p>
            <a:pPr marL="228600" indent="-228600">
              <a:buAutoNum type="alphaLcParenR"/>
            </a:pPr>
            <a:r>
              <a:rPr lang="pt-BR" sz="1100" dirty="0" err="1" smtClean="0"/>
              <a:t>Calcogênios</a:t>
            </a:r>
            <a:r>
              <a:rPr lang="pt-BR" sz="1100" dirty="0" smtClean="0"/>
              <a:t> e alcalinos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3655213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</a:t>
            </a:r>
            <a:endParaRPr lang="pt-BR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29" y="1556792"/>
            <a:ext cx="3689033" cy="445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3734753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625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Respostas dos Exercícios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r>
              <a:rPr lang="pt-BR" dirty="0" smtClean="0"/>
              <a:t>14. b					26. b</a:t>
            </a:r>
          </a:p>
          <a:p>
            <a:r>
              <a:rPr lang="pt-BR" dirty="0" smtClean="0"/>
              <a:t>15. c					27. d</a:t>
            </a:r>
          </a:p>
          <a:p>
            <a:r>
              <a:rPr lang="pt-BR" dirty="0" smtClean="0"/>
              <a:t>16. a</a:t>
            </a:r>
          </a:p>
          <a:p>
            <a:r>
              <a:rPr lang="pt-BR" dirty="0" smtClean="0"/>
              <a:t>18. a</a:t>
            </a:r>
          </a:p>
          <a:p>
            <a:r>
              <a:rPr lang="pt-BR" dirty="0" smtClean="0"/>
              <a:t>20. b</a:t>
            </a:r>
          </a:p>
          <a:p>
            <a:r>
              <a:rPr lang="pt-BR" dirty="0" smtClean="0"/>
              <a:t>22. a</a:t>
            </a:r>
          </a:p>
          <a:p>
            <a:pPr>
              <a:spcBef>
                <a:spcPts val="0"/>
              </a:spcBef>
            </a:pPr>
            <a:r>
              <a:rPr lang="pt-BR" dirty="0" smtClean="0"/>
              <a:t>24. </a:t>
            </a:r>
            <a:endParaRPr lang="pt-BR" baseline="30000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941168"/>
            <a:ext cx="54006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736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	Propriedades Periódicas e Aperiódicas dos Elementos Químicos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marL="0" indent="0">
              <a:buNone/>
            </a:pPr>
            <a:r>
              <a:rPr lang="pt-BR" b="1" dirty="0" smtClean="0"/>
              <a:t>Introdução</a:t>
            </a:r>
          </a:p>
          <a:p>
            <a:pPr algn="just"/>
            <a:r>
              <a:rPr lang="pt-BR" dirty="0" smtClean="0"/>
              <a:t>Objetos com perfis “periódicos” (isto é, repetitivos) são muito comuns.</a:t>
            </a:r>
          </a:p>
          <a:p>
            <a:pPr algn="just"/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91930"/>
            <a:ext cx="8773922" cy="6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385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	Propriedades Periódicas e Aperiódicas dos Elementos Químicos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marL="0" indent="0">
              <a:buNone/>
            </a:pPr>
            <a:r>
              <a:rPr lang="pt-BR" b="1" dirty="0" smtClean="0"/>
              <a:t>Introdução</a:t>
            </a:r>
          </a:p>
          <a:p>
            <a:pPr lvl="0" algn="just">
              <a:spcBef>
                <a:spcPts val="2400"/>
              </a:spcBef>
            </a:pPr>
            <a:r>
              <a:rPr lang="pt-BR" dirty="0">
                <a:solidFill>
                  <a:prstClr val="black"/>
                </a:solidFill>
              </a:rPr>
              <a:t>Fatos que se repetem periodicamente são também comuns em nosso dia-a-dia. Exemplo: variação da temperatura ambiente ao longo de uma semana</a:t>
            </a:r>
            <a:r>
              <a:rPr lang="pt-BR" dirty="0" smtClean="0">
                <a:solidFill>
                  <a:prstClr val="black"/>
                </a:solidFill>
              </a:rPr>
              <a:t>.</a:t>
            </a:r>
          </a:p>
          <a:p>
            <a:pPr marL="0" lvl="0" indent="0" algn="just">
              <a:spcBef>
                <a:spcPts val="2400"/>
              </a:spcBef>
              <a:buNone/>
            </a:pPr>
            <a:endParaRPr lang="pt-BR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pt-BR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4509120"/>
            <a:ext cx="5357470" cy="208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130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	Propriedades Periódicas e Aperiódicas dos Elementos Químicos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marL="0" indent="0">
              <a:buNone/>
            </a:pPr>
            <a:r>
              <a:rPr lang="pt-BR" b="1" dirty="0" smtClean="0"/>
              <a:t>Introdução</a:t>
            </a:r>
          </a:p>
          <a:p>
            <a:pPr algn="just"/>
            <a:r>
              <a:rPr lang="pt-BR" dirty="0" smtClean="0"/>
              <a:t>O mesmo acontece na Química. Por exemplo, fazendo-se o gráfico do número de elétrons na última camada eletrônica em função do número atômico do elemento, teremos, para os vinte primeiros elementos, o resultado a seguir.</a:t>
            </a:r>
          </a:p>
          <a:p>
            <a:pPr marL="0" indent="0">
              <a:buNone/>
            </a:pPr>
            <a:endParaRPr lang="pt-BR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4725139"/>
            <a:ext cx="5845969" cy="198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81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Histórico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pt-BR" dirty="0" smtClean="0"/>
              <a:t>1869: </a:t>
            </a:r>
            <a:r>
              <a:rPr lang="pt-BR" dirty="0" err="1" smtClean="0"/>
              <a:t>Mendeleyev</a:t>
            </a:r>
            <a:r>
              <a:rPr lang="pt-BR" dirty="0" smtClean="0"/>
              <a:t> propôs uma tabela para a               classificação dos elementos químicos.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493395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796136" y="2708920"/>
            <a:ext cx="309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err="1" smtClean="0"/>
              <a:t>Mendeleyev</a:t>
            </a:r>
            <a:r>
              <a:rPr lang="pt-BR" dirty="0" smtClean="0"/>
              <a:t> estabeleceu a chamada </a:t>
            </a:r>
            <a:r>
              <a:rPr lang="pt-BR" b="1" dirty="0" smtClean="0"/>
              <a:t>lei da periodicidade</a:t>
            </a:r>
            <a:r>
              <a:rPr lang="pt-BR" dirty="0" smtClean="0"/>
              <a:t>:</a:t>
            </a:r>
          </a:p>
          <a:p>
            <a:pPr algn="just"/>
            <a:r>
              <a:rPr lang="pt-BR" dirty="0" smtClean="0"/>
              <a:t>Muitas propriedades físicas e químicas dos elementos variam </a:t>
            </a:r>
            <a:r>
              <a:rPr lang="pt-BR" b="1" dirty="0" smtClean="0"/>
              <a:t>periodicamente</a:t>
            </a:r>
            <a:r>
              <a:rPr lang="pt-BR" dirty="0" smtClean="0"/>
              <a:t> na sequência de suas </a:t>
            </a:r>
            <a:r>
              <a:rPr lang="pt-BR" b="1" dirty="0" smtClean="0"/>
              <a:t>massas atômicas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36649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	Propriedades Periódicas e Aperiódicas dos Elementos Químicos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b="1" dirty="0" smtClean="0"/>
              <a:t>Propriedades Periódicas</a:t>
            </a:r>
          </a:p>
          <a:p>
            <a:pPr algn="just"/>
            <a:r>
              <a:rPr lang="pt-BR" dirty="0" smtClean="0"/>
              <a:t>Generalizando, podemos dizer que muitas propriedades dos elementos químicos variam periodicamente ao longo da Tabela Periódica, sendo por isso chamados de </a:t>
            </a:r>
            <a:r>
              <a:rPr lang="pt-BR" b="1" dirty="0" smtClean="0"/>
              <a:t>propriedade periódicas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Exemplo de propriedades periódicas:</a:t>
            </a:r>
          </a:p>
          <a:p>
            <a:pPr lvl="1" algn="just"/>
            <a:r>
              <a:rPr lang="pt-BR" dirty="0" smtClean="0"/>
              <a:t>Raio atômico</a:t>
            </a:r>
          </a:p>
          <a:p>
            <a:pPr lvl="1" algn="just"/>
            <a:r>
              <a:rPr lang="pt-BR" dirty="0" smtClean="0"/>
              <a:t>Volume atômico</a:t>
            </a:r>
          </a:p>
          <a:p>
            <a:pPr lvl="1" algn="just"/>
            <a:r>
              <a:rPr lang="pt-BR" dirty="0" smtClean="0"/>
              <a:t>Densidade absoluta</a:t>
            </a:r>
          </a:p>
          <a:p>
            <a:pPr lvl="1" algn="just"/>
            <a:r>
              <a:rPr lang="pt-BR" dirty="0" smtClean="0"/>
              <a:t>Temperatura de fusão e ebulição</a:t>
            </a:r>
          </a:p>
          <a:p>
            <a:pPr lvl="1" algn="just"/>
            <a:r>
              <a:rPr lang="pt-BR" dirty="0" smtClean="0"/>
              <a:t>Etc...</a:t>
            </a:r>
          </a:p>
          <a:p>
            <a:pPr marL="0" indent="0">
              <a:buNone/>
            </a:pPr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3191602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b="1" dirty="0">
                <a:solidFill>
                  <a:prstClr val="black"/>
                </a:solidFill>
              </a:rPr>
              <a:t>Propriedades </a:t>
            </a:r>
            <a:r>
              <a:rPr lang="pt-BR" sz="4000" b="1" dirty="0" smtClean="0">
                <a:solidFill>
                  <a:prstClr val="black"/>
                </a:solidFill>
              </a:rPr>
              <a:t>Aperiódicas </a:t>
            </a:r>
            <a:r>
              <a:rPr lang="pt-BR" sz="4000" b="1" dirty="0">
                <a:solidFill>
                  <a:prstClr val="black"/>
                </a:solidFill>
              </a:rPr>
              <a:t>dos </a:t>
            </a:r>
            <a:r>
              <a:rPr lang="pt-BR" sz="4000" b="1" dirty="0" smtClean="0">
                <a:solidFill>
                  <a:prstClr val="black"/>
                </a:solidFill>
              </a:rPr>
              <a:t/>
            </a:r>
            <a:br>
              <a:rPr lang="pt-BR" sz="4000" b="1" dirty="0" smtClean="0">
                <a:solidFill>
                  <a:prstClr val="black"/>
                </a:solidFill>
              </a:rPr>
            </a:br>
            <a:r>
              <a:rPr lang="pt-BR" sz="4000" b="1" dirty="0" smtClean="0">
                <a:solidFill>
                  <a:prstClr val="black"/>
                </a:solidFill>
              </a:rPr>
              <a:t>Elementos </a:t>
            </a:r>
            <a:r>
              <a:rPr lang="pt-BR" sz="4000" b="1" dirty="0">
                <a:solidFill>
                  <a:prstClr val="black"/>
                </a:solidFill>
              </a:rPr>
              <a:t>Químicos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 smtClean="0"/>
              <a:t>Propriedades Aperiódicas</a:t>
            </a:r>
          </a:p>
          <a:p>
            <a:pPr algn="just"/>
            <a:r>
              <a:rPr lang="pt-BR" dirty="0" smtClean="0"/>
              <a:t>São propriedades cujos valores só aumentam com o número atômico, ou só diminuem.</a:t>
            </a:r>
          </a:p>
          <a:p>
            <a:pPr algn="just"/>
            <a:r>
              <a:rPr lang="pt-BR" dirty="0" smtClean="0"/>
              <a:t>Exemplos</a:t>
            </a:r>
          </a:p>
          <a:p>
            <a:pPr lvl="1" algn="just"/>
            <a:r>
              <a:rPr lang="pt-BR" dirty="0" smtClean="0"/>
              <a:t>Número de massa</a:t>
            </a:r>
          </a:p>
          <a:p>
            <a:pPr lvl="1" algn="just"/>
            <a:r>
              <a:rPr lang="pt-BR" dirty="0" smtClean="0"/>
              <a:t>Calor específico</a:t>
            </a:r>
          </a:p>
          <a:p>
            <a:pPr marL="0" indent="0" algn="just">
              <a:buNone/>
            </a:pPr>
            <a:endParaRPr lang="pt-BR" dirty="0" smtClean="0"/>
          </a:p>
          <a:p>
            <a:endParaRPr lang="pt-BR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964" y="4437112"/>
            <a:ext cx="5235397" cy="211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4343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b="1" dirty="0">
                <a:solidFill>
                  <a:prstClr val="black"/>
                </a:solidFill>
              </a:rPr>
              <a:t>Propriedades Periódicas </a:t>
            </a:r>
            <a:r>
              <a:rPr lang="pt-BR" sz="4000" b="1" dirty="0" smtClean="0">
                <a:solidFill>
                  <a:prstClr val="black"/>
                </a:solidFill>
              </a:rPr>
              <a:t>dos </a:t>
            </a:r>
            <a:br>
              <a:rPr lang="pt-BR" sz="4000" b="1" dirty="0" smtClean="0">
                <a:solidFill>
                  <a:prstClr val="black"/>
                </a:solidFill>
              </a:rPr>
            </a:br>
            <a:r>
              <a:rPr lang="pt-BR" sz="4000" b="1" dirty="0" smtClean="0">
                <a:solidFill>
                  <a:prstClr val="black"/>
                </a:solidFill>
              </a:rPr>
              <a:t>Elementos </a:t>
            </a:r>
            <a:r>
              <a:rPr lang="pt-BR" sz="4000" b="1" dirty="0">
                <a:solidFill>
                  <a:prstClr val="black"/>
                </a:solidFill>
              </a:rPr>
              <a:t>Químicos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 seguir serão apresentadas algumas propriedades periódicas dos elementos químicos.</a:t>
            </a:r>
          </a:p>
          <a:p>
            <a:pPr marL="0" indent="0" algn="just">
              <a:buNone/>
            </a:pPr>
            <a:r>
              <a:rPr lang="pt-BR" b="1" dirty="0" smtClean="0"/>
              <a:t>Raio Atômico</a:t>
            </a:r>
          </a:p>
          <a:p>
            <a:pPr algn="just"/>
            <a:r>
              <a:rPr lang="pt-BR" dirty="0" smtClean="0"/>
              <a:t>O raio atômico (r) é a metade da distância entre dois núcleos atômicos vizinhos.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726" y="4869160"/>
            <a:ext cx="2143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9600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b="1" dirty="0">
                <a:solidFill>
                  <a:prstClr val="black"/>
                </a:solidFill>
              </a:rPr>
              <a:t>Propriedades Periódicas </a:t>
            </a:r>
            <a:r>
              <a:rPr lang="pt-BR" sz="4000" b="1" dirty="0" smtClean="0">
                <a:solidFill>
                  <a:prstClr val="black"/>
                </a:solidFill>
              </a:rPr>
              <a:t>dos </a:t>
            </a:r>
            <a:br>
              <a:rPr lang="pt-BR" sz="4000" b="1" dirty="0" smtClean="0">
                <a:solidFill>
                  <a:prstClr val="black"/>
                </a:solidFill>
              </a:rPr>
            </a:br>
            <a:r>
              <a:rPr lang="pt-BR" sz="4000" b="1" dirty="0" smtClean="0">
                <a:solidFill>
                  <a:prstClr val="black"/>
                </a:solidFill>
              </a:rPr>
              <a:t>Elementos </a:t>
            </a:r>
            <a:r>
              <a:rPr lang="pt-BR" sz="4000" b="1" dirty="0">
                <a:solidFill>
                  <a:prstClr val="black"/>
                </a:solidFill>
              </a:rPr>
              <a:t>Químicos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b="1" dirty="0" smtClean="0"/>
              <a:t>Raio Atômico</a:t>
            </a:r>
          </a:p>
          <a:p>
            <a:pPr algn="just"/>
            <a:r>
              <a:rPr lang="pt-BR" dirty="0" smtClean="0"/>
              <a:t>É uma propriedade periódica, pois seus valores variam periodicamente (isto é, aumentam ou diminuem seguidamente) com o aumento do número atômico.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28691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b="1" dirty="0">
                <a:solidFill>
                  <a:prstClr val="black"/>
                </a:solidFill>
              </a:rPr>
              <a:t>Propriedades Periódicas </a:t>
            </a:r>
            <a:r>
              <a:rPr lang="pt-BR" sz="4000" b="1" dirty="0" smtClean="0">
                <a:solidFill>
                  <a:prstClr val="black"/>
                </a:solidFill>
              </a:rPr>
              <a:t>dos </a:t>
            </a:r>
            <a:br>
              <a:rPr lang="pt-BR" sz="4000" b="1" dirty="0" smtClean="0">
                <a:solidFill>
                  <a:prstClr val="black"/>
                </a:solidFill>
              </a:rPr>
            </a:br>
            <a:r>
              <a:rPr lang="pt-BR" sz="4000" b="1" dirty="0" smtClean="0">
                <a:solidFill>
                  <a:prstClr val="black"/>
                </a:solidFill>
              </a:rPr>
              <a:t>Elementos </a:t>
            </a:r>
            <a:r>
              <a:rPr lang="pt-BR" sz="4000" b="1" dirty="0">
                <a:solidFill>
                  <a:prstClr val="black"/>
                </a:solidFill>
              </a:rPr>
              <a:t>Químicos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b="1" dirty="0" smtClean="0"/>
              <a:t>Raio Atômico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37320" y="5733256"/>
            <a:ext cx="4320480" cy="1453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dirty="0" smtClean="0"/>
              <a:t>Raio atômico medido em </a:t>
            </a:r>
            <a:r>
              <a:rPr lang="pt-BR" dirty="0" err="1" smtClean="0"/>
              <a:t>picômetros</a:t>
            </a:r>
            <a:r>
              <a:rPr lang="pt-BR" dirty="0" smtClean="0"/>
              <a:t> (símbolo </a:t>
            </a:r>
            <a:r>
              <a:rPr lang="pt-BR" dirty="0" err="1" smtClean="0"/>
              <a:t>pm</a:t>
            </a:r>
            <a:r>
              <a:rPr lang="pt-BR" dirty="0" smtClean="0"/>
              <a:t>) que é um submúltiplo do metro (</a:t>
            </a:r>
            <a:r>
              <a:rPr lang="pt-BR" dirty="0" smtClean="0">
                <a:ea typeface="Calibri"/>
                <a:cs typeface="Times New Roman"/>
              </a:rPr>
              <a:t>1 </a:t>
            </a:r>
            <a:r>
              <a:rPr lang="pt-BR" dirty="0" err="1">
                <a:ea typeface="Calibri"/>
                <a:cs typeface="Times New Roman"/>
              </a:rPr>
              <a:t>pm</a:t>
            </a:r>
            <a:r>
              <a:rPr lang="pt-BR" dirty="0">
                <a:ea typeface="Calibri"/>
                <a:cs typeface="Times New Roman"/>
              </a:rPr>
              <a:t> = 10</a:t>
            </a:r>
            <a:r>
              <a:rPr lang="pt-BR" baseline="30000" dirty="0">
                <a:ea typeface="Calibri"/>
                <a:cs typeface="Times New Roman"/>
              </a:rPr>
              <a:t>-12</a:t>
            </a:r>
            <a:r>
              <a:rPr lang="pt-BR" dirty="0">
                <a:ea typeface="Calibri"/>
                <a:cs typeface="Times New Roman"/>
              </a:rPr>
              <a:t> </a:t>
            </a:r>
            <a:r>
              <a:rPr lang="pt-BR" dirty="0" smtClean="0">
                <a:ea typeface="Calibri"/>
                <a:cs typeface="Times New Roman"/>
              </a:rPr>
              <a:t>m).</a:t>
            </a:r>
            <a:endParaRPr lang="pt-BR" dirty="0">
              <a:ea typeface="Calibri"/>
              <a:cs typeface="Times New Roman"/>
            </a:endParaRPr>
          </a:p>
          <a:p>
            <a:pPr algn="just"/>
            <a:endParaRPr lang="pt-B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64904"/>
            <a:ext cx="33337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508104" y="472514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Variação do raio atômico em função do número atômico.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56839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b="1" dirty="0">
                <a:solidFill>
                  <a:prstClr val="black"/>
                </a:solidFill>
              </a:rPr>
              <a:t>Propriedades Periódicas </a:t>
            </a:r>
            <a:r>
              <a:rPr lang="pt-BR" sz="4000" b="1" dirty="0" smtClean="0">
                <a:solidFill>
                  <a:prstClr val="black"/>
                </a:solidFill>
              </a:rPr>
              <a:t>dos </a:t>
            </a:r>
            <a:br>
              <a:rPr lang="pt-BR" sz="4000" b="1" dirty="0" smtClean="0">
                <a:solidFill>
                  <a:prstClr val="black"/>
                </a:solidFill>
              </a:rPr>
            </a:br>
            <a:r>
              <a:rPr lang="pt-BR" sz="4000" b="1" dirty="0" smtClean="0">
                <a:solidFill>
                  <a:prstClr val="black"/>
                </a:solidFill>
              </a:rPr>
              <a:t>Elementos </a:t>
            </a:r>
            <a:r>
              <a:rPr lang="pt-BR" sz="4000" b="1" dirty="0">
                <a:solidFill>
                  <a:prstClr val="black"/>
                </a:solidFill>
              </a:rPr>
              <a:t>Químicos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b="1" dirty="0" smtClean="0"/>
              <a:t>Raio Atômico</a:t>
            </a:r>
          </a:p>
          <a:p>
            <a:pPr algn="just"/>
            <a:r>
              <a:rPr lang="pt-BR" dirty="0" smtClean="0"/>
              <a:t>Na </a:t>
            </a:r>
            <a:r>
              <a:rPr lang="pt-BR" b="1" dirty="0" smtClean="0"/>
              <a:t>vertical</a:t>
            </a:r>
            <a:r>
              <a:rPr lang="pt-BR" dirty="0" smtClean="0"/>
              <a:t>, os raios atômicos </a:t>
            </a:r>
            <a:r>
              <a:rPr lang="pt-BR" b="1" dirty="0" smtClean="0"/>
              <a:t>aumentam de cima para baixo</a:t>
            </a:r>
            <a:r>
              <a:rPr lang="pt-BR" dirty="0" smtClean="0"/>
              <a:t> porque os átomos têm nesse sentido um número crescente de camadas eletrônicas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077072"/>
            <a:ext cx="2988469" cy="153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2560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b="1" dirty="0">
                <a:solidFill>
                  <a:prstClr val="black"/>
                </a:solidFill>
              </a:rPr>
              <a:t>Propriedades Periódicas </a:t>
            </a:r>
            <a:r>
              <a:rPr lang="pt-BR" sz="4000" b="1" dirty="0" smtClean="0">
                <a:solidFill>
                  <a:prstClr val="black"/>
                </a:solidFill>
              </a:rPr>
              <a:t>dos </a:t>
            </a:r>
            <a:br>
              <a:rPr lang="pt-BR" sz="4000" b="1" dirty="0" smtClean="0">
                <a:solidFill>
                  <a:prstClr val="black"/>
                </a:solidFill>
              </a:rPr>
            </a:br>
            <a:r>
              <a:rPr lang="pt-BR" sz="4000" b="1" dirty="0" smtClean="0">
                <a:solidFill>
                  <a:prstClr val="black"/>
                </a:solidFill>
              </a:rPr>
              <a:t>Elementos </a:t>
            </a:r>
            <a:r>
              <a:rPr lang="pt-BR" sz="4000" b="1" dirty="0">
                <a:solidFill>
                  <a:prstClr val="black"/>
                </a:solidFill>
              </a:rPr>
              <a:t>Químicos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b="1" dirty="0" smtClean="0"/>
              <a:t>Raio Atômico</a:t>
            </a:r>
          </a:p>
          <a:p>
            <a:pPr algn="just"/>
            <a:r>
              <a:rPr lang="pt-BR" dirty="0" smtClean="0"/>
              <a:t>Na </a:t>
            </a:r>
            <a:r>
              <a:rPr lang="pt-BR" b="1" dirty="0" smtClean="0"/>
              <a:t>horizontal</a:t>
            </a:r>
            <a:r>
              <a:rPr lang="pt-BR" dirty="0" smtClean="0"/>
              <a:t>, os raios atômicos </a:t>
            </a:r>
            <a:r>
              <a:rPr lang="pt-BR" b="1" dirty="0" smtClean="0"/>
              <a:t>aumentam para a esquerda</a:t>
            </a:r>
            <a:r>
              <a:rPr lang="pt-BR" dirty="0" smtClean="0"/>
              <a:t>. Isso acontece porque, para a direita, as camadas eletrônicas são atraídas cada vez mais intensamente pelo núcleo, pois a carga positiva do núcleo também cresce para a direita.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25144"/>
            <a:ext cx="2988469" cy="153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8504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b="1" dirty="0">
                <a:solidFill>
                  <a:prstClr val="black"/>
                </a:solidFill>
              </a:rPr>
              <a:t>Propriedades Periódicas </a:t>
            </a:r>
            <a:r>
              <a:rPr lang="pt-BR" sz="4000" b="1" dirty="0" smtClean="0">
                <a:solidFill>
                  <a:prstClr val="black"/>
                </a:solidFill>
              </a:rPr>
              <a:t>dos </a:t>
            </a:r>
            <a:br>
              <a:rPr lang="pt-BR" sz="4000" b="1" dirty="0" smtClean="0">
                <a:solidFill>
                  <a:prstClr val="black"/>
                </a:solidFill>
              </a:rPr>
            </a:br>
            <a:r>
              <a:rPr lang="pt-BR" sz="4000" b="1" dirty="0" smtClean="0">
                <a:solidFill>
                  <a:prstClr val="black"/>
                </a:solidFill>
              </a:rPr>
              <a:t>Elementos </a:t>
            </a:r>
            <a:r>
              <a:rPr lang="pt-BR" sz="4000" b="1" dirty="0">
                <a:solidFill>
                  <a:prstClr val="black"/>
                </a:solidFill>
              </a:rPr>
              <a:t>Químicos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b="1" dirty="0" smtClean="0"/>
              <a:t>Volume Atômico</a:t>
            </a:r>
            <a:endParaRPr lang="pt-BR" dirty="0" smtClean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dirty="0" smtClean="0"/>
              <a:t>É o </a:t>
            </a:r>
            <a:r>
              <a:rPr lang="pt-BR" b="1" dirty="0" smtClean="0"/>
              <a:t>volume ocupado por 1 mol </a:t>
            </a:r>
            <a:r>
              <a:rPr lang="pt-BR" sz="2800" dirty="0" smtClean="0"/>
              <a:t>(</a:t>
            </a:r>
            <a:r>
              <a:rPr lang="pt-BR" sz="2800" dirty="0">
                <a:ea typeface="Calibri"/>
                <a:cs typeface="Times New Roman"/>
              </a:rPr>
              <a:t>6,02 x 10</a:t>
            </a:r>
            <a:r>
              <a:rPr lang="pt-BR" sz="2800" baseline="30000" dirty="0">
                <a:ea typeface="Calibri"/>
                <a:cs typeface="Times New Roman"/>
              </a:rPr>
              <a:t>23</a:t>
            </a:r>
            <a:r>
              <a:rPr lang="pt-BR" sz="2800" dirty="0">
                <a:ea typeface="Calibri"/>
                <a:cs typeface="Times New Roman"/>
              </a:rPr>
              <a:t> </a:t>
            </a:r>
            <a:r>
              <a:rPr lang="pt-BR" sz="2800" dirty="0" smtClean="0">
                <a:ea typeface="Calibri"/>
                <a:cs typeface="Times New Roman"/>
              </a:rPr>
              <a:t>átomos) </a:t>
            </a:r>
            <a:r>
              <a:rPr lang="pt-BR" dirty="0" smtClean="0">
                <a:ea typeface="Calibri"/>
                <a:cs typeface="Times New Roman"/>
              </a:rPr>
              <a:t>do elemento no estado sólido.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800" dirty="0" smtClean="0">
                <a:ea typeface="Calibri"/>
                <a:cs typeface="Times New Roman"/>
              </a:rPr>
              <a:t>Observe que o volume atômico não é o volume de um átomo, mas o volume de um conjunto (</a:t>
            </a:r>
            <a:r>
              <a:rPr lang="pt-BR" sz="2800" dirty="0">
                <a:ea typeface="Calibri"/>
                <a:cs typeface="Times New Roman"/>
              </a:rPr>
              <a:t>6,02 x </a:t>
            </a:r>
            <a:r>
              <a:rPr lang="pt-BR" sz="2800" dirty="0" smtClean="0">
                <a:ea typeface="Calibri"/>
                <a:cs typeface="Times New Roman"/>
              </a:rPr>
              <a:t>10</a:t>
            </a:r>
            <a:r>
              <a:rPr lang="pt-BR" sz="2800" baseline="30000" dirty="0" smtClean="0">
                <a:ea typeface="Calibri"/>
                <a:cs typeface="Times New Roman"/>
              </a:rPr>
              <a:t>23</a:t>
            </a:r>
            <a:r>
              <a:rPr lang="pt-BR" sz="2800" dirty="0" smtClean="0">
                <a:ea typeface="Calibri"/>
                <a:cs typeface="Times New Roman"/>
              </a:rPr>
              <a:t>) átomos; consequentemente, no volume atômico influi não só o </a:t>
            </a:r>
            <a:r>
              <a:rPr lang="pt-BR" sz="2800" b="1" dirty="0" smtClean="0">
                <a:ea typeface="Calibri"/>
                <a:cs typeface="Times New Roman"/>
              </a:rPr>
              <a:t>volume de cada átomo</a:t>
            </a:r>
            <a:r>
              <a:rPr lang="pt-BR" sz="2800" dirty="0" smtClean="0">
                <a:ea typeface="Calibri"/>
                <a:cs typeface="Times New Roman"/>
              </a:rPr>
              <a:t>, como também o </a:t>
            </a:r>
            <a:r>
              <a:rPr lang="pt-BR" sz="2800" b="1" dirty="0" smtClean="0">
                <a:ea typeface="Calibri"/>
                <a:cs typeface="Times New Roman"/>
              </a:rPr>
              <a:t>espaçamento</a:t>
            </a:r>
            <a:r>
              <a:rPr lang="pt-BR" sz="2800" dirty="0" smtClean="0">
                <a:ea typeface="Calibri"/>
                <a:cs typeface="Times New Roman"/>
              </a:rPr>
              <a:t> existente entre os átomos.</a:t>
            </a:r>
            <a:endParaRPr lang="pt-BR" sz="2800" dirty="0">
              <a:ea typeface="Calibri"/>
              <a:cs typeface="Times New Roman"/>
            </a:endParaRPr>
          </a:p>
          <a:p>
            <a:pPr algn="just"/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7743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prstClr val="black"/>
                </a:solidFill>
              </a:rPr>
              <a:t>Propriedades Periódicas </a:t>
            </a:r>
            <a:r>
              <a:rPr lang="pt-BR" sz="3600" b="1" dirty="0" smtClean="0">
                <a:solidFill>
                  <a:prstClr val="black"/>
                </a:solidFill>
              </a:rPr>
              <a:t>dos </a:t>
            </a:r>
            <a:br>
              <a:rPr lang="pt-BR" sz="3600" b="1" dirty="0" smtClean="0">
                <a:solidFill>
                  <a:prstClr val="black"/>
                </a:solidFill>
              </a:rPr>
            </a:br>
            <a:r>
              <a:rPr lang="pt-BR" sz="3600" b="1" dirty="0" smtClean="0">
                <a:solidFill>
                  <a:prstClr val="black"/>
                </a:solidFill>
              </a:rPr>
              <a:t>Elementos </a:t>
            </a:r>
            <a:r>
              <a:rPr lang="pt-BR" sz="3600" b="1" dirty="0">
                <a:solidFill>
                  <a:prstClr val="black"/>
                </a:solidFill>
              </a:rPr>
              <a:t>Químicos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Volume Atômico</a:t>
            </a:r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02" y="2204864"/>
            <a:ext cx="5211762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27584" y="638157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Variação do volume atômico com o número atômico.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6465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prstClr val="black"/>
                </a:solidFill>
              </a:rPr>
              <a:t>Propriedades Periódicas </a:t>
            </a:r>
            <a:r>
              <a:rPr lang="pt-BR" sz="3600" b="1" dirty="0" smtClean="0">
                <a:solidFill>
                  <a:prstClr val="black"/>
                </a:solidFill>
              </a:rPr>
              <a:t>dos </a:t>
            </a:r>
            <a:br>
              <a:rPr lang="pt-BR" sz="3600" b="1" dirty="0" smtClean="0">
                <a:solidFill>
                  <a:prstClr val="black"/>
                </a:solidFill>
              </a:rPr>
            </a:br>
            <a:r>
              <a:rPr lang="pt-BR" sz="3600" b="1" dirty="0" smtClean="0">
                <a:solidFill>
                  <a:prstClr val="black"/>
                </a:solidFill>
              </a:rPr>
              <a:t>Elementos </a:t>
            </a:r>
            <a:r>
              <a:rPr lang="pt-BR" sz="3600" b="1" dirty="0">
                <a:solidFill>
                  <a:prstClr val="black"/>
                </a:solidFill>
              </a:rPr>
              <a:t>Químicos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29000"/>
          </a:xfrm>
        </p:spPr>
        <p:txBody>
          <a:bodyPr>
            <a:normAutofit fontScale="70000" lnSpcReduction="20000"/>
          </a:bodyPr>
          <a:lstStyle/>
          <a:p>
            <a:r>
              <a:rPr lang="pt-BR" sz="3400" b="1" dirty="0" smtClean="0"/>
              <a:t>Volume Atômico</a:t>
            </a:r>
          </a:p>
          <a:p>
            <a:pPr algn="just"/>
            <a:r>
              <a:rPr lang="pt-BR" sz="3400" dirty="0" smtClean="0"/>
              <a:t>O volume atômico aumenta do centro da tabela periódica para as extremidades da Tabela Periódica.</a:t>
            </a:r>
          </a:p>
          <a:p>
            <a:pPr algn="just"/>
            <a:r>
              <a:rPr lang="pt-BR" sz="3400" dirty="0" smtClean="0"/>
              <a:t>Nas </a:t>
            </a:r>
            <a:r>
              <a:rPr lang="pt-BR" sz="3400" b="1" dirty="0" smtClean="0"/>
              <a:t>colunas</a:t>
            </a:r>
            <a:r>
              <a:rPr lang="pt-BR" sz="3400" dirty="0" smtClean="0"/>
              <a:t>, a variação do volume atômico é semelhante à do raio atômico.</a:t>
            </a:r>
          </a:p>
          <a:p>
            <a:pPr algn="just"/>
            <a:r>
              <a:rPr lang="pt-BR" sz="3400" dirty="0" smtClean="0"/>
              <a:t>Nos </a:t>
            </a:r>
            <a:r>
              <a:rPr lang="pt-BR" sz="3400" b="1" dirty="0" smtClean="0"/>
              <a:t>períodos</a:t>
            </a:r>
            <a:r>
              <a:rPr lang="pt-BR" sz="3400" dirty="0" smtClean="0"/>
              <a:t>, a esquerda do centro da Tabela Periódica, o aumento do volume atômico acompanha o do raio atômico; já a direita da linha central, a variação é oposta, porque, nos elementos aí situados (principalmente nos não-metais), o “espaçamento” entre os átomos é relativamente grande.</a:t>
            </a:r>
          </a:p>
          <a:p>
            <a:pPr algn="just"/>
            <a:endParaRPr lang="pt-BR" dirty="0" smtClean="0"/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5013176"/>
            <a:ext cx="3829050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316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 Classificação Periódica Moderna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Apresenta os elementos químicos dispostos em </a:t>
            </a:r>
            <a:r>
              <a:rPr lang="pt-BR" b="1" dirty="0" smtClean="0"/>
              <a:t>ordem crescente de números atômicos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Enunciado moderno da lei da periodicidade:</a:t>
            </a:r>
          </a:p>
          <a:p>
            <a:pPr lvl="1" algn="just"/>
            <a:r>
              <a:rPr lang="pt-BR" dirty="0" smtClean="0"/>
              <a:t>Muitas propriedades físicas e químicas dos elementos variam </a:t>
            </a:r>
            <a:r>
              <a:rPr lang="pt-BR" b="1" dirty="0" smtClean="0"/>
              <a:t>periodicamente</a:t>
            </a:r>
            <a:r>
              <a:rPr lang="pt-BR" dirty="0" smtClean="0"/>
              <a:t> na sequência de seus </a:t>
            </a:r>
            <a:r>
              <a:rPr lang="pt-BR" b="1" dirty="0" smtClean="0"/>
              <a:t>números atômicos</a:t>
            </a:r>
            <a:r>
              <a:rPr lang="pt-BR" dirty="0" smtClean="0"/>
              <a:t>.</a:t>
            </a:r>
          </a:p>
          <a:p>
            <a:pPr lvl="1" algn="just"/>
            <a:endParaRPr lang="pt-BR" dirty="0" smtClean="0"/>
          </a:p>
          <a:p>
            <a:pPr lvl="1"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871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prstClr val="black"/>
                </a:solidFill>
              </a:rPr>
              <a:t>Propriedades Periódicas dos </a:t>
            </a:r>
            <a:br>
              <a:rPr lang="pt-BR" b="1" dirty="0">
                <a:solidFill>
                  <a:prstClr val="black"/>
                </a:solidFill>
              </a:rPr>
            </a:br>
            <a:r>
              <a:rPr lang="pt-BR" b="1" dirty="0">
                <a:solidFill>
                  <a:prstClr val="black"/>
                </a:solidFill>
              </a:rPr>
              <a:t>Elementos Químicos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pt-BR" b="1" dirty="0" smtClean="0"/>
                  <a:t>Densidade Absoluta</a:t>
                </a:r>
                <a:endParaRPr lang="pt-BR" dirty="0" smtClean="0"/>
              </a:p>
              <a:p>
                <a:r>
                  <a:rPr lang="pt-BR" dirty="0" smtClean="0"/>
                  <a:t>Chama-se de densidade absoluta (</a:t>
                </a:r>
                <a:r>
                  <a:rPr lang="pt-BR" i="1" dirty="0" smtClean="0"/>
                  <a:t>d</a:t>
                </a:r>
                <a:r>
                  <a:rPr lang="pt-BR" dirty="0" smtClean="0"/>
                  <a:t>) ou massa específica de um elemento o quociente entre sua massa (</a:t>
                </a:r>
                <a:r>
                  <a:rPr lang="pt-BR" i="1" dirty="0" smtClean="0"/>
                  <a:t>m</a:t>
                </a:r>
                <a:r>
                  <a:rPr lang="pt-BR" dirty="0" smtClean="0"/>
                  <a:t>) e seu volume (</a:t>
                </a:r>
                <a:r>
                  <a:rPr lang="pt-BR" i="1" dirty="0" smtClean="0"/>
                  <a:t>V</a:t>
                </a:r>
                <a:r>
                  <a:rPr lang="pt-BR" dirty="0" smtClean="0"/>
                  <a:t>).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  <a:ea typeface="Calibri"/>
                          <a:cs typeface="Times New Roman"/>
                        </a:rPr>
                        <m:t>𝑑</m:t>
                      </m:r>
                      <m:r>
                        <a:rPr lang="pt-BR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pt-BR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𝑚</m:t>
                          </m:r>
                        </m:num>
                        <m:den>
                          <m:r>
                            <a:rPr lang="pt-BR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pt-BR" dirty="0" smtClean="0">
                  <a:ea typeface="Calibri"/>
                  <a:cs typeface="Times New Roman"/>
                </a:endParaRPr>
              </a:p>
              <a:p>
                <a:pPr marL="0" indent="0">
                  <a:buNone/>
                </a:pPr>
                <a:endParaRPr lang="pt-BR" dirty="0">
                  <a:ea typeface="Calibri"/>
                  <a:cs typeface="Times New Roman"/>
                </a:endParaRPr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08143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prstClr val="black"/>
                </a:solidFill>
              </a:rPr>
              <a:t>Propriedades Periódicas dos </a:t>
            </a:r>
            <a:br>
              <a:rPr lang="pt-BR" b="1" dirty="0">
                <a:solidFill>
                  <a:prstClr val="black"/>
                </a:solidFill>
              </a:rPr>
            </a:br>
            <a:r>
              <a:rPr lang="pt-BR" b="1" dirty="0">
                <a:solidFill>
                  <a:prstClr val="black"/>
                </a:solidFill>
              </a:rPr>
              <a:t>Elementos Químicos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 smtClean="0"/>
              <a:t>Densidade Absoluta</a:t>
            </a:r>
            <a:endParaRPr lang="pt-BR" dirty="0" smtClean="0"/>
          </a:p>
          <a:p>
            <a:pPr algn="just"/>
            <a:r>
              <a:rPr lang="pt-BR" dirty="0" smtClean="0">
                <a:ea typeface="Calibri"/>
                <a:cs typeface="Times New Roman"/>
              </a:rPr>
              <a:t>Os elementos mais densos situam-se </a:t>
            </a:r>
            <a:r>
              <a:rPr lang="pt-BR" b="1" dirty="0" smtClean="0">
                <a:ea typeface="Calibri"/>
                <a:cs typeface="Times New Roman"/>
              </a:rPr>
              <a:t>no centro e na parte inferior </a:t>
            </a:r>
            <a:r>
              <a:rPr lang="pt-BR" dirty="0" smtClean="0">
                <a:ea typeface="Calibri"/>
                <a:cs typeface="Times New Roman"/>
              </a:rPr>
              <a:t>da Tabela Periódica.</a:t>
            </a:r>
          </a:p>
          <a:p>
            <a:pPr algn="just"/>
            <a:r>
              <a:rPr lang="pt-BR" sz="2400" dirty="0" smtClean="0">
                <a:ea typeface="Calibri"/>
                <a:cs typeface="Times New Roman"/>
              </a:rPr>
              <a:t>Exemplos: </a:t>
            </a:r>
          </a:p>
          <a:p>
            <a:pPr lvl="1" algn="just"/>
            <a:r>
              <a:rPr lang="pt-BR" sz="2000" dirty="0" smtClean="0">
                <a:ea typeface="Calibri"/>
                <a:cs typeface="Times New Roman"/>
              </a:rPr>
              <a:t>ósmio (</a:t>
            </a:r>
            <a:r>
              <a:rPr lang="pt-BR" sz="2000" i="1" dirty="0" smtClean="0">
                <a:ea typeface="Calibri"/>
                <a:cs typeface="Times New Roman"/>
              </a:rPr>
              <a:t>d</a:t>
            </a:r>
            <a:r>
              <a:rPr lang="pt-BR" sz="2000" dirty="0" smtClean="0">
                <a:ea typeface="Calibri"/>
                <a:cs typeface="Times New Roman"/>
              </a:rPr>
              <a:t>= 22,6 </a:t>
            </a:r>
            <a:r>
              <a:rPr lang="pt-BR" sz="2000" dirty="0" smtClean="0"/>
              <a:t>g/cm</a:t>
            </a:r>
            <a:r>
              <a:rPr lang="pt-BR" sz="2000" baseline="30000" dirty="0" smtClean="0"/>
              <a:t>3</a:t>
            </a:r>
            <a:r>
              <a:rPr lang="pt-BR" sz="2000" dirty="0" smtClean="0"/>
              <a:t>)</a:t>
            </a:r>
            <a:r>
              <a:rPr lang="pt-BR" sz="2400" dirty="0"/>
              <a:t>	</a:t>
            </a:r>
            <a:r>
              <a:rPr lang="pt-BR" sz="2400" dirty="0" smtClean="0"/>
              <a:t>	    </a:t>
            </a:r>
          </a:p>
          <a:p>
            <a:pPr lvl="1" algn="just"/>
            <a:r>
              <a:rPr lang="pt-BR" sz="2000" dirty="0" smtClean="0"/>
              <a:t>irídio (</a:t>
            </a:r>
            <a:r>
              <a:rPr lang="pt-BR" sz="2000" i="1" dirty="0" smtClean="0"/>
              <a:t>d</a:t>
            </a:r>
            <a:r>
              <a:rPr lang="pt-BR" sz="2000" dirty="0" smtClean="0"/>
              <a:t>= 22,4 g/cm</a:t>
            </a:r>
            <a:r>
              <a:rPr lang="pt-BR" sz="2000" baseline="30000" dirty="0" smtClean="0"/>
              <a:t>3</a:t>
            </a:r>
            <a:r>
              <a:rPr lang="pt-BR" sz="2000" dirty="0" smtClean="0"/>
              <a:t>)</a:t>
            </a:r>
            <a:endParaRPr lang="pt-BR" sz="2000" dirty="0"/>
          </a:p>
          <a:p>
            <a:pPr marL="0" indent="0" algn="just">
              <a:buNone/>
            </a:pPr>
            <a:endParaRPr lang="pt-BR" dirty="0"/>
          </a:p>
          <a:p>
            <a:pPr algn="just"/>
            <a:endParaRPr lang="pt-BR" dirty="0" smtClean="0">
              <a:ea typeface="Calibri"/>
              <a:cs typeface="Times New Roman"/>
            </a:endParaRPr>
          </a:p>
          <a:p>
            <a:pPr marL="0" indent="0" algn="just">
              <a:buNone/>
            </a:pPr>
            <a:endParaRPr lang="pt-BR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41783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187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prstClr val="black"/>
                </a:solidFill>
              </a:rPr>
              <a:t>Propriedades Periódicas dos </a:t>
            </a:r>
            <a:br>
              <a:rPr lang="pt-BR" b="1" dirty="0">
                <a:solidFill>
                  <a:prstClr val="black"/>
                </a:solidFill>
              </a:rPr>
            </a:br>
            <a:r>
              <a:rPr lang="pt-BR" b="1" dirty="0">
                <a:solidFill>
                  <a:prstClr val="black"/>
                </a:solidFill>
              </a:rPr>
              <a:t>Elementos Químicos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 smtClean="0"/>
              <a:t>Ponto de Fusão e de Ebulição</a:t>
            </a:r>
          </a:p>
          <a:p>
            <a:r>
              <a:rPr lang="pt-BR" dirty="0" smtClean="0"/>
              <a:t>O tungstênio é o metal de maior ponto de fusão (3.442 °C).</a:t>
            </a:r>
          </a:p>
          <a:p>
            <a:pPr algn="just"/>
            <a:r>
              <a:rPr lang="pt-BR" dirty="0" smtClean="0"/>
              <a:t>Os elementos de menores pontos de fusão e de ebulição são aqueles que podem se apresentar no estado líquido ou no estado gasoso, na temperatura ambiente.</a:t>
            </a:r>
          </a:p>
          <a:p>
            <a:pPr algn="just"/>
            <a:r>
              <a:rPr lang="pt-BR" dirty="0" smtClean="0"/>
              <a:t>Com exceção do hidrogênio, esses elementos estão situados à direita e na parte superior da Tabela Periódica.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68166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prstClr val="black"/>
                </a:solidFill>
              </a:rPr>
              <a:t>Propriedades Periódicas dos </a:t>
            </a:r>
            <a:br>
              <a:rPr lang="pt-BR" b="1" dirty="0">
                <a:solidFill>
                  <a:prstClr val="black"/>
                </a:solidFill>
              </a:rPr>
            </a:br>
            <a:r>
              <a:rPr lang="pt-BR" b="1" dirty="0">
                <a:solidFill>
                  <a:prstClr val="black"/>
                </a:solidFill>
              </a:rPr>
              <a:t>Elementos Químicos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Ponto de Fusão e de Ebulição</a:t>
            </a:r>
          </a:p>
          <a:p>
            <a:pPr algn="just"/>
            <a:r>
              <a:rPr lang="pt-BR" dirty="0" smtClean="0"/>
              <a:t>O carbono é uma exceção, com ponto de fusão igual a 3.800 °C.</a:t>
            </a:r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42628"/>
            <a:ext cx="3353562" cy="362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2879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prstClr val="black"/>
                </a:solidFill>
              </a:rPr>
              <a:t>Propriedades Periódicas dos </a:t>
            </a:r>
            <a:br>
              <a:rPr lang="pt-BR" b="1" dirty="0">
                <a:solidFill>
                  <a:prstClr val="black"/>
                </a:solidFill>
              </a:rPr>
            </a:br>
            <a:r>
              <a:rPr lang="pt-BR" b="1" dirty="0">
                <a:solidFill>
                  <a:prstClr val="black"/>
                </a:solidFill>
              </a:rPr>
              <a:t>Elementos Químicos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 smtClean="0"/>
              <a:t>Potencial ou Energia de Ionização</a:t>
            </a:r>
          </a:p>
          <a:p>
            <a:pPr algn="just"/>
            <a:r>
              <a:rPr lang="pt-BR" sz="2800" dirty="0" smtClean="0"/>
              <a:t>É a energia necessária para “arrancar” um elétron de um átomo isolado no estado gasoso.</a:t>
            </a:r>
          </a:p>
          <a:p>
            <a:pPr algn="just"/>
            <a:r>
              <a:rPr lang="pt-BR" sz="2800" dirty="0" smtClean="0"/>
              <a:t>Expressa em elétron-volt (</a:t>
            </a:r>
            <a:r>
              <a:rPr lang="pt-BR" sz="2800" dirty="0" err="1" smtClean="0"/>
              <a:t>eV</a:t>
            </a:r>
            <a:r>
              <a:rPr lang="pt-BR" sz="2800" dirty="0" smtClean="0"/>
              <a:t>), que é a energia ou trabalho necessário para deslocar um elétron contra uma diferença de potencial de 1 volt.</a:t>
            </a:r>
          </a:p>
          <a:p>
            <a:pPr algn="just"/>
            <a:endParaRPr lang="pt-BR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09120"/>
            <a:ext cx="4191000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6209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prstClr val="black"/>
                </a:solidFill>
              </a:rPr>
              <a:t>Propriedades Periódicas dos </a:t>
            </a:r>
            <a:br>
              <a:rPr lang="pt-BR" b="1" dirty="0">
                <a:solidFill>
                  <a:prstClr val="black"/>
                </a:solidFill>
              </a:rPr>
            </a:br>
            <a:r>
              <a:rPr lang="pt-BR" b="1" dirty="0">
                <a:solidFill>
                  <a:prstClr val="black"/>
                </a:solidFill>
              </a:rPr>
              <a:t>Elementos Químicos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err="1" smtClean="0"/>
              <a:t>Eletroafinidade</a:t>
            </a:r>
            <a:r>
              <a:rPr lang="pt-BR" sz="2400" b="1" dirty="0" smtClean="0"/>
              <a:t> ou Afinidade Eletrônica</a:t>
            </a:r>
          </a:p>
          <a:p>
            <a:r>
              <a:rPr lang="pt-BR" sz="2400" dirty="0" smtClean="0"/>
              <a:t>É a energia liberada quando um elétron é adicionado a um átomo neutro no estado gasoso. </a:t>
            </a:r>
          </a:p>
          <a:p>
            <a:r>
              <a:rPr lang="pt-BR" sz="2400" dirty="0" smtClean="0"/>
              <a:t>Expresso em elétron-volt (</a:t>
            </a:r>
            <a:r>
              <a:rPr lang="pt-BR" sz="2400" dirty="0" err="1" smtClean="0"/>
              <a:t>eV</a:t>
            </a:r>
            <a:r>
              <a:rPr lang="pt-BR" sz="2400" dirty="0" smtClean="0"/>
              <a:t>) e mede a intensidade com que o átomo “segura”</a:t>
            </a:r>
            <a:r>
              <a:rPr lang="pt-BR" sz="2400" dirty="0"/>
              <a:t> esse elétron adicional.</a:t>
            </a:r>
          </a:p>
          <a:p>
            <a:r>
              <a:rPr lang="pt-BR" sz="2400" dirty="0" smtClean="0"/>
              <a:t>Os halogênios e o oxigênio apresentam as maiores </a:t>
            </a:r>
            <a:r>
              <a:rPr lang="pt-BR" sz="2400" dirty="0" err="1" smtClean="0"/>
              <a:t>eletroafinidades</a:t>
            </a:r>
            <a:r>
              <a:rPr lang="pt-BR" sz="2400" dirty="0" smtClean="0"/>
              <a:t>.</a:t>
            </a:r>
          </a:p>
          <a:p>
            <a:endParaRPr lang="pt-BR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93096"/>
            <a:ext cx="4443413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6339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prstClr val="black"/>
                </a:solidFill>
              </a:rPr>
              <a:t>Propriedades Periódicas dos </a:t>
            </a:r>
            <a:br>
              <a:rPr lang="pt-BR" b="1" dirty="0">
                <a:solidFill>
                  <a:prstClr val="black"/>
                </a:solidFill>
              </a:rPr>
            </a:br>
            <a:r>
              <a:rPr lang="pt-BR" b="1" dirty="0">
                <a:solidFill>
                  <a:prstClr val="black"/>
                </a:solidFill>
              </a:rPr>
              <a:t>Elementos Químicos</a:t>
            </a:r>
            <a:endParaRPr lang="pt-BR" dirty="0"/>
          </a:p>
        </p:txBody>
      </p:sp>
      <p:pic>
        <p:nvPicPr>
          <p:cNvPr id="143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5794058" cy="518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1350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</a:t>
            </a:r>
            <a:endParaRPr lang="pt-BR" b="1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7885786" cy="12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4710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</a:t>
            </a:r>
            <a:endParaRPr lang="pt-BR" b="1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5781065" cy="5262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3645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</a:t>
            </a:r>
            <a:endParaRPr lang="pt-BR" b="1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4630865" cy="516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427984" y="6021288"/>
            <a:ext cx="23042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561380" y="6309320"/>
            <a:ext cx="23042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8521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 Classificação Periódica Moderna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just">
              <a:buNone/>
            </a:pPr>
            <a:endParaRPr lang="pt-BR" dirty="0" smtClean="0"/>
          </a:p>
          <a:p>
            <a:pPr marL="457200" lvl="1" indent="0" algn="just">
              <a:buNone/>
            </a:pPr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2700" y="-1809750"/>
            <a:ext cx="142494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60077"/>
            <a:ext cx="71247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66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Respostas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36) e</a:t>
            </a:r>
          </a:p>
          <a:p>
            <a:pPr marL="0" indent="0">
              <a:buNone/>
            </a:pPr>
            <a:r>
              <a:rPr lang="pt-BR" dirty="0" smtClean="0"/>
              <a:t>39) e</a:t>
            </a:r>
          </a:p>
          <a:p>
            <a:pPr marL="0" indent="0">
              <a:buNone/>
            </a:pPr>
            <a:r>
              <a:rPr lang="pt-BR" dirty="0" smtClean="0"/>
              <a:t>40) b</a:t>
            </a:r>
          </a:p>
          <a:p>
            <a:pPr marL="0" indent="0">
              <a:buNone/>
            </a:pPr>
            <a:r>
              <a:rPr lang="pt-BR" dirty="0" smtClean="0"/>
              <a:t>41) e</a:t>
            </a:r>
          </a:p>
          <a:p>
            <a:pPr marL="0" indent="0">
              <a:buNone/>
            </a:pPr>
            <a:r>
              <a:rPr lang="pt-BR" dirty="0" smtClean="0"/>
              <a:t>43) a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4309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 Classificação Periódica Moderna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 algn="just"/>
            <a:r>
              <a:rPr lang="pt-BR" dirty="0" smtClean="0"/>
              <a:t>Períodos</a:t>
            </a:r>
          </a:p>
          <a:p>
            <a:pPr marL="457200" lvl="1" indent="0" algn="just">
              <a:buNone/>
            </a:pPr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2700" y="-1809750"/>
            <a:ext cx="142494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89893"/>
            <a:ext cx="8754237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99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 Classificação Periódica Moderna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 algn="just"/>
            <a:r>
              <a:rPr lang="pt-BR" dirty="0" smtClean="0"/>
              <a:t>Colunas, grupos ou famílias</a:t>
            </a:r>
          </a:p>
          <a:p>
            <a:pPr marL="457200" lvl="1" indent="0" algn="just">
              <a:buNone/>
            </a:pPr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2700" y="-1809750"/>
            <a:ext cx="142494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08" y="2420888"/>
            <a:ext cx="8615477" cy="2611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60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 Classificação Periódica Moderna</a:t>
            </a:r>
            <a:endParaRPr lang="pt-BR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2700" y="-1809750"/>
            <a:ext cx="142494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292340" cy="547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554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 Classificação Periódica Moderna</a:t>
            </a:r>
            <a:endParaRPr lang="pt-BR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2700" y="-1809750"/>
            <a:ext cx="142494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8019288" cy="529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8426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1461</Words>
  <Application>Microsoft Office PowerPoint</Application>
  <PresentationFormat>Apresentação na tela (4:3)</PresentationFormat>
  <Paragraphs>220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1" baseType="lpstr">
      <vt:lpstr>Tema do Office</vt:lpstr>
      <vt:lpstr>CLASSIFICAÇÃO PERIÓDICAS DOS ELEMENTOS</vt:lpstr>
      <vt:lpstr>Histórico</vt:lpstr>
      <vt:lpstr>Histórico</vt:lpstr>
      <vt:lpstr>A Classificação Periódica Moderna</vt:lpstr>
      <vt:lpstr>A Classificação Periódica Moderna</vt:lpstr>
      <vt:lpstr>A Classificação Periódica Moderna</vt:lpstr>
      <vt:lpstr>A Classificação Periódica Moderna</vt:lpstr>
      <vt:lpstr>A Classificação Periódica Moderna</vt:lpstr>
      <vt:lpstr>A Classificação Periódica Moderna</vt:lpstr>
      <vt:lpstr>A Classificação Periódica Moderna</vt:lpstr>
      <vt:lpstr>A Classificação Periódica Moderna</vt:lpstr>
      <vt:lpstr>Exercícios</vt:lpstr>
      <vt:lpstr>Exercícios</vt:lpstr>
      <vt:lpstr>Respostas</vt:lpstr>
      <vt:lpstr>Configurações Eletrônicas dos Elementos ao Longo da Classificação Periódica</vt:lpstr>
      <vt:lpstr>Configurações Eletrônicas dos Elementos ao Longo da Classificação Periódica</vt:lpstr>
      <vt:lpstr>Configurações Eletrônicas dos Elementos ao Longo da Classificação Periódica</vt:lpstr>
      <vt:lpstr>Configurações Eletrônicas dos Elementos ao Longo da Classificação Periódica</vt:lpstr>
      <vt:lpstr>Configurações Eletrônicas dos Elementos ao Longo da Classificação Periódica</vt:lpstr>
      <vt:lpstr>Configurações Eletrônicas dos Elementos ao Longo da Classificação Periódica</vt:lpstr>
      <vt:lpstr>Modo Abreviado de Representar a Distribuição Eletrônica de um Elemento Químico</vt:lpstr>
      <vt:lpstr>Exercícios</vt:lpstr>
      <vt:lpstr>Exercícios</vt:lpstr>
      <vt:lpstr>Exercícios</vt:lpstr>
      <vt:lpstr>Exercícios</vt:lpstr>
      <vt:lpstr>Respostas dos Exercícios</vt:lpstr>
      <vt:lpstr> Propriedades Periódicas e Aperiódicas dos Elementos Químicos</vt:lpstr>
      <vt:lpstr> Propriedades Periódicas e Aperiódicas dos Elementos Químicos</vt:lpstr>
      <vt:lpstr> Propriedades Periódicas e Aperiódicas dos Elementos Químicos</vt:lpstr>
      <vt:lpstr> Propriedades Periódicas e Aperiódicas dos Elementos Químicos</vt:lpstr>
      <vt:lpstr>Propriedades Aperiódicas dos  Elementos Químicos</vt:lpstr>
      <vt:lpstr>Propriedades Periódicas dos  Elementos Químicos</vt:lpstr>
      <vt:lpstr>Propriedades Periódicas dos  Elementos Químicos</vt:lpstr>
      <vt:lpstr>Propriedades Periódicas dos  Elementos Químicos</vt:lpstr>
      <vt:lpstr>Propriedades Periódicas dos  Elementos Químicos</vt:lpstr>
      <vt:lpstr>Propriedades Periódicas dos  Elementos Químicos</vt:lpstr>
      <vt:lpstr>Propriedades Periódicas dos  Elementos Químicos</vt:lpstr>
      <vt:lpstr>Propriedades Periódicas dos  Elementos Químicos</vt:lpstr>
      <vt:lpstr>Propriedades Periódicas dos  Elementos Químicos</vt:lpstr>
      <vt:lpstr>Propriedades Periódicas dos  Elementos Químicos</vt:lpstr>
      <vt:lpstr>Propriedades Periódicas dos  Elementos Químicos</vt:lpstr>
      <vt:lpstr>Propriedades Periódicas dos  Elementos Químicos</vt:lpstr>
      <vt:lpstr>Propriedades Periódicas dos  Elementos Químicos</vt:lpstr>
      <vt:lpstr>Propriedades Periódicas dos  Elementos Químicos</vt:lpstr>
      <vt:lpstr>Propriedades Periódicas dos  Elementos Químicos</vt:lpstr>
      <vt:lpstr>Propriedades Periódicas dos  Elementos Químicos</vt:lpstr>
      <vt:lpstr>Exercícios</vt:lpstr>
      <vt:lpstr>Exercícios</vt:lpstr>
      <vt:lpstr>Exercícios</vt:lpstr>
      <vt:lpstr>Respostas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CLASSIFICAÇÃO PERIÓDICAS DOS ELEMENTOS</dc:title>
  <dc:creator>Cesar</dc:creator>
  <cp:lastModifiedBy>Cesar</cp:lastModifiedBy>
  <cp:revision>52</cp:revision>
  <dcterms:created xsi:type="dcterms:W3CDTF">2017-06-12T10:50:39Z</dcterms:created>
  <dcterms:modified xsi:type="dcterms:W3CDTF">2017-08-07T14:08:23Z</dcterms:modified>
</cp:coreProperties>
</file>