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1" r:id="rId19"/>
    <p:sldId id="282" r:id="rId20"/>
    <p:sldId id="283" r:id="rId21"/>
    <p:sldId id="286" r:id="rId22"/>
    <p:sldId id="274" r:id="rId23"/>
    <p:sldId id="275" r:id="rId24"/>
    <p:sldId id="273" r:id="rId25"/>
    <p:sldId id="276" r:id="rId26"/>
    <p:sldId id="277" r:id="rId27"/>
    <p:sldId id="278" r:id="rId28"/>
    <p:sldId id="279" r:id="rId29"/>
    <p:sldId id="280" r:id="rId30"/>
    <p:sldId id="284" r:id="rId31"/>
    <p:sldId id="285" r:id="rId32"/>
    <p:sldId id="288" r:id="rId33"/>
    <p:sldId id="287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EE92-C07D-49C7-89D0-1E39F071B854}" type="datetimeFigureOut">
              <a:rPr lang="pt-BR" smtClean="0"/>
              <a:t>10/10/2017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2EAE-85FD-4560-985A-D411AF4E53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679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EE92-C07D-49C7-89D0-1E39F071B854}" type="datetimeFigureOut">
              <a:rPr lang="pt-BR" smtClean="0"/>
              <a:t>10/10/2017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2EAE-85FD-4560-985A-D411AF4E53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267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EE92-C07D-49C7-89D0-1E39F071B854}" type="datetimeFigureOut">
              <a:rPr lang="pt-BR" smtClean="0"/>
              <a:t>10/10/2017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2EAE-85FD-4560-985A-D411AF4E53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171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EE92-C07D-49C7-89D0-1E39F071B854}" type="datetimeFigureOut">
              <a:rPr lang="pt-BR" smtClean="0"/>
              <a:t>10/10/2017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2EAE-85FD-4560-985A-D411AF4E53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40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EE92-C07D-49C7-89D0-1E39F071B854}" type="datetimeFigureOut">
              <a:rPr lang="pt-BR" smtClean="0"/>
              <a:t>10/10/2017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2EAE-85FD-4560-985A-D411AF4E53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3574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EE92-C07D-49C7-89D0-1E39F071B854}" type="datetimeFigureOut">
              <a:rPr lang="pt-BR" smtClean="0"/>
              <a:t>10/10/2017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2EAE-85FD-4560-985A-D411AF4E53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140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EE92-C07D-49C7-89D0-1E39F071B854}" type="datetimeFigureOut">
              <a:rPr lang="pt-BR" smtClean="0"/>
              <a:t>10/10/2017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2EAE-85FD-4560-985A-D411AF4E53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126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EE92-C07D-49C7-89D0-1E39F071B854}" type="datetimeFigureOut">
              <a:rPr lang="pt-BR" smtClean="0"/>
              <a:t>10/10/2017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2EAE-85FD-4560-985A-D411AF4E53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026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EE92-C07D-49C7-89D0-1E39F071B854}" type="datetimeFigureOut">
              <a:rPr lang="pt-BR" smtClean="0"/>
              <a:t>10/10/2017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2EAE-85FD-4560-985A-D411AF4E53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001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EE92-C07D-49C7-89D0-1E39F071B854}" type="datetimeFigureOut">
              <a:rPr lang="pt-BR" smtClean="0"/>
              <a:t>10/10/2017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2EAE-85FD-4560-985A-D411AF4E53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97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EE92-C07D-49C7-89D0-1E39F071B854}" type="datetimeFigureOut">
              <a:rPr lang="pt-BR" smtClean="0"/>
              <a:t>10/10/2017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2EAE-85FD-4560-985A-D411AF4E53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3733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8EE92-C07D-49C7-89D0-1E39F071B854}" type="datetimeFigureOut">
              <a:rPr lang="pt-BR" smtClean="0"/>
              <a:t>10/10/2017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F2EAE-85FD-4560-985A-D411AF4E53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266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ESTUDO DOS GASES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6904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Lei de Gay-Lussac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Sob pressão constante, o volume ocupado por determinada massa gasosa é diretamente proporcional à sua temperatura absoluta.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284983"/>
            <a:ext cx="4535424" cy="226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5868143" y="3257423"/>
                <a:ext cx="2719784" cy="2204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800" b="1" i="1" smtClean="0">
                                  <a:latin typeface="Cambria Math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pt-BR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800" b="1" i="1" smtClean="0">
                                  <a:latin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pt-BR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pt-BR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8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800" b="1" i="1" smtClean="0">
                                  <a:latin typeface="Cambria Math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pt-BR" sz="28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800" b="1" i="1" smtClean="0">
                                  <a:latin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pt-BR" sz="28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b="1" dirty="0" smtClean="0"/>
              </a:p>
              <a:p>
                <a:r>
                  <a:rPr lang="pt-BR" sz="2800" b="1" dirty="0" smtClean="0"/>
                  <a:t>ou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800" b="1" i="1" smtClean="0">
                              <a:latin typeface="Cambria Math"/>
                            </a:rPr>
                            <m:t>𝑽</m:t>
                          </m:r>
                        </m:num>
                        <m:den>
                          <m:r>
                            <a:rPr lang="pt-BR" sz="2800" b="1" i="1" smtClean="0">
                              <a:latin typeface="Cambria Math"/>
                            </a:rPr>
                            <m:t>𝑻</m:t>
                          </m:r>
                        </m:den>
                      </m:f>
                      <m:r>
                        <a:rPr lang="pt-BR" sz="2800" b="1" i="1" smtClean="0">
                          <a:latin typeface="Cambria Math"/>
                        </a:rPr>
                        <m:t>=</m:t>
                      </m:r>
                      <m:r>
                        <a:rPr lang="pt-BR" sz="2800" b="1" i="1" smtClean="0">
                          <a:latin typeface="Cambria Math"/>
                        </a:rPr>
                        <m:t>𝒄𝒐𝒏𝒔𝒕𝒂𝒏𝒕𝒆</m:t>
                      </m:r>
                    </m:oMath>
                  </m:oMathPara>
                </a14:m>
                <a:endParaRPr lang="pt-BR" sz="2800" b="1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3" y="3257423"/>
                <a:ext cx="2719784" cy="2204130"/>
              </a:xfrm>
              <a:prstGeom prst="rect">
                <a:avLst/>
              </a:prstGeom>
              <a:blipFill rotWithShape="1">
                <a:blip r:embed="rId3"/>
                <a:stretch>
                  <a:fillRect l="-47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856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Lei de Gay-Lussac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5220072" y="4581128"/>
                <a:ext cx="2572371" cy="2204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 smtClean="0"/>
              </a:p>
              <a:p>
                <a:r>
                  <a:rPr lang="pt-BR" sz="2800" dirty="0" smtClean="0"/>
                  <a:t>ou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  <m:r>
                        <a:rPr lang="pt-BR" sz="2800" b="0" i="1" smtClean="0">
                          <a:latin typeface="Cambria Math"/>
                        </a:rPr>
                        <m:t>=</m:t>
                      </m:r>
                      <m:r>
                        <a:rPr lang="pt-BR" sz="2800" b="0" i="1" smtClean="0">
                          <a:latin typeface="Cambria Math"/>
                        </a:rPr>
                        <m:t>𝑐𝑜𝑛𝑠𝑡𝑎𝑛𝑡𝑒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4581128"/>
                <a:ext cx="2572371" cy="2204130"/>
              </a:xfrm>
              <a:prstGeom prst="rect">
                <a:avLst/>
              </a:prstGeom>
              <a:blipFill rotWithShape="1">
                <a:blip r:embed="rId2"/>
                <a:stretch>
                  <a:fillRect l="-47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67544" y="4655462"/>
            <a:ext cx="2143125" cy="206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2394793"/>
                  </p:ext>
                </p:extLst>
              </p:nvPr>
            </p:nvGraphicFramePr>
            <p:xfrm>
              <a:off x="251520" y="1412776"/>
              <a:ext cx="7488832" cy="294436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024335"/>
                    <a:gridCol w="2304257"/>
                    <a:gridCol w="2160240"/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 b="1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Temperatura (T) </a:t>
                          </a:r>
                          <a:r>
                            <a:rPr lang="pt-BR" sz="28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(em </a:t>
                          </a:r>
                          <a:r>
                            <a:rPr lang="pt-BR" sz="2800" b="1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Kelvin)</a:t>
                          </a:r>
                          <a:endParaRPr lang="pt-B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Volume (V) (em </a:t>
                          </a:r>
                          <a:r>
                            <a:rPr lang="pt-BR" sz="2800" b="1" dirty="0" err="1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mL</a:t>
                          </a:r>
                          <a:r>
                            <a:rPr lang="pt-BR" sz="28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)</a:t>
                          </a:r>
                          <a:endParaRPr lang="pt-B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 b="1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Quociente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2800" b="1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pt-BR" sz="2800" b="1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𝑽</m:t>
                                  </m:r>
                                </m:num>
                                <m:den>
                                  <m:r>
                                    <a:rPr lang="pt-BR" sz="2800" b="1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𝑻</m:t>
                                  </m:r>
                                </m:den>
                              </m:f>
                            </m:oMath>
                          </a14:m>
                          <a:endParaRPr lang="pt-B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100</a:t>
                          </a:r>
                          <a:endParaRPr lang="pt-B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200</a:t>
                          </a:r>
                          <a:endParaRPr lang="pt-B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2</a:t>
                          </a:r>
                          <a:endParaRPr lang="pt-B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200</a:t>
                          </a:r>
                          <a:endParaRPr lang="pt-B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400</a:t>
                          </a:r>
                          <a:endParaRPr lang="pt-B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2</a:t>
                          </a:r>
                          <a:endParaRPr lang="pt-B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300</a:t>
                          </a:r>
                          <a:endParaRPr lang="pt-B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600</a:t>
                          </a:r>
                          <a:endParaRPr lang="pt-B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2</a:t>
                          </a:r>
                          <a:endParaRPr lang="pt-B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400</a:t>
                          </a:r>
                          <a:endParaRPr lang="pt-B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800</a:t>
                          </a:r>
                          <a:endParaRPr lang="pt-B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2</a:t>
                          </a:r>
                          <a:endParaRPr lang="pt-B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2394793"/>
                  </p:ext>
                </p:extLst>
              </p:nvPr>
            </p:nvGraphicFramePr>
            <p:xfrm>
              <a:off x="251520" y="1412776"/>
              <a:ext cx="7488832" cy="282905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024335"/>
                    <a:gridCol w="2304257"/>
                    <a:gridCol w="2160240"/>
                  </a:tblGrid>
                  <a:tr h="9814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 b="1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Temperatura (T) </a:t>
                          </a:r>
                          <a:r>
                            <a:rPr lang="pt-BR" sz="28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(em </a:t>
                          </a:r>
                          <a:r>
                            <a:rPr lang="pt-BR" sz="2800" b="1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Kelvin)</a:t>
                          </a:r>
                          <a:endParaRPr lang="pt-B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Volume (V) (em </a:t>
                          </a:r>
                          <a:r>
                            <a:rPr lang="pt-BR" sz="2800" b="1" dirty="0" err="1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mL</a:t>
                          </a:r>
                          <a:r>
                            <a:rPr lang="pt-BR" sz="28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)</a:t>
                          </a:r>
                          <a:endParaRPr lang="pt-B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46197" t="-7453" b="-210559"/>
                          </a:stretch>
                        </a:blipFill>
                      </a:tcPr>
                    </a:tc>
                  </a:tr>
                  <a:tr h="46189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100</a:t>
                          </a:r>
                          <a:endParaRPr lang="pt-B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200</a:t>
                          </a:r>
                          <a:endParaRPr lang="pt-B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2</a:t>
                          </a:r>
                          <a:endParaRPr lang="pt-B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6189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200</a:t>
                          </a:r>
                          <a:endParaRPr lang="pt-B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400</a:t>
                          </a:r>
                          <a:endParaRPr lang="pt-B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2</a:t>
                          </a:r>
                          <a:endParaRPr lang="pt-B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6189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300</a:t>
                          </a:r>
                          <a:endParaRPr lang="pt-B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600</a:t>
                          </a:r>
                          <a:endParaRPr lang="pt-B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2</a:t>
                          </a:r>
                          <a:endParaRPr lang="pt-B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6189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400</a:t>
                          </a:r>
                          <a:endParaRPr lang="pt-B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800</a:t>
                          </a:r>
                          <a:endParaRPr lang="pt-B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2</a:t>
                          </a:r>
                          <a:endParaRPr lang="pt-B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Retângulo 6"/>
          <p:cNvSpPr/>
          <p:nvPr/>
        </p:nvSpPr>
        <p:spPr>
          <a:xfrm>
            <a:off x="1763688" y="4581128"/>
            <a:ext cx="79208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"/>
          <p:cNvCxnSpPr/>
          <p:nvPr/>
        </p:nvCxnSpPr>
        <p:spPr>
          <a:xfrm>
            <a:off x="1979712" y="5301208"/>
            <a:ext cx="576064" cy="7200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2483768" y="5188550"/>
            <a:ext cx="9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Isóbara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165192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Lei de Charles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Sob volume constante, a pressão exercida por uma determinada massa gasosa é diretamente proporcional à sua temperatura absoluta.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39"/>
            <a:ext cx="5244656" cy="252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6228184" y="3645024"/>
                <a:ext cx="2376264" cy="1194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800" b="1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800" b="1" i="1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pt-BR" sz="28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800" b="1" i="1"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pt-BR" sz="28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pt-BR" sz="2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2800" b="1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800" b="1" i="1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pt-BR" sz="28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800" b="1" i="1"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pt-BR" sz="28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2800" b="1" dirty="0"/>
                  <a:t> </a:t>
                </a:r>
              </a:p>
              <a:p>
                <a:r>
                  <a:rPr lang="pt-BR" sz="2800" b="1" dirty="0"/>
                  <a:t>ou</a:t>
                </a:r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3645024"/>
                <a:ext cx="2376264" cy="1194879"/>
              </a:xfrm>
              <a:prstGeom prst="rect">
                <a:avLst/>
              </a:prstGeom>
              <a:blipFill rotWithShape="1">
                <a:blip r:embed="rId3"/>
                <a:stretch>
                  <a:fillRect l="-5398" b="-137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084168" y="4869160"/>
                <a:ext cx="2734210" cy="1144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b="1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pt-BR" sz="28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𝑷</m:t>
                          </m:r>
                        </m:num>
                        <m:den>
                          <m:r>
                            <a:rPr lang="pt-BR" sz="28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𝑻</m:t>
                          </m:r>
                        </m:den>
                      </m:f>
                      <m:r>
                        <a:rPr lang="pt-BR" sz="28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pt-BR" sz="28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𝒄𝒐𝒏𝒔𝒕𝒂𝒏𝒕𝒆</m:t>
                      </m:r>
                    </m:oMath>
                  </m:oMathPara>
                </a14:m>
                <a:endParaRPr lang="pt-BR" sz="2800" b="1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869160"/>
                <a:ext cx="2734210" cy="11449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8693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Lei de Charles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Espaço Reservado para Conteú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75625122"/>
                  </p:ext>
                </p:extLst>
              </p:nvPr>
            </p:nvGraphicFramePr>
            <p:xfrm>
              <a:off x="395536" y="1628800"/>
              <a:ext cx="7128792" cy="294436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04058"/>
                    <a:gridCol w="2436502"/>
                    <a:gridCol w="2088232"/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Temperatura (T) (em Kelvin)</a:t>
                          </a:r>
                          <a:endParaRPr lang="pt-B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 b="1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Pressão (P) (em atm)</a:t>
                          </a:r>
                          <a:endParaRPr lang="pt-B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Quociente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28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pt-BR" sz="28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𝑷</m:t>
                                  </m:r>
                                </m:num>
                                <m:den>
                                  <m:r>
                                    <a:rPr lang="pt-BR" sz="28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𝑻</m:t>
                                  </m:r>
                                </m:den>
                              </m:f>
                            </m:oMath>
                          </a14:m>
                          <a:endParaRPr lang="pt-B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3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0,03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200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6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0,03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300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9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0,03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400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12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0,03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Espaço Reservado para Conteú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75625122"/>
                  </p:ext>
                </p:extLst>
              </p:nvPr>
            </p:nvGraphicFramePr>
            <p:xfrm>
              <a:off x="395536" y="1628800"/>
              <a:ext cx="7128792" cy="294436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04058"/>
                    <a:gridCol w="2436502"/>
                    <a:gridCol w="2088232"/>
                  </a:tblGrid>
                  <a:tr h="9814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Temperatura (T) (em Kelvin)</a:t>
                          </a:r>
                          <a:endParaRPr lang="pt-B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 b="1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Pressão (P) (em atm)</a:t>
                          </a:r>
                          <a:endParaRPr lang="pt-B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42105" t="-6832" r="-292" b="-219255"/>
                          </a:stretch>
                        </a:blipFill>
                      </a:tcPr>
                    </a:tc>
                  </a:tr>
                  <a:tr h="49072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3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0,03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072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200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6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0,03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072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300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9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0,03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072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400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12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8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0,03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16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68202" y="4725144"/>
            <a:ext cx="21431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547664" y="4725144"/>
            <a:ext cx="8640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/>
          <p:cNvCxnSpPr/>
          <p:nvPr/>
        </p:nvCxnSpPr>
        <p:spPr>
          <a:xfrm>
            <a:off x="1835696" y="5301208"/>
            <a:ext cx="57606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2411760" y="5116542"/>
            <a:ext cx="159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isovolumétrica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4499992" y="4833156"/>
                <a:ext cx="1152128" cy="10773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6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600" b="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pt-BR" sz="2600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600" b="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pt-BR" sz="2600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pt-BR" sz="2600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26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600" b="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pt-BR" sz="2600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600" b="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pt-BR" sz="2600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2600" dirty="0"/>
                  <a:t> </a:t>
                </a:r>
              </a:p>
              <a:p>
                <a:r>
                  <a:rPr lang="pt-BR" sz="2400" dirty="0"/>
                  <a:t>ou</a:t>
                </a: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4833156"/>
                <a:ext cx="1152128" cy="1077346"/>
              </a:xfrm>
              <a:prstGeom prst="rect">
                <a:avLst/>
              </a:prstGeom>
              <a:blipFill rotWithShape="1">
                <a:blip r:embed="rId4"/>
                <a:stretch>
                  <a:fillRect l="-7937" b="-118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4499992" y="5944026"/>
                <a:ext cx="2226122" cy="781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pt-BR" sz="2400" b="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𝑃</m:t>
                          </m:r>
                        </m:num>
                        <m:den>
                          <m:r>
                            <a:rPr lang="pt-BR" sz="2400" b="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𝑇</m:t>
                          </m:r>
                        </m:den>
                      </m:f>
                      <m:r>
                        <a:rPr lang="pt-BR" sz="2400" b="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pt-BR" sz="2400" b="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𝑐𝑜𝑛𝑠𝑡𝑎𝑛𝑡𝑒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5944026"/>
                <a:ext cx="2226122" cy="7813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1508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Resumo 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Espaço Reservado para Conteú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7327560"/>
                  </p:ext>
                </p:extLst>
              </p:nvPr>
            </p:nvGraphicFramePr>
            <p:xfrm>
              <a:off x="323529" y="1600200"/>
              <a:ext cx="8363272" cy="17205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8192"/>
                    <a:gridCol w="1148680"/>
                    <a:gridCol w="1155576"/>
                    <a:gridCol w="1440160"/>
                    <a:gridCol w="1519064"/>
                    <a:gridCol w="13716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Transformação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Volume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Pressão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Temperatura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Lei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Fórmula</a:t>
                          </a:r>
                          <a:endParaRPr lang="pt-B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pt-BR" dirty="0" smtClean="0"/>
                            <a:t>Isotérmica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Varia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 smtClean="0"/>
                            <a:t>Varia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 smtClean="0"/>
                            <a:t>Constante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700" dirty="0" smtClean="0"/>
                            <a:t>Boyle-</a:t>
                          </a:r>
                          <a:r>
                            <a:rPr lang="pt-BR" sz="1700" dirty="0" err="1" smtClean="0"/>
                            <a:t>Mariotte</a:t>
                          </a:r>
                          <a:endParaRPr lang="pt-BR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200" b="0" i="1" smtClean="0">
                                    <a:latin typeface="Cambria Math"/>
                                  </a:rPr>
                                  <m:t>𝑃𝑉</m:t>
                                </m:r>
                                <m:r>
                                  <a:rPr lang="pt-BR" sz="12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pt-BR" sz="1200" b="0" i="1" smtClean="0">
                                    <a:latin typeface="Cambria Math"/>
                                  </a:rPr>
                                  <m:t>𝑐𝑜𝑛𝑠𝑡𝑎𝑛𝑡𝑒</m:t>
                                </m:r>
                              </m:oMath>
                            </m:oMathPara>
                          </a14:m>
                          <a:endParaRPr lang="pt-BR" sz="1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pt-BR" dirty="0" smtClean="0"/>
                            <a:t>Isobárica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 smtClean="0"/>
                            <a:t>Varia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 smtClean="0"/>
                            <a:t>Constante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 smtClean="0"/>
                            <a:t>Varia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err="1" smtClean="0"/>
                            <a:t>Gay_Lussac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latin typeface="Cambria Math"/>
                                      </a:rPr>
                                      <m:t>𝑉</m:t>
                                    </m:r>
                                  </m:num>
                                  <m:den>
                                    <m:r>
                                      <a:rPr lang="pt-BR" sz="1400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den>
                                </m:f>
                                <m:r>
                                  <a:rPr lang="pt-BR" sz="14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pt-BR" sz="1400" b="0" i="1" smtClean="0">
                                    <a:latin typeface="Cambria Math"/>
                                  </a:rPr>
                                  <m:t>𝑐𝑜𝑛𝑠𝑡𝑎𝑛𝑡𝑒</m:t>
                                </m:r>
                              </m:oMath>
                            </m:oMathPara>
                          </a14:m>
                          <a:endParaRPr lang="pt-BR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pt-BR" dirty="0" smtClean="0"/>
                            <a:t>Isovolumétrica*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Constante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 smtClean="0"/>
                            <a:t>Varia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 smtClean="0"/>
                            <a:t>Varia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Charles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latin typeface="Cambria Math"/>
                                      </a:rPr>
                                      <m:t>𝑃</m:t>
                                    </m:r>
                                  </m:num>
                                  <m:den>
                                    <m:r>
                                      <a:rPr lang="pt-BR" sz="1400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den>
                                </m:f>
                                <m:r>
                                  <a:rPr lang="pt-BR" sz="1400" b="0" i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pt-BR" sz="1400" b="0" i="1" smtClean="0">
                                    <a:latin typeface="Cambria Math"/>
                                  </a:rPr>
                                  <m:t>𝑐𝑜𝑛𝑠𝑡𝑎𝑛𝑡𝑒</m:t>
                                </m:r>
                              </m:oMath>
                            </m:oMathPara>
                          </a14:m>
                          <a:endParaRPr lang="pt-BR" sz="1400" i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Espaço Reservado para Conteú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7327560"/>
                  </p:ext>
                </p:extLst>
              </p:nvPr>
            </p:nvGraphicFramePr>
            <p:xfrm>
              <a:off x="323529" y="1600200"/>
              <a:ext cx="8363272" cy="17205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8192"/>
                    <a:gridCol w="1148680"/>
                    <a:gridCol w="1155576"/>
                    <a:gridCol w="1440160"/>
                    <a:gridCol w="1519064"/>
                    <a:gridCol w="13716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Transformação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Volume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Pressão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Temperatura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Lei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Fórmula</a:t>
                          </a:r>
                          <a:endParaRPr lang="pt-B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pt-BR" dirty="0" smtClean="0"/>
                            <a:t>Isotérmica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Varia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 smtClean="0"/>
                            <a:t>Varia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 smtClean="0"/>
                            <a:t>Constante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700" dirty="0" smtClean="0"/>
                            <a:t>Boyle-</a:t>
                          </a:r>
                          <a:r>
                            <a:rPr lang="pt-BR" sz="1700" dirty="0" err="1" smtClean="0"/>
                            <a:t>Mariotte</a:t>
                          </a:r>
                          <a:endParaRPr lang="pt-BR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9778" t="-108197" b="-263934"/>
                          </a:stretch>
                        </a:blipFill>
                      </a:tcPr>
                    </a:tc>
                  </a:tr>
                  <a:tr h="48945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pt-BR" dirty="0" smtClean="0"/>
                            <a:t>Isobárica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 smtClean="0"/>
                            <a:t>Varia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 smtClean="0"/>
                            <a:t>Constante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 smtClean="0"/>
                            <a:t>Varia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err="1" smtClean="0"/>
                            <a:t>Gay_Lussac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9778" t="-158750" b="-101250"/>
                          </a:stretch>
                        </a:blipFill>
                      </a:tcPr>
                    </a:tc>
                  </a:tr>
                  <a:tr h="48945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pt-BR" dirty="0" smtClean="0"/>
                            <a:t>Isovolumétrica*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Constante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 smtClean="0"/>
                            <a:t>Varia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 smtClean="0"/>
                            <a:t>Varia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Charles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9778" t="-258750" b="-125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CaixaDeTexto 4"/>
          <p:cNvSpPr txBox="1"/>
          <p:nvPr/>
        </p:nvSpPr>
        <p:spPr>
          <a:xfrm>
            <a:off x="323528" y="342175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*isovolumétrica ou isométrica ou </a:t>
            </a:r>
            <a:r>
              <a:rPr lang="pt-BR" dirty="0" err="1" smtClean="0"/>
              <a:t>isocórica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6767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Equação Geral dos Gases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pt-BR" dirty="0" smtClean="0"/>
                  <a:t>Reunindo as três fórmulas vistas nas três leis físicas dos gases, chegamos à fórmula matemática: </a:t>
                </a:r>
              </a:p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B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pt-B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dirty="0" smtClean="0"/>
                  <a:t> ou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𝑃𝑉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𝑇</m:t>
                        </m:r>
                      </m:den>
                    </m:f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𝑐𝑜𝑛𝑠𝑡𝑎𝑛𝑡𝑒</m:t>
                    </m:r>
                  </m:oMath>
                </a14:m>
                <a:endParaRPr lang="pt-BR" b="0" dirty="0" smtClean="0"/>
              </a:p>
              <a:p>
                <a:pPr marL="0" indent="0" algn="just">
                  <a:buNone/>
                </a:pPr>
                <a:r>
                  <a:rPr lang="pt-BR" dirty="0" smtClean="0"/>
                  <a:t>que é a chamada </a:t>
                </a:r>
                <a:r>
                  <a:rPr lang="pt-BR" b="1" dirty="0" smtClean="0"/>
                  <a:t>equação geral dos gases</a:t>
                </a:r>
                <a:r>
                  <a:rPr lang="pt-BR" dirty="0" smtClean="0"/>
                  <a:t>. Note que ela só é válida para uma </a:t>
                </a:r>
                <a:r>
                  <a:rPr lang="pt-BR" b="1" dirty="0" smtClean="0"/>
                  <a:t>massa constante </a:t>
                </a:r>
                <a:r>
                  <a:rPr lang="pt-BR" dirty="0" smtClean="0"/>
                  <a:t>de um </a:t>
                </a:r>
                <a:r>
                  <a:rPr lang="pt-BR" b="1" dirty="0" smtClean="0"/>
                  <a:t>mesmo gás</a:t>
                </a:r>
                <a:r>
                  <a:rPr lang="pt-BR" dirty="0" smtClean="0"/>
                  <a:t>.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3487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Condições Normais de </a:t>
            </a:r>
            <a:br>
              <a:rPr lang="pt-BR" b="1" dirty="0" smtClean="0"/>
            </a:br>
            <a:r>
              <a:rPr lang="pt-BR" b="1" dirty="0" smtClean="0"/>
              <a:t>Pressão e Temperatura (CNPT)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Por definição, chamamos condições normais de pressão e temperatura (CNTP) a:</a:t>
            </a:r>
          </a:p>
          <a:p>
            <a:pPr marL="0" indent="0" algn="just">
              <a:buNone/>
            </a:pPr>
            <a:r>
              <a:rPr lang="pt-BR" dirty="0"/>
              <a:t>	</a:t>
            </a:r>
            <a:r>
              <a:rPr lang="pt-BR" b="1" dirty="0" smtClean="0"/>
              <a:t>Pressão = 1 </a:t>
            </a:r>
            <a:r>
              <a:rPr lang="pt-BR" b="1" dirty="0" err="1" smtClean="0"/>
              <a:t>atm</a:t>
            </a:r>
            <a:r>
              <a:rPr lang="pt-BR" b="1" dirty="0" smtClean="0"/>
              <a:t> = 760 mmHg</a:t>
            </a:r>
          </a:p>
          <a:p>
            <a:pPr marL="0" indent="0" algn="just">
              <a:buNone/>
            </a:pPr>
            <a:r>
              <a:rPr lang="pt-BR" b="1" dirty="0"/>
              <a:t>	</a:t>
            </a:r>
            <a:r>
              <a:rPr lang="pt-BR" b="1" dirty="0" smtClean="0"/>
              <a:t>Temperatura = 0 °C = 273 K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751886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Gás Ideal e Gás Real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b="1" dirty="0" smtClean="0"/>
              <a:t>Gás ideal </a:t>
            </a:r>
            <a:r>
              <a:rPr lang="pt-BR" dirty="0" smtClean="0"/>
              <a:t>é aquele que obedece rigorosamente as leis e formulas estudadas em quaisquer condições de pressão e temperatura. Na prática tal gás não existe.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dirty="0" smtClean="0"/>
              <a:t>Os gases comuns, que chamamos de </a:t>
            </a:r>
            <a:r>
              <a:rPr lang="pt-BR" b="1" dirty="0" smtClean="0"/>
              <a:t>gases reais</a:t>
            </a:r>
            <a:r>
              <a:rPr lang="pt-BR" dirty="0" smtClean="0"/>
              <a:t>, sempre se afastam do comportamento de um gás ideal, principalmente a pressões muito altas e/ou temperatura muito baixas.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dirty="0" smtClean="0"/>
              <a:t>Desse modo, podemos concluir que um gás real se assemelha mais ao gás ideal à medida que a pressão diminui e a temperatura aumenta; em outras palavras, </a:t>
            </a:r>
            <a:r>
              <a:rPr lang="pt-BR" b="1" dirty="0" smtClean="0"/>
              <a:t>o comportamento de um gás será tanto mais ideal quanto mais rarefeito ele estiver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1059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 </a:t>
            </a:r>
            <a:endParaRPr lang="pt-B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1340768"/>
            <a:ext cx="4419752" cy="538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342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 </a:t>
            </a:r>
            <a:endParaRPr lang="pt-B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890" y="1772816"/>
            <a:ext cx="4711446" cy="478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616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 Estado Gasoso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CARACTERÍSITICAS</a:t>
            </a:r>
          </a:p>
          <a:p>
            <a:pPr algn="just"/>
            <a:r>
              <a:rPr lang="pt-BR" dirty="0" smtClean="0"/>
              <a:t>Os gases tem massa.</a:t>
            </a:r>
          </a:p>
          <a:p>
            <a:pPr algn="just"/>
            <a:r>
              <a:rPr lang="pt-BR" dirty="0" smtClean="0"/>
              <a:t>Os gases sempre tendem a ocupar o volume do recipiente que os contém.</a:t>
            </a:r>
          </a:p>
          <a:p>
            <a:pPr algn="just"/>
            <a:r>
              <a:rPr lang="pt-BR" dirty="0" smtClean="0"/>
              <a:t>Os gases são muito menos densos do que os sólidos e os líquidos.</a:t>
            </a:r>
          </a:p>
          <a:p>
            <a:pPr algn="just"/>
            <a:r>
              <a:rPr lang="pt-BR" dirty="0" smtClean="0"/>
              <a:t>Os gases sempre se misturam entre si.</a:t>
            </a:r>
          </a:p>
          <a:p>
            <a:pPr algn="just"/>
            <a:r>
              <a:rPr lang="pt-BR" dirty="0" smtClean="0"/>
              <a:t>Os volumes dos gases variam muito com a pressão.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8601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dirty="0" smtClean="0"/>
              <a:t>13. (F. M. Pouso Alegre- MG) Ao sair de viagem o motorista calibrou os pneus de seu veículo colocando no seu interior 2 </a:t>
            </a:r>
            <a:r>
              <a:rPr lang="pt-BR" dirty="0" err="1" smtClean="0"/>
              <a:t>atm</a:t>
            </a:r>
            <a:r>
              <a:rPr lang="pt-BR" dirty="0" smtClean="0"/>
              <a:t> de pressão, num dia quente (27 °C). Ao chegar ao destino, mediu novamente a pressão dos pneus e encontrou 2,2 atm. Considerando-se desprezível a variação de volume, a temperatura dos pneus ao final da viagem era:</a:t>
            </a:r>
          </a:p>
          <a:p>
            <a:pPr marL="514350" indent="-514350">
              <a:buAutoNum type="alphaLcParenR"/>
            </a:pPr>
            <a:r>
              <a:rPr lang="pt-BR" dirty="0" smtClean="0"/>
              <a:t>660 °C		d) 272 </a:t>
            </a:r>
            <a:r>
              <a:rPr lang="pt-BR" dirty="0"/>
              <a:t>°</a:t>
            </a:r>
            <a:r>
              <a:rPr lang="pt-BR" dirty="0" smtClean="0"/>
              <a:t>C</a:t>
            </a:r>
          </a:p>
          <a:p>
            <a:pPr marL="514350" indent="-514350">
              <a:buAutoNum type="alphaLcParenR"/>
            </a:pPr>
            <a:r>
              <a:rPr lang="pt-BR" dirty="0" smtClean="0"/>
              <a:t>57 </a:t>
            </a:r>
            <a:r>
              <a:rPr lang="pt-BR" dirty="0"/>
              <a:t>°</a:t>
            </a:r>
            <a:r>
              <a:rPr lang="pt-BR" dirty="0" smtClean="0"/>
              <a:t>C		e) 26,7 </a:t>
            </a:r>
            <a:r>
              <a:rPr lang="pt-BR" dirty="0"/>
              <a:t>°C</a:t>
            </a:r>
            <a:endParaRPr lang="pt-BR" dirty="0" smtClean="0"/>
          </a:p>
          <a:p>
            <a:pPr marL="514350" indent="-514350">
              <a:buAutoNum type="alphaLcParenR"/>
            </a:pPr>
            <a:r>
              <a:rPr lang="pt-BR" dirty="0" smtClean="0"/>
              <a:t>330 </a:t>
            </a:r>
            <a:r>
              <a:rPr lang="pt-BR" dirty="0"/>
              <a:t>°C</a:t>
            </a:r>
          </a:p>
        </p:txBody>
      </p:sp>
    </p:spTree>
    <p:extLst>
      <p:ext uri="{BB962C8B-B14F-4D97-AF65-F5344CB8AC3E}">
        <p14:creationId xmlns:p14="http://schemas.microsoft.com/office/powerpoint/2010/main" val="2624500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Respostas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10) e</a:t>
            </a:r>
          </a:p>
          <a:p>
            <a:pPr marL="0" indent="0">
              <a:buNone/>
            </a:pPr>
            <a:r>
              <a:rPr lang="pt-BR" dirty="0" smtClean="0"/>
              <a:t>11) d</a:t>
            </a:r>
          </a:p>
          <a:p>
            <a:pPr marL="0" indent="0">
              <a:buNone/>
            </a:pPr>
            <a:r>
              <a:rPr lang="pt-BR" dirty="0" smtClean="0"/>
              <a:t>12) b</a:t>
            </a:r>
          </a:p>
          <a:p>
            <a:pPr marL="0" indent="0">
              <a:buNone/>
            </a:pPr>
            <a:r>
              <a:rPr lang="pt-BR" dirty="0" smtClean="0"/>
              <a:t>13) b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056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Leis Volumétricas de Gay-Lussac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dirty="0" smtClean="0"/>
              <a:t>Quando medidos nas mesmas condições de pressão e temperatura, os volumes dos reagentes e dos produtos gasosos formam uma </a:t>
            </a:r>
            <a:r>
              <a:rPr lang="pt-BR" b="1" dirty="0" smtClean="0"/>
              <a:t>proporção constante</a:t>
            </a:r>
            <a:r>
              <a:rPr lang="pt-BR" dirty="0" smtClean="0"/>
              <a:t>, </a:t>
            </a:r>
            <a:r>
              <a:rPr lang="pt-BR" b="1" dirty="0" smtClean="0"/>
              <a:t>de números inteiros pequenos</a:t>
            </a:r>
            <a:r>
              <a:rPr lang="pt-BR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 smtClean="0"/>
              <a:t>1º EXEMPLO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/>
              <a:t>H</a:t>
            </a:r>
            <a:r>
              <a:rPr lang="pt-BR" baseline="-25000" dirty="0"/>
              <a:t>2</a:t>
            </a:r>
            <a:r>
              <a:rPr lang="pt-BR" dirty="0"/>
              <a:t> </a:t>
            </a:r>
            <a:r>
              <a:rPr lang="pt-BR" dirty="0" smtClean="0"/>
              <a:t>  +   </a:t>
            </a:r>
            <a:r>
              <a:rPr lang="pt-BR" dirty="0"/>
              <a:t>Cl</a:t>
            </a:r>
            <a:r>
              <a:rPr lang="pt-BR" baseline="-25000" dirty="0"/>
              <a:t>2</a:t>
            </a:r>
            <a:r>
              <a:rPr lang="pt-BR" dirty="0"/>
              <a:t>            </a:t>
            </a:r>
            <a:r>
              <a:rPr lang="pt-BR" dirty="0" smtClean="0"/>
              <a:t>2HCl  (P e T constantes)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 smtClean="0"/>
              <a:t>15L      </a:t>
            </a:r>
            <a:r>
              <a:rPr lang="pt-BR" dirty="0" err="1" smtClean="0"/>
              <a:t>15L</a:t>
            </a:r>
            <a:r>
              <a:rPr lang="pt-BR" dirty="0" smtClean="0"/>
              <a:t>            30L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 smtClean="0"/>
              <a:t>Proporção=&gt; 1:1:2</a:t>
            </a: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2267744" y="4999609"/>
            <a:ext cx="79208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>
            <a:off x="2355109" y="5445224"/>
            <a:ext cx="79208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507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Leis Volumétricas de Gay-Lussac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2º EXEMPLO</a:t>
            </a:r>
          </a:p>
          <a:p>
            <a:pPr marL="0" indent="0" algn="just">
              <a:buNone/>
            </a:pPr>
            <a:r>
              <a:rPr lang="pt-BR" dirty="0"/>
              <a:t>2H</a:t>
            </a:r>
            <a:r>
              <a:rPr lang="pt-BR" baseline="-25000" dirty="0"/>
              <a:t>2</a:t>
            </a:r>
            <a:r>
              <a:rPr lang="pt-BR" dirty="0"/>
              <a:t> </a:t>
            </a:r>
            <a:r>
              <a:rPr lang="pt-BR" dirty="0" smtClean="0"/>
              <a:t>   +    O</a:t>
            </a:r>
            <a:r>
              <a:rPr lang="pt-BR" baseline="-25000" dirty="0" smtClean="0"/>
              <a:t>2</a:t>
            </a:r>
            <a:r>
              <a:rPr lang="pt-BR" dirty="0" smtClean="0"/>
              <a:t>            2H</a:t>
            </a:r>
            <a:r>
              <a:rPr lang="pt-BR" baseline="-25000" dirty="0" smtClean="0"/>
              <a:t>2</a:t>
            </a:r>
            <a:r>
              <a:rPr lang="pt-BR" dirty="0" smtClean="0"/>
              <a:t>O (vapor)</a:t>
            </a:r>
          </a:p>
          <a:p>
            <a:pPr marL="0" indent="0" algn="just">
              <a:buNone/>
            </a:pPr>
            <a:r>
              <a:rPr lang="pt-BR" dirty="0"/>
              <a:t>6 </a:t>
            </a:r>
            <a:r>
              <a:rPr lang="pt-BR" dirty="0" smtClean="0"/>
              <a:t>m</a:t>
            </a:r>
            <a:r>
              <a:rPr lang="pt-BR" baseline="30000" dirty="0" smtClean="0"/>
              <a:t>3</a:t>
            </a:r>
            <a:r>
              <a:rPr lang="pt-BR" dirty="0" smtClean="0"/>
              <a:t>       3 </a:t>
            </a:r>
            <a:r>
              <a:rPr lang="pt-BR" dirty="0"/>
              <a:t>m</a:t>
            </a:r>
            <a:r>
              <a:rPr lang="pt-BR" baseline="30000" dirty="0"/>
              <a:t>3</a:t>
            </a:r>
            <a:r>
              <a:rPr lang="pt-BR" dirty="0"/>
              <a:t> </a:t>
            </a:r>
            <a:r>
              <a:rPr lang="pt-BR" dirty="0" smtClean="0"/>
              <a:t>         6 m</a:t>
            </a:r>
            <a:r>
              <a:rPr lang="pt-BR" baseline="30000" dirty="0" smtClean="0"/>
              <a:t>3</a:t>
            </a: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Proporção=&gt; 2:1:2</a:t>
            </a:r>
          </a:p>
          <a:p>
            <a:r>
              <a:rPr lang="pt-BR" dirty="0"/>
              <a:t>É interessante notar que os 9 m</a:t>
            </a:r>
            <a:r>
              <a:rPr lang="pt-BR" baseline="30000" dirty="0"/>
              <a:t>3</a:t>
            </a:r>
            <a:r>
              <a:rPr lang="pt-BR" dirty="0"/>
              <a:t> iniciais (3 + 6 = 9) produzirão apenas 6 m</a:t>
            </a:r>
            <a:r>
              <a:rPr lang="pt-BR" baseline="30000" dirty="0"/>
              <a:t>3</a:t>
            </a:r>
            <a:r>
              <a:rPr lang="pt-BR" dirty="0"/>
              <a:t> finais.</a:t>
            </a:r>
          </a:p>
          <a:p>
            <a:r>
              <a:rPr lang="pt-BR" dirty="0"/>
              <a:t>Nesse caso, houve contração de volume.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cxnSp>
        <p:nvCxnSpPr>
          <p:cNvPr id="7" name="Conector de seta reta 6"/>
          <p:cNvCxnSpPr/>
          <p:nvPr/>
        </p:nvCxnSpPr>
        <p:spPr>
          <a:xfrm>
            <a:off x="2483768" y="2492896"/>
            <a:ext cx="79208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306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Lei de Avogadro para os Gases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“Volumes iguais de quaisquer gases, quando medidos a mesma pressão e temperatura, encerram o mesmo número de moléculas”.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771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Volume Molar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Volume Molar </a:t>
            </a:r>
            <a:r>
              <a:rPr lang="pt-BR" dirty="0"/>
              <a:t>(V</a:t>
            </a:r>
            <a:r>
              <a:rPr lang="pt-BR" baseline="-25000" dirty="0"/>
              <a:t>M</a:t>
            </a:r>
            <a:r>
              <a:rPr lang="pt-BR" dirty="0" smtClean="0"/>
              <a:t>) dos gases é o volume ocupado por 1 mol de qualquer gás, em determinada pressão e temperatura.</a:t>
            </a:r>
          </a:p>
          <a:p>
            <a:pPr algn="just"/>
            <a:r>
              <a:rPr lang="pt-BR" dirty="0" smtClean="0"/>
              <a:t>O volume molar independe da natureza do gás, mas varia com a pressão e a temperatura.</a:t>
            </a:r>
          </a:p>
          <a:p>
            <a:pPr algn="just"/>
            <a:r>
              <a:rPr lang="pt-BR" dirty="0" smtClean="0"/>
              <a:t>Nas condições normais de pressão e temperatura (CNPT), o volume molar é </a:t>
            </a:r>
            <a:r>
              <a:rPr lang="pt-BR" b="1" dirty="0" smtClean="0"/>
              <a:t>22,4 L/mol</a:t>
            </a:r>
            <a:r>
              <a:rPr lang="pt-BR" dirty="0" smtClean="0"/>
              <a:t>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0645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Equação de </a:t>
            </a:r>
            <a:r>
              <a:rPr lang="pt-BR" b="1" dirty="0" err="1" smtClean="0"/>
              <a:t>Clapeyron</a:t>
            </a:r>
            <a:endParaRPr lang="pt-B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13176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𝑃𝑉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𝑇</m:t>
                        </m:r>
                      </m:den>
                    </m:f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𝑐𝑜𝑛𝑠𝑡𝑎𝑛𝑡𝑒</m:t>
                    </m:r>
                  </m:oMath>
                </a14:m>
                <a:endParaRPr lang="pt-BR" dirty="0" smtClean="0"/>
              </a:p>
              <a:p>
                <a:pPr algn="just"/>
                <a:r>
                  <a:rPr lang="pt-BR" dirty="0" smtClean="0"/>
                  <a:t>Para um mol de um gás nas CNTP </a:t>
                </a:r>
                <a:r>
                  <a:rPr lang="pt-BR" dirty="0"/>
                  <a:t>(P</a:t>
                </a:r>
                <a:r>
                  <a:rPr lang="pt-BR" baseline="-25000" dirty="0"/>
                  <a:t>0</a:t>
                </a:r>
                <a:r>
                  <a:rPr lang="pt-BR" dirty="0"/>
                  <a:t>= 1 </a:t>
                </a:r>
                <a:r>
                  <a:rPr lang="pt-BR" dirty="0" err="1"/>
                  <a:t>atm</a:t>
                </a:r>
                <a:r>
                  <a:rPr lang="pt-BR" dirty="0"/>
                  <a:t>, T</a:t>
                </a:r>
                <a:r>
                  <a:rPr lang="pt-BR" baseline="-25000" dirty="0"/>
                  <a:t>0</a:t>
                </a:r>
                <a:r>
                  <a:rPr lang="pt-BR" dirty="0"/>
                  <a:t>= 273 K e V</a:t>
                </a:r>
                <a:r>
                  <a:rPr lang="pt-BR" baseline="-25000" dirty="0"/>
                  <a:t>0</a:t>
                </a:r>
                <a:r>
                  <a:rPr lang="pt-BR" dirty="0"/>
                  <a:t>= 22,4 L/mol</a:t>
                </a:r>
                <a:r>
                  <a:rPr lang="pt-BR" dirty="0" smtClean="0"/>
                  <a:t>) temos: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1.22,4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273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=0,082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𝑎𝑡𝑚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𝑚𝑜𝑙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pt-BR" dirty="0" smtClean="0"/>
              </a:p>
              <a:p>
                <a:pPr algn="just"/>
                <a:r>
                  <a:rPr lang="pt-BR" dirty="0" smtClean="0"/>
                  <a:t>O valor 0,082 é </a:t>
                </a:r>
                <a:r>
                  <a:rPr lang="pt-BR" b="1" dirty="0" smtClean="0"/>
                  <a:t>constante para 1 mol de qualquer gás, em qualquer pressão e temperatura</a:t>
                </a:r>
                <a:r>
                  <a:rPr lang="pt-BR" dirty="0" smtClean="0"/>
                  <a:t>. Por esse motivo, o valor 0,082 recebeu o nome de </a:t>
                </a:r>
                <a:r>
                  <a:rPr lang="pt-BR" b="1" dirty="0" smtClean="0"/>
                  <a:t>constante universal dos gases ideais</a:t>
                </a:r>
                <a:r>
                  <a:rPr lang="pt-BR" dirty="0" smtClean="0"/>
                  <a:t>, sendo representada pela letra </a:t>
                </a:r>
                <a:r>
                  <a:rPr lang="pt-BR" b="1" i="1" dirty="0" smtClean="0"/>
                  <a:t>R</a:t>
                </a:r>
                <a:r>
                  <a:rPr lang="pt-BR" dirty="0" smtClean="0"/>
                  <a:t>.</a:t>
                </a:r>
                <a:endParaRPr lang="pt-BR" dirty="0"/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13176"/>
              </a:xfrm>
              <a:blipFill rotWithShape="1">
                <a:blip r:embed="rId2"/>
                <a:stretch>
                  <a:fillRect l="-1630" r="-1852" b="-5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2130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Equação de </a:t>
            </a:r>
            <a:r>
              <a:rPr lang="pt-BR" b="1" dirty="0" err="1" smtClean="0"/>
              <a:t>Clapeyron</a:t>
            </a:r>
            <a:endParaRPr lang="pt-B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1317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t-BR" dirty="0" smtClean="0"/>
                  <a:t>GENERALIZANDO:</a:t>
                </a:r>
              </a:p>
              <a:p>
                <a:pPr algn="just"/>
                <a:r>
                  <a:rPr lang="pt-BR" dirty="0" smtClean="0"/>
                  <a:t>Se para 1 mol de gás temos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𝑃𝑉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𝑇</m:t>
                        </m:r>
                      </m:den>
                    </m:f>
                    <m:r>
                      <a:rPr lang="pt-BR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pt-BR" i="1" dirty="0" smtClean="0"/>
                  <a:t>R</a:t>
                </a:r>
                <a:r>
                  <a:rPr lang="pt-BR" dirty="0" smtClean="0"/>
                  <a:t>, então :</a:t>
                </a:r>
              </a:p>
              <a:p>
                <a:pPr algn="just"/>
                <a:r>
                  <a:rPr lang="pt-BR" dirty="0" smtClean="0"/>
                  <a:t>Para 2 mols de gás teremos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𝑃𝑉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𝑇</m:t>
                        </m:r>
                      </m:den>
                    </m:f>
                    <m:r>
                      <a:rPr lang="pt-BR" b="0" i="1" smtClean="0">
                        <a:latin typeface="Cambria Math"/>
                      </a:rPr>
                      <m:t>=2</m:t>
                    </m:r>
                    <m:r>
                      <a:rPr lang="pt-BR" b="0" i="1" smtClean="0">
                        <a:latin typeface="Cambria Math"/>
                      </a:rPr>
                      <m:t>𝑅</m:t>
                    </m:r>
                  </m:oMath>
                </a14:m>
                <a:endParaRPr lang="pt-BR" dirty="0" smtClean="0"/>
              </a:p>
              <a:p>
                <a:pPr algn="just"/>
                <a:r>
                  <a:rPr lang="pt-BR" dirty="0"/>
                  <a:t>Para </a:t>
                </a:r>
                <a:r>
                  <a:rPr lang="pt-BR" dirty="0" smtClean="0"/>
                  <a:t>3 </a:t>
                </a:r>
                <a:r>
                  <a:rPr lang="pt-BR" dirty="0"/>
                  <a:t>mols de gás </a:t>
                </a:r>
                <a:r>
                  <a:rPr lang="pt-BR" dirty="0" smtClean="0"/>
                  <a:t>teremos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𝑃𝑉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𝑇</m:t>
                        </m:r>
                      </m:den>
                    </m:f>
                    <m:r>
                      <a:rPr lang="pt-BR" b="0" i="1" smtClean="0">
                        <a:latin typeface="Cambria Math"/>
                      </a:rPr>
                      <m:t>=3</m:t>
                    </m:r>
                    <m:r>
                      <a:rPr lang="pt-BR" b="0" i="1" smtClean="0">
                        <a:latin typeface="Cambria Math"/>
                      </a:rPr>
                      <m:t>𝑅</m:t>
                    </m:r>
                  </m:oMath>
                </a14:m>
                <a:endParaRPr lang="pt-BR" dirty="0" smtClean="0"/>
              </a:p>
              <a:p>
                <a:pPr algn="just"/>
                <a:r>
                  <a:rPr lang="pt-BR" dirty="0"/>
                  <a:t>Para </a:t>
                </a:r>
                <a:r>
                  <a:rPr lang="pt-BR" i="1" dirty="0" smtClean="0"/>
                  <a:t>n</a:t>
                </a:r>
                <a:r>
                  <a:rPr lang="pt-BR" dirty="0" smtClean="0"/>
                  <a:t> </a:t>
                </a:r>
                <a:r>
                  <a:rPr lang="pt-BR" dirty="0"/>
                  <a:t>mols de gás </a:t>
                </a:r>
                <a:r>
                  <a:rPr lang="pt-BR" dirty="0" smtClean="0"/>
                  <a:t>teremos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𝑃𝑉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𝑇</m:t>
                        </m:r>
                      </m:den>
                    </m:f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𝑛𝑅</m:t>
                    </m:r>
                  </m:oMath>
                </a14:m>
                <a:endParaRPr lang="pt-BR" dirty="0" smtClean="0"/>
              </a:p>
              <a:p>
                <a:pPr algn="just"/>
                <a:r>
                  <a:rPr lang="pt-BR" dirty="0" smtClean="0"/>
                  <a:t>Concluímos que: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𝑃𝑉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𝑛𝑅𝑇</m:t>
                    </m:r>
                  </m:oMath>
                </a14:m>
                <a:r>
                  <a:rPr lang="pt-BR" dirty="0" smtClean="0"/>
                  <a:t> (</a:t>
                </a:r>
                <a:r>
                  <a:rPr lang="pt-BR" b="1" dirty="0" smtClean="0"/>
                  <a:t>Equação de </a:t>
                </a:r>
                <a:r>
                  <a:rPr lang="pt-BR" b="1" dirty="0" err="1" smtClean="0"/>
                  <a:t>Clapeyron</a:t>
                </a:r>
                <a:r>
                  <a:rPr lang="pt-BR" dirty="0" smtClean="0"/>
                  <a:t> ou equação geral dos gases)</a:t>
                </a:r>
              </a:p>
              <a:p>
                <a:pPr algn="just"/>
                <a:endParaRPr lang="pt-BR" dirty="0" smtClean="0"/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13176"/>
              </a:xfrm>
              <a:blipFill rotWithShape="1">
                <a:blip r:embed="rId2"/>
                <a:stretch>
                  <a:fillRect l="-1852" t="-1520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0194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Equação de </a:t>
            </a:r>
            <a:r>
              <a:rPr lang="pt-BR" b="1" dirty="0" err="1" smtClean="0"/>
              <a:t>Clapeyron</a:t>
            </a:r>
            <a:endParaRPr lang="pt-B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13176"/>
              </a:xfrm>
            </p:spPr>
            <p:txBody>
              <a:bodyPr>
                <a:normAutofit fontScale="92500" lnSpcReduction="20000"/>
              </a:bodyPr>
              <a:lstStyle/>
              <a:p>
                <a:pPr algn="just"/>
                <a:r>
                  <a:rPr lang="pt-BR" dirty="0" smtClean="0"/>
                  <a:t>Tendo em vista que: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𝑛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𝑀</m:t>
                        </m:r>
                      </m:den>
                    </m:f>
                  </m:oMath>
                </a14:m>
                <a:r>
                  <a:rPr lang="pt-BR" dirty="0" smtClean="0"/>
                  <a:t> pode-se escrever a Equação de </a:t>
                </a:r>
                <a:r>
                  <a:rPr lang="pt-BR" dirty="0" err="1" smtClean="0"/>
                  <a:t>Clapeyron</a:t>
                </a:r>
                <a:r>
                  <a:rPr lang="pt-BR" dirty="0" smtClean="0"/>
                  <a:t> do seguinte modo: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𝑃𝑉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𝑀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𝑅𝑇</m:t>
                      </m:r>
                    </m:oMath>
                  </m:oMathPara>
                </a14:m>
                <a:endParaRPr lang="pt-BR" dirty="0" smtClean="0"/>
              </a:p>
              <a:p>
                <a:pPr marL="0" indent="0" algn="just">
                  <a:buNone/>
                </a:pPr>
                <a:r>
                  <a:rPr lang="pt-BR" i="1" dirty="0" smtClean="0"/>
                  <a:t>P</a:t>
                </a:r>
                <a:r>
                  <a:rPr lang="pt-BR" dirty="0" smtClean="0"/>
                  <a:t>= pressão do gás</a:t>
                </a:r>
              </a:p>
              <a:p>
                <a:pPr marL="0" indent="0" algn="just">
                  <a:buNone/>
                </a:pPr>
                <a:r>
                  <a:rPr lang="pt-BR" i="1" dirty="0" smtClean="0"/>
                  <a:t>V</a:t>
                </a:r>
                <a:r>
                  <a:rPr lang="pt-BR" dirty="0" smtClean="0"/>
                  <a:t>= volume do gás</a:t>
                </a:r>
              </a:p>
              <a:p>
                <a:pPr marL="0" indent="0" algn="just">
                  <a:buNone/>
                </a:pPr>
                <a:r>
                  <a:rPr lang="pt-BR" i="1" dirty="0" smtClean="0"/>
                  <a:t>n</a:t>
                </a:r>
                <a:r>
                  <a:rPr lang="pt-BR" dirty="0" smtClean="0"/>
                  <a:t>= quantidade do gás em mols</a:t>
                </a:r>
              </a:p>
              <a:p>
                <a:pPr marL="0" indent="0" algn="just">
                  <a:buNone/>
                </a:pPr>
                <a:r>
                  <a:rPr lang="pt-BR" i="1" dirty="0" smtClean="0"/>
                  <a:t>m</a:t>
                </a:r>
                <a:r>
                  <a:rPr lang="pt-BR" dirty="0" smtClean="0"/>
                  <a:t>= massa do gás em gramas</a:t>
                </a:r>
              </a:p>
              <a:p>
                <a:pPr marL="0" indent="0" algn="just">
                  <a:buNone/>
                </a:pPr>
                <a:r>
                  <a:rPr lang="pt-BR" i="1" dirty="0" smtClean="0"/>
                  <a:t>M</a:t>
                </a:r>
                <a:r>
                  <a:rPr lang="pt-BR" dirty="0" smtClean="0"/>
                  <a:t>= massa molar do gás</a:t>
                </a:r>
              </a:p>
              <a:p>
                <a:pPr marL="0" indent="0" algn="just">
                  <a:buNone/>
                </a:pPr>
                <a:r>
                  <a:rPr lang="pt-BR" i="1" dirty="0" smtClean="0"/>
                  <a:t>R</a:t>
                </a:r>
                <a:r>
                  <a:rPr lang="pt-BR" dirty="0" smtClean="0"/>
                  <a:t>= constante universal dos gases ideais</a:t>
                </a:r>
              </a:p>
              <a:p>
                <a:pPr marL="0" indent="0" algn="just">
                  <a:buNone/>
                </a:pPr>
                <a:r>
                  <a:rPr lang="pt-BR" i="1" dirty="0" smtClean="0"/>
                  <a:t>T</a:t>
                </a:r>
                <a:r>
                  <a:rPr lang="pt-BR" dirty="0" smtClean="0"/>
                  <a:t>= temperatura do gás </a:t>
                </a:r>
                <a:r>
                  <a:rPr lang="pt-BR" b="1" dirty="0" smtClean="0"/>
                  <a:t>medida na escala Kelvin (K)</a:t>
                </a:r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13176"/>
              </a:xfrm>
              <a:blipFill rotWithShape="1">
                <a:blip r:embed="rId2"/>
                <a:stretch>
                  <a:fillRect l="-1704" t="-1988" r="-17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3509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Equação de </a:t>
            </a:r>
            <a:r>
              <a:rPr lang="pt-BR" b="1" dirty="0" err="1" smtClean="0"/>
              <a:t>Clapeyron</a:t>
            </a:r>
            <a:endParaRPr lang="pt-B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13176"/>
              </a:xfrm>
            </p:spPr>
            <p:txBody>
              <a:bodyPr>
                <a:normAutofit/>
              </a:bodyPr>
              <a:lstStyle/>
              <a:p>
                <a:r>
                  <a:rPr lang="pt-BR" dirty="0" smtClean="0"/>
                  <a:t>O valor da constante universal dos gases ideais (R) varia conforme as unidades utilizadas. Sempre considerando 1 mol, temos: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pt-B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pt-B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1</m:t>
                        </m:r>
                        <m:r>
                          <a:rPr lang="pt-BR" b="0" i="1" smtClean="0">
                            <a:latin typeface="Cambria Math"/>
                          </a:rPr>
                          <m:t>𝑎𝑡𝑚</m:t>
                        </m:r>
                        <m:r>
                          <a:rPr lang="pt-BR" b="0" i="1" smtClean="0">
                            <a:latin typeface="Cambria Math"/>
                          </a:rPr>
                          <m:t>. 22,4</m:t>
                        </m:r>
                        <m:r>
                          <a:rPr lang="pt-BR" b="0" i="1" smtClean="0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273 </m:t>
                        </m:r>
                        <m:r>
                          <a:rPr lang="pt-BR" b="0" i="1" smtClean="0">
                            <a:latin typeface="Cambria Math"/>
                          </a:rPr>
                          <m:t>𝐾</m:t>
                        </m:r>
                      </m:den>
                    </m:f>
                  </m:oMath>
                </a14:m>
                <a:r>
                  <a:rPr lang="pt-BR" dirty="0" smtClean="0"/>
                  <a:t> =&gt;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𝑅</m:t>
                    </m:r>
                    <m:r>
                      <a:rPr lang="pt-BR" b="0" i="1" smtClean="0">
                        <a:latin typeface="Cambria Math"/>
                      </a:rPr>
                      <m:t>=0,082</m:t>
                    </m:r>
                    <m:f>
                      <m:fPr>
                        <m:ctrlPr>
                          <a:rPr lang="pt-B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𝑎𝑡𝑚</m:t>
                        </m:r>
                        <m:r>
                          <a:rPr lang="pt-BR" b="0" i="1" smtClean="0">
                            <a:latin typeface="Cambria Math"/>
                          </a:rPr>
                          <m:t>.</m:t>
                        </m:r>
                        <m:r>
                          <a:rPr lang="pt-BR" b="0" i="1" smtClean="0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𝑚𝑜𝑙</m:t>
                        </m:r>
                        <m:r>
                          <a:rPr lang="pt-BR" b="0" i="1" smtClean="0">
                            <a:latin typeface="Cambria Math"/>
                          </a:rPr>
                          <m:t>.</m:t>
                        </m:r>
                        <m:r>
                          <a:rPr lang="pt-BR" b="0" i="1" smtClean="0">
                            <a:latin typeface="Cambria Math"/>
                          </a:rPr>
                          <m:t>𝐾</m:t>
                        </m:r>
                      </m:den>
                    </m:f>
                  </m:oMath>
                </a14:m>
                <a:endParaRPr lang="pt-BR" dirty="0" smtClean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pt-B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760</m:t>
                        </m:r>
                        <m:r>
                          <a:rPr lang="pt-BR" b="0" i="1" smtClean="0">
                            <a:latin typeface="Cambria Math"/>
                          </a:rPr>
                          <m:t>𝑚𝑚𝐻𝑔</m:t>
                        </m:r>
                        <m:r>
                          <a:rPr lang="pt-BR" i="1">
                            <a:latin typeface="Cambria Math"/>
                          </a:rPr>
                          <m:t>. 22,4</m:t>
                        </m:r>
                        <m:r>
                          <a:rPr lang="pt-BR" i="1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pt-BR" i="1">
                            <a:latin typeface="Cambria Math"/>
                          </a:rPr>
                          <m:t>273 </m:t>
                        </m:r>
                        <m:r>
                          <a:rPr lang="pt-BR" i="1">
                            <a:latin typeface="Cambria Math"/>
                          </a:rPr>
                          <m:t>𝐾</m:t>
                        </m:r>
                      </m:den>
                    </m:f>
                  </m:oMath>
                </a14:m>
                <a:r>
                  <a:rPr lang="pt-BR" dirty="0" smtClean="0"/>
                  <a:t> =&gt;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𝑅</m:t>
                    </m:r>
                    <m:r>
                      <a:rPr lang="pt-BR" b="0" i="1" smtClean="0">
                        <a:latin typeface="Cambria Math"/>
                      </a:rPr>
                      <m:t>=62,3</m:t>
                    </m:r>
                    <m:f>
                      <m:fPr>
                        <m:ctrlPr>
                          <a:rPr lang="pt-B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𝑚𝑚𝐻𝑔</m:t>
                        </m:r>
                        <m:r>
                          <a:rPr lang="pt-BR" b="0" i="1" smtClean="0">
                            <a:latin typeface="Cambria Math"/>
                          </a:rPr>
                          <m:t>.</m:t>
                        </m:r>
                        <m:r>
                          <a:rPr lang="pt-BR" b="0" i="1" smtClean="0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𝑚𝑜𝑙</m:t>
                        </m:r>
                        <m:r>
                          <a:rPr lang="pt-BR" b="0" i="1" smtClean="0">
                            <a:latin typeface="Cambria Math"/>
                          </a:rPr>
                          <m:t>.</m:t>
                        </m:r>
                        <m:r>
                          <a:rPr lang="pt-BR" b="0" i="1" smtClean="0">
                            <a:latin typeface="Cambria Math"/>
                          </a:rPr>
                          <m:t>𝐾</m:t>
                        </m:r>
                      </m:den>
                    </m:f>
                  </m:oMath>
                </a14:m>
                <a:endParaRPr lang="pt-BR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pt-B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101325</m:t>
                        </m:r>
                        <m:r>
                          <a:rPr lang="pt-BR" b="0" i="1" smtClean="0">
                            <a:latin typeface="Cambria Math"/>
                          </a:rPr>
                          <m:t>𝑃𝑎</m:t>
                        </m:r>
                        <m:r>
                          <a:rPr lang="pt-BR" b="0" i="1" smtClean="0">
                            <a:latin typeface="Cambria Math"/>
                          </a:rPr>
                          <m:t>.0,0224</m:t>
                        </m:r>
                        <m:sSup>
                          <m:sSup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pt-BR" i="1">
                            <a:latin typeface="Cambria Math"/>
                          </a:rPr>
                          <m:t>273 </m:t>
                        </m:r>
                        <m:r>
                          <a:rPr lang="pt-BR" i="1">
                            <a:latin typeface="Cambria Math"/>
                          </a:rPr>
                          <m:t>𝐾</m:t>
                        </m:r>
                      </m:den>
                    </m:f>
                  </m:oMath>
                </a14:m>
                <a:r>
                  <a:rPr lang="pt-BR" dirty="0" smtClean="0"/>
                  <a:t> =&gt;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𝑅</m:t>
                    </m:r>
                    <m:r>
                      <a:rPr lang="pt-BR" b="0" i="1" smtClean="0">
                        <a:latin typeface="Cambria Math"/>
                      </a:rPr>
                      <m:t>=8,314</m:t>
                    </m:r>
                    <m:f>
                      <m:fPr>
                        <m:ctrlPr>
                          <a:rPr lang="pt-B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𝑃𝑎</m:t>
                        </m:r>
                        <m:r>
                          <a:rPr lang="pt-BR" b="0" i="1" smtClean="0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𝑚𝑜𝑙</m:t>
                        </m:r>
                        <m:r>
                          <a:rPr lang="pt-BR" b="0" i="1" smtClean="0">
                            <a:latin typeface="Cambria Math"/>
                          </a:rPr>
                          <m:t>.</m:t>
                        </m:r>
                        <m:r>
                          <a:rPr lang="pt-BR" b="0" i="1" smtClean="0">
                            <a:latin typeface="Cambria Math"/>
                          </a:rPr>
                          <m:t>𝐾</m:t>
                        </m:r>
                      </m:den>
                    </m:f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13176"/>
              </a:xfrm>
              <a:blipFill rotWithShape="1">
                <a:blip r:embed="rId2"/>
                <a:stretch>
                  <a:fillRect l="-1630" t="-1520" r="-2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705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 Volume dos Gases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1m</a:t>
            </a:r>
            <a:r>
              <a:rPr lang="pt-BR" baseline="30000" dirty="0"/>
              <a:t>3</a:t>
            </a:r>
            <a:r>
              <a:rPr lang="pt-BR" dirty="0"/>
              <a:t> = 1.000 L = 1.000.000 </a:t>
            </a:r>
            <a:r>
              <a:rPr lang="pt-BR" dirty="0" err="1"/>
              <a:t>mL</a:t>
            </a:r>
            <a:r>
              <a:rPr lang="pt-BR" dirty="0"/>
              <a:t> (cm</a:t>
            </a:r>
            <a:r>
              <a:rPr lang="pt-BR" baseline="30000" dirty="0"/>
              <a:t>3</a:t>
            </a:r>
            <a:r>
              <a:rPr lang="pt-BR" dirty="0"/>
              <a:t>)</a:t>
            </a:r>
          </a:p>
          <a:p>
            <a:r>
              <a:rPr lang="pt-BR" dirty="0"/>
              <a:t>1L = 1.000 </a:t>
            </a:r>
            <a:r>
              <a:rPr lang="pt-BR" dirty="0" err="1"/>
              <a:t>mL</a:t>
            </a:r>
            <a:r>
              <a:rPr lang="pt-BR" dirty="0"/>
              <a:t> = 1.000 cm</a:t>
            </a:r>
            <a:r>
              <a:rPr lang="pt-BR" baseline="30000" dirty="0"/>
              <a:t>3</a:t>
            </a:r>
            <a:endParaRPr lang="pt-BR" dirty="0"/>
          </a:p>
          <a:p>
            <a:r>
              <a:rPr lang="pt-BR" dirty="0"/>
              <a:t>1mL = 1 cm</a:t>
            </a:r>
            <a:r>
              <a:rPr lang="pt-BR" baseline="30000" dirty="0"/>
              <a:t>3</a:t>
            </a:r>
            <a:r>
              <a:rPr lang="pt-BR" dirty="0"/>
              <a:t>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96717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 </a:t>
            </a:r>
            <a:endParaRPr lang="pt-BR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381848" cy="477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286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 </a:t>
            </a:r>
            <a:endParaRPr lang="pt-BR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7"/>
            <a:ext cx="8593074" cy="215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9543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 </a:t>
            </a:r>
            <a:endParaRPr lang="pt-BR" b="1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48) O número de átomos de oxigênio existentes em 1 mol de ozônio</a:t>
            </a:r>
            <a:r>
              <a:rPr lang="pt-BR" dirty="0"/>
              <a:t> (O</a:t>
            </a:r>
            <a:r>
              <a:rPr lang="pt-BR" baseline="-25000" dirty="0"/>
              <a:t>3</a:t>
            </a:r>
            <a:r>
              <a:rPr lang="pt-BR" dirty="0" smtClean="0"/>
              <a:t>) à temperatura de 298 K e 1,2 </a:t>
            </a:r>
            <a:r>
              <a:rPr lang="pt-BR" dirty="0" err="1" smtClean="0"/>
              <a:t>atm</a:t>
            </a:r>
            <a:r>
              <a:rPr lang="pt-BR" dirty="0" smtClean="0"/>
              <a:t> </a:t>
            </a:r>
            <a:r>
              <a:rPr lang="pt-BR" smtClean="0"/>
              <a:t>de pressão.</a:t>
            </a:r>
          </a:p>
          <a:p>
            <a:pPr marL="0" indent="0">
              <a:buNone/>
            </a:pPr>
            <a:endParaRPr lang="pt-BR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78167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Respostas </a:t>
            </a: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45) b</a:t>
            </a:r>
          </a:p>
          <a:p>
            <a:pPr marL="0" indent="0">
              <a:buNone/>
            </a:pPr>
            <a:r>
              <a:rPr lang="pt-BR" dirty="0" smtClean="0"/>
              <a:t>46) a</a:t>
            </a:r>
          </a:p>
          <a:p>
            <a:pPr marL="0" indent="0">
              <a:buNone/>
            </a:pPr>
            <a:r>
              <a:rPr lang="pt-BR" dirty="0" smtClean="0"/>
              <a:t>47) d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4931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 Pressão dos Gases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41168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𝑃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𝐴</m:t>
                        </m:r>
                      </m:den>
                    </m:f>
                  </m:oMath>
                </a14:m>
                <a:endParaRPr lang="pt-BR" dirty="0" smtClean="0"/>
              </a:p>
              <a:p>
                <a:pPr marL="0" indent="0">
                  <a:buNone/>
                </a:pPr>
                <a:r>
                  <a:rPr lang="pt-BR" dirty="0" smtClean="0"/>
                  <a:t>P= pressão</a:t>
                </a:r>
              </a:p>
              <a:p>
                <a:pPr marL="0" indent="0">
                  <a:buNone/>
                </a:pPr>
                <a:r>
                  <a:rPr lang="pt-BR" dirty="0" smtClean="0"/>
                  <a:t>F= força</a:t>
                </a:r>
              </a:p>
              <a:p>
                <a:pPr marL="0" indent="0">
                  <a:buNone/>
                </a:pPr>
                <a:r>
                  <a:rPr lang="pt-BR" dirty="0" smtClean="0"/>
                  <a:t>A= Área</a:t>
                </a:r>
              </a:p>
              <a:p>
                <a:r>
                  <a:rPr lang="pt-BR" dirty="0"/>
                  <a:t>Unidades SI – </a:t>
                </a:r>
                <a:r>
                  <a:rPr lang="pt-BR" dirty="0" smtClean="0"/>
                  <a:t>Pascal - </a:t>
                </a:r>
                <a:r>
                  <a:rPr lang="pt-BR" dirty="0" err="1" smtClean="0"/>
                  <a:t>Pa</a:t>
                </a:r>
                <a:r>
                  <a:rPr lang="pt-B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i="1">
                            <a:latin typeface="Cambria Math"/>
                          </a:rPr>
                          <m:t>𝑁</m:t>
                        </m:r>
                      </m:num>
                      <m:den>
                        <m:sSup>
                          <m:s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pt-BR" dirty="0"/>
                  <a:t> </a:t>
                </a:r>
              </a:p>
              <a:p>
                <a:r>
                  <a:rPr lang="pt-BR" dirty="0"/>
                  <a:t>1 </a:t>
                </a:r>
                <a:r>
                  <a:rPr lang="pt-BR" dirty="0" err="1"/>
                  <a:t>atm</a:t>
                </a:r>
                <a:r>
                  <a:rPr lang="pt-BR" dirty="0"/>
                  <a:t> = 76 </a:t>
                </a:r>
                <a:r>
                  <a:rPr lang="pt-BR" dirty="0" err="1"/>
                  <a:t>cmHg</a:t>
                </a:r>
                <a:r>
                  <a:rPr lang="pt-BR" dirty="0"/>
                  <a:t> = 760 mmHg = 760 torr</a:t>
                </a:r>
              </a:p>
              <a:p>
                <a:r>
                  <a:rPr lang="pt-BR" dirty="0"/>
                  <a:t>1 mmHg = 1 torr</a:t>
                </a:r>
              </a:p>
              <a:p>
                <a:r>
                  <a:rPr lang="pt-BR" dirty="0"/>
                  <a:t>1 </a:t>
                </a:r>
                <a:r>
                  <a:rPr lang="pt-BR" dirty="0" err="1"/>
                  <a:t>atm</a:t>
                </a:r>
                <a:r>
                  <a:rPr lang="pt-BR" dirty="0"/>
                  <a:t> = 101.325 </a:t>
                </a:r>
                <a:r>
                  <a:rPr lang="pt-BR" dirty="0" err="1"/>
                  <a:t>Pa</a:t>
                </a:r>
                <a:r>
                  <a:rPr lang="pt-BR" dirty="0"/>
                  <a:t> (ou N/m</a:t>
                </a:r>
                <a:r>
                  <a:rPr lang="pt-BR" baseline="30000" dirty="0"/>
                  <a:t>2</a:t>
                </a:r>
                <a:r>
                  <a:rPr lang="pt-BR" dirty="0"/>
                  <a:t>)</a:t>
                </a:r>
              </a:p>
              <a:p>
                <a:r>
                  <a:rPr lang="pt-BR" dirty="0"/>
                  <a:t>1 mmHg = 133,322 </a:t>
                </a:r>
                <a:r>
                  <a:rPr lang="pt-BR" dirty="0" err="1"/>
                  <a:t>Pa</a:t>
                </a:r>
                <a:r>
                  <a:rPr lang="pt-BR" dirty="0"/>
                  <a:t> (ou N/m</a:t>
                </a:r>
                <a:r>
                  <a:rPr lang="pt-BR" baseline="30000" dirty="0"/>
                  <a:t>2</a:t>
                </a:r>
                <a:r>
                  <a:rPr lang="pt-BR" dirty="0"/>
                  <a:t>)</a:t>
                </a:r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41168"/>
              </a:xfrm>
              <a:blipFill rotWithShape="1">
                <a:blip r:embed="rId2"/>
                <a:stretch>
                  <a:fillRect l="-1704" b="-5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1776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 Pressão dos Gases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EXPERIÊNCIA DE TORRICELLI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5181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796136" y="2429375"/>
            <a:ext cx="32403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A pressão atmosférica depende da altitude.</a:t>
            </a:r>
          </a:p>
          <a:p>
            <a:pPr algn="just"/>
            <a:r>
              <a:rPr lang="pt-BR" dirty="0" smtClean="0"/>
              <a:t>No nível do mar: 760 mmHg</a:t>
            </a:r>
          </a:p>
          <a:p>
            <a:pPr algn="just"/>
            <a:r>
              <a:rPr lang="pt-BR" dirty="0" smtClean="0"/>
              <a:t>Em São Paulo (780 m de altitude): 700 mmHg</a:t>
            </a:r>
          </a:p>
          <a:p>
            <a:pPr algn="just"/>
            <a:r>
              <a:rPr lang="pt-BR" dirty="0" smtClean="0"/>
              <a:t>Monte Evereste (8.850 m de altitude): 240 mmHg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0656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 Temperatura dos Gases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algn="just"/>
            <a:r>
              <a:rPr lang="pt-BR" dirty="0" smtClean="0"/>
              <a:t>A temperatura é uma grandeza que mede o grau de agitação das partículas (átomos ou moléculas que constituem um corpo).</a:t>
            </a:r>
          </a:p>
          <a:p>
            <a:pPr algn="just"/>
            <a:r>
              <a:rPr lang="pt-BR" dirty="0" smtClean="0"/>
              <a:t>Para um gás, a temperatura depende da velocidade (grau de agitação) das moléculas que o constituem.</a:t>
            </a:r>
          </a:p>
          <a:p>
            <a:pPr algn="just"/>
            <a:r>
              <a:rPr lang="pt-BR" dirty="0" smtClean="0"/>
              <a:t>Escalas de Temperatura</a:t>
            </a:r>
          </a:p>
          <a:p>
            <a:pPr algn="just"/>
            <a:endParaRPr lang="pt-BR" dirty="0" smtClean="0"/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923093"/>
            <a:ext cx="42862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688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As Leis Físicas dos Gases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algn="just"/>
            <a:r>
              <a:rPr lang="pt-BR" dirty="0" smtClean="0"/>
              <a:t>São leis experimentais que mostram como varia o volume de um gás quando a pressão e a temperatura desse gás variam.</a:t>
            </a:r>
          </a:p>
          <a:p>
            <a:pPr algn="just"/>
            <a:r>
              <a:rPr lang="pt-BR" dirty="0" smtClean="0"/>
              <a:t>Expressões comumente usadas:</a:t>
            </a:r>
          </a:p>
          <a:p>
            <a:pPr lvl="1" algn="just"/>
            <a:r>
              <a:rPr lang="pt-BR" dirty="0" smtClean="0"/>
              <a:t>Estado de um Gás: são as condições de volume (V), pressão (P) e temperatura (T) em esse gás se encontra.</a:t>
            </a:r>
          </a:p>
          <a:p>
            <a:pPr lvl="1" algn="just"/>
            <a:r>
              <a:rPr lang="pt-BR" dirty="0" smtClean="0"/>
              <a:t>Variáveis de Estado: são as grandezas V, P e T.</a:t>
            </a:r>
          </a:p>
          <a:p>
            <a:pPr lvl="1" algn="just"/>
            <a:r>
              <a:rPr lang="pt-BR" dirty="0" smtClean="0"/>
              <a:t>Transformações Gasosas: são as variações de V, P e/ou T.</a:t>
            </a:r>
          </a:p>
          <a:p>
            <a:pPr lvl="1"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579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Lei de Boyle-</a:t>
            </a:r>
            <a:r>
              <a:rPr lang="pt-BR" b="1" dirty="0" err="1" smtClean="0"/>
              <a:t>Mariotte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Sob temperatura constante, o volume ocupado por determinada massa (constante) gasosa é inversamente proporcional à sua pressão.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09" y="3618843"/>
            <a:ext cx="47625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de seta reta 6"/>
          <p:cNvCxnSpPr/>
          <p:nvPr/>
        </p:nvCxnSpPr>
        <p:spPr>
          <a:xfrm flipH="1">
            <a:off x="2303748" y="4766874"/>
            <a:ext cx="360040" cy="4320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691680" y="51571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isoterma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6012160" y="3501008"/>
                <a:ext cx="2966646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800" b="1" i="1" smtClean="0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pt-BR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pt-BR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800" b="1" i="1" smtClean="0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pt-BR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pt-BR" sz="28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800" b="1" i="1" smtClean="0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pt-BR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pt-BR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800" b="1" i="1" smtClean="0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pt-BR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pt-BR" sz="2800" b="1" dirty="0" smtClean="0"/>
              </a:p>
              <a:p>
                <a:r>
                  <a:rPr lang="pt-BR" sz="2800" b="1" dirty="0" smtClean="0"/>
                  <a:t>ou</a:t>
                </a:r>
              </a:p>
              <a:p>
                <a:r>
                  <a:rPr lang="pt-BR" sz="2800" b="1" dirty="0" smtClean="0"/>
                  <a:t> </a:t>
                </a:r>
                <a14:m>
                  <m:oMath xmlns:m="http://schemas.openxmlformats.org/officeDocument/2006/math">
                    <m:r>
                      <a:rPr lang="pt-BR" sz="2800" b="1" i="1" smtClean="0">
                        <a:latin typeface="Cambria Math"/>
                      </a:rPr>
                      <m:t>𝑷𝑽</m:t>
                    </m:r>
                    <m:r>
                      <a:rPr lang="pt-BR" sz="2800" b="1" i="1" smtClean="0">
                        <a:latin typeface="Cambria Math"/>
                      </a:rPr>
                      <m:t>=</m:t>
                    </m:r>
                    <m:r>
                      <a:rPr lang="pt-BR" sz="2800" b="1" i="1" smtClean="0">
                        <a:latin typeface="Cambria Math"/>
                      </a:rPr>
                      <m:t>𝒄𝒐𝒏𝒔𝒕𝒂𝒏𝒕𝒆</m:t>
                    </m:r>
                  </m:oMath>
                </a14:m>
                <a:endParaRPr lang="pt-BR" sz="2800" b="1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3501008"/>
                <a:ext cx="2966646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41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/>
          <p:cNvSpPr txBox="1"/>
          <p:nvPr/>
        </p:nvSpPr>
        <p:spPr>
          <a:xfrm>
            <a:off x="971600" y="6387563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Transformação Isotérmica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87853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Lei de Boyle-</a:t>
            </a:r>
            <a:r>
              <a:rPr lang="pt-BR" b="1" dirty="0" err="1" smtClean="0"/>
              <a:t>Mariotte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6366554"/>
              </p:ext>
            </p:extLst>
          </p:nvPr>
        </p:nvGraphicFramePr>
        <p:xfrm>
          <a:off x="899592" y="1844824"/>
          <a:ext cx="6768752" cy="2944368"/>
        </p:xfrm>
        <a:graphic>
          <a:graphicData uri="http://schemas.openxmlformats.org/drawingml/2006/table">
            <a:tbl>
              <a:tblPr firstRow="1" firstCol="1" bandRow="1"/>
              <a:tblGrid>
                <a:gridCol w="2088232"/>
                <a:gridCol w="2232248"/>
                <a:gridCol w="244827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Pressão (P) (em </a:t>
                      </a:r>
                      <a:r>
                        <a:rPr lang="pt-BR" sz="28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atm</a:t>
                      </a:r>
                      <a:r>
                        <a:rPr lang="pt-BR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pt-B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Volume (V) (em </a:t>
                      </a:r>
                      <a:r>
                        <a:rPr lang="pt-BR" sz="28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mL</a:t>
                      </a:r>
                      <a:r>
                        <a:rPr lang="pt-BR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pt-B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Produto PV</a:t>
                      </a:r>
                      <a:endParaRPr lang="pt-BR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157192"/>
            <a:ext cx="282892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4583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1588</Words>
  <Application>Microsoft Office PowerPoint</Application>
  <PresentationFormat>Apresentação na tela (4:3)</PresentationFormat>
  <Paragraphs>223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Tema do Office</vt:lpstr>
      <vt:lpstr>ESTUDO DOS GASES</vt:lpstr>
      <vt:lpstr>O Estado Gasoso</vt:lpstr>
      <vt:lpstr>O Volume dos Gases</vt:lpstr>
      <vt:lpstr>A Pressão dos Gases</vt:lpstr>
      <vt:lpstr>A Pressão dos Gases</vt:lpstr>
      <vt:lpstr>A Temperatura dos Gases</vt:lpstr>
      <vt:lpstr>As Leis Físicas dos Gases</vt:lpstr>
      <vt:lpstr>Lei de Boyle-Mariotte</vt:lpstr>
      <vt:lpstr>Lei de Boyle-Mariotte</vt:lpstr>
      <vt:lpstr>Lei de Gay-Lussac</vt:lpstr>
      <vt:lpstr>Lei de Gay-Lussac</vt:lpstr>
      <vt:lpstr>Lei de Charles</vt:lpstr>
      <vt:lpstr>Lei de Charles</vt:lpstr>
      <vt:lpstr>Resumo </vt:lpstr>
      <vt:lpstr>Equação Geral dos Gases</vt:lpstr>
      <vt:lpstr>Condições Normais de  Pressão e Temperatura (CNPT)</vt:lpstr>
      <vt:lpstr>Gás Ideal e Gás Real</vt:lpstr>
      <vt:lpstr>Exercícios </vt:lpstr>
      <vt:lpstr>Exercícios </vt:lpstr>
      <vt:lpstr>Exercícios </vt:lpstr>
      <vt:lpstr>Respostas </vt:lpstr>
      <vt:lpstr>Leis Volumétricas de Gay-Lussac</vt:lpstr>
      <vt:lpstr>Leis Volumétricas de Gay-Lussac</vt:lpstr>
      <vt:lpstr>Lei de Avogadro para os Gases</vt:lpstr>
      <vt:lpstr>Volume Molar</vt:lpstr>
      <vt:lpstr>Equação de Clapeyron</vt:lpstr>
      <vt:lpstr>Equação de Clapeyron</vt:lpstr>
      <vt:lpstr>Equação de Clapeyron</vt:lpstr>
      <vt:lpstr>Equação de Clapeyron</vt:lpstr>
      <vt:lpstr>Exercícios </vt:lpstr>
      <vt:lpstr>Exercícios </vt:lpstr>
      <vt:lpstr>Exercícios </vt:lpstr>
      <vt:lpstr>Respostas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ESTUDO DOS GASES</dc:title>
  <dc:creator>Cesar</dc:creator>
  <cp:lastModifiedBy>Cesar</cp:lastModifiedBy>
  <cp:revision>33</cp:revision>
  <dcterms:created xsi:type="dcterms:W3CDTF">2017-10-09T06:02:00Z</dcterms:created>
  <dcterms:modified xsi:type="dcterms:W3CDTF">2017-10-10T13:53:48Z</dcterms:modified>
</cp:coreProperties>
</file>