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73F-F8D6-42E9-B1F1-57E37E3F4EFD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03B-F6AA-4964-B135-C93AF93F8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61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73F-F8D6-42E9-B1F1-57E37E3F4EFD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03B-F6AA-4964-B135-C93AF93F8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47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73F-F8D6-42E9-B1F1-57E37E3F4EFD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03B-F6AA-4964-B135-C93AF93F8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15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73F-F8D6-42E9-B1F1-57E37E3F4EFD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03B-F6AA-4964-B135-C93AF93F8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2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73F-F8D6-42E9-B1F1-57E37E3F4EFD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03B-F6AA-4964-B135-C93AF93F8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26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73F-F8D6-42E9-B1F1-57E37E3F4EFD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03B-F6AA-4964-B135-C93AF93F8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31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73F-F8D6-42E9-B1F1-57E37E3F4EFD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03B-F6AA-4964-B135-C93AF93F8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63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73F-F8D6-42E9-B1F1-57E37E3F4EFD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03B-F6AA-4964-B135-C93AF93F8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57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73F-F8D6-42E9-B1F1-57E37E3F4EFD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03B-F6AA-4964-B135-C93AF93F8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80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73F-F8D6-42E9-B1F1-57E37E3F4EFD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03B-F6AA-4964-B135-C93AF93F8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06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D73F-F8D6-42E9-B1F1-57E37E3F4EFD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03B-F6AA-4964-B135-C93AF93F8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27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D73F-F8D6-42E9-B1F1-57E37E3F4EFD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903B-F6AA-4964-B135-C93AF93F8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31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3530823"/>
          </a:xfrm>
        </p:spPr>
        <p:txBody>
          <a:bodyPr>
            <a:normAutofit/>
          </a:bodyPr>
          <a:lstStyle/>
          <a:p>
            <a:r>
              <a:rPr lang="pt-BR" b="1" dirty="0" smtClean="0"/>
              <a:t>MASSA ATÔMICA </a:t>
            </a:r>
            <a:br>
              <a:rPr lang="pt-BR" b="1" dirty="0" smtClean="0"/>
            </a:br>
            <a:r>
              <a:rPr lang="pt-BR" b="1" dirty="0" smtClean="0"/>
              <a:t>E</a:t>
            </a:r>
            <a:br>
              <a:rPr lang="pt-BR" b="1" dirty="0" smtClean="0"/>
            </a:br>
            <a:r>
              <a:rPr lang="pt-BR" b="1" dirty="0" smtClean="0"/>
              <a:t>MASSA MOLECULAR</a:t>
            </a:r>
            <a:br>
              <a:rPr lang="pt-BR" b="1" dirty="0" smtClean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7737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Massa Molecular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pt-BR" b="1" dirty="0" smtClean="0"/>
                  <a:t>Massa Molecular </a:t>
                </a:r>
                <a:r>
                  <a:rPr lang="pt-BR" dirty="0" smtClean="0"/>
                  <a:t>é a massa da molécula medida em unidades de massa atômica (u).</a:t>
                </a:r>
              </a:p>
              <a:p>
                <a:pPr algn="just"/>
                <a:r>
                  <a:rPr lang="pt-BR" dirty="0" smtClean="0"/>
                  <a:t>A massa molecular indica quantas vezes a molécula é mais pesada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b="0" i="0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pt-BR" dirty="0" smtClean="0"/>
                  <a:t> do isótopo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pt-BR" b="0" i="0" smtClean="0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.</m:t>
                    </m:r>
                  </m:oMath>
                </a14:m>
                <a:endParaRPr lang="pt-BR" dirty="0" smtClean="0"/>
              </a:p>
              <a:p>
                <a:pPr algn="just"/>
                <a:r>
                  <a:rPr lang="pt-BR" dirty="0" smtClean="0"/>
                  <a:t>O cálculo prático da massa molecular é feito considerando que uma molécula é a “soma” de átomos. Então, para obtermos a massa molecular devemos somar as massas atômicas dos átomos formadores da molécula.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1630" t="-2491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01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Massa Molecular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EXEMPLOS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4258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367235" y="1628800"/>
                <a:ext cx="309634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Massas Atômicas Aproximadas</a:t>
                </a:r>
              </a:p>
              <a:p>
                <a:r>
                  <a:rPr lang="pt-BR" dirty="0" smtClean="0"/>
                  <a:t>H </a:t>
                </a:r>
                <a14:m>
                  <m:oMath xmlns:m="http://schemas.openxmlformats.org/officeDocument/2006/math">
                    <m:r>
                      <a:rPr lang="pt-BR" i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0" smtClean="0">
                        <a:latin typeface="Cambria Math"/>
                        <a:ea typeface="Cambria Math"/>
                      </a:rPr>
                      <m:t>1 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  <a:ea typeface="Cambria Math"/>
                      </a:rPr>
                      <m:t>u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C= 12 u</a:t>
                </a:r>
              </a:p>
              <a:p>
                <a:r>
                  <a:rPr lang="pt-BR" dirty="0" smtClean="0"/>
                  <a:t>N= 14 u</a:t>
                </a:r>
              </a:p>
              <a:p>
                <a:r>
                  <a:rPr lang="pt-BR" dirty="0" smtClean="0"/>
                  <a:t>O= 16 u</a:t>
                </a:r>
              </a:p>
              <a:p>
                <a:r>
                  <a:rPr lang="pt-BR" dirty="0" smtClean="0"/>
                  <a:t>Ca= 40 u</a:t>
                </a:r>
              </a:p>
              <a:p>
                <a:r>
                  <a:rPr lang="pt-BR" dirty="0" smtClean="0"/>
                  <a:t>S= 32 u</a:t>
                </a:r>
              </a:p>
              <a:p>
                <a:r>
                  <a:rPr lang="pt-BR" dirty="0" smtClean="0"/>
                  <a:t>Cl= 35,5 u</a:t>
                </a:r>
              </a:p>
              <a:p>
                <a:r>
                  <a:rPr lang="pt-BR" dirty="0" smtClean="0"/>
                  <a:t>P= 31 u</a:t>
                </a:r>
              </a:p>
              <a:p>
                <a:r>
                  <a:rPr lang="pt-BR" dirty="0" smtClean="0"/>
                  <a:t>Al= 27 u</a:t>
                </a:r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35" y="1628800"/>
                <a:ext cx="3096344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1575" t="-1064" r="-1772" b="-23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02" y="4581128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30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Revisão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pt-BR" dirty="0" smtClean="0"/>
              <a:t>O que é massa molecular?</a:t>
            </a:r>
          </a:p>
          <a:p>
            <a:pPr marL="514350" indent="-514350">
              <a:buAutoNum type="arabicParenR"/>
            </a:pPr>
            <a:r>
              <a:rPr lang="pt-BR" dirty="0" smtClean="0"/>
              <a:t>Como a massa molecular pode ser calculada?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996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1080" cy="42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7504" y="1484784"/>
            <a:ext cx="36004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54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9. a) 30 u; b) 64 u; c) 100 u; d) 120 u; e) 82 u;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pl-PL" dirty="0" smtClean="0"/>
              <a:t>f) 149 u; g) 860 u; h) 286 u</a:t>
            </a:r>
          </a:p>
          <a:p>
            <a:pPr marL="0" indent="0">
              <a:buNone/>
            </a:pPr>
            <a:r>
              <a:rPr lang="pl-PL" dirty="0" smtClean="0"/>
              <a:t>10. d</a:t>
            </a:r>
          </a:p>
          <a:p>
            <a:pPr marL="0" indent="0">
              <a:buNone/>
            </a:pPr>
            <a:r>
              <a:rPr lang="pl-PL" dirty="0" smtClean="0"/>
              <a:t>11. b</a:t>
            </a:r>
          </a:p>
          <a:p>
            <a:pPr marL="0" indent="0">
              <a:buNone/>
            </a:pPr>
            <a:r>
              <a:rPr lang="pl-PL" dirty="0" smtClean="0"/>
              <a:t>12. 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7550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Conceito de Mol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Os químicos procuraram uma </a:t>
            </a:r>
            <a:r>
              <a:rPr lang="pt-BR" sz="2800" b="1" dirty="0" smtClean="0"/>
              <a:t>quantidade de átomos</a:t>
            </a:r>
            <a:r>
              <a:rPr lang="pt-BR" sz="2800" dirty="0" smtClean="0"/>
              <a:t> que pudesse ser “pesada” em balanças comuns. A escolha lógica foi considerar uma quantidade de átomos que “pesada”, fornecesse </a:t>
            </a:r>
            <a:r>
              <a:rPr lang="pt-BR" sz="2800" b="1" dirty="0" smtClean="0"/>
              <a:t>em gramas</a:t>
            </a:r>
            <a:r>
              <a:rPr lang="pt-BR" sz="2800" dirty="0" smtClean="0"/>
              <a:t>, o mesmo número já estabelecido como massa atômica. 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4841748" cy="189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64088" y="3969930"/>
            <a:ext cx="3430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Ao conjunto de </a:t>
            </a:r>
            <a:r>
              <a:rPr lang="pt-BR" sz="2000" b="1" dirty="0" smtClean="0"/>
              <a:t>N partículas </a:t>
            </a:r>
            <a:r>
              <a:rPr lang="pt-BR" sz="2000" dirty="0" smtClean="0"/>
              <a:t>foi dado o nome de </a:t>
            </a:r>
            <a:r>
              <a:rPr lang="pt-BR" sz="2000" b="1" dirty="0" smtClean="0"/>
              <a:t>mol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MOL</a:t>
            </a:r>
            <a:r>
              <a:rPr lang="pt-BR" sz="2000" dirty="0" smtClean="0">
                <a:solidFill>
                  <a:srgbClr val="FF0000"/>
                </a:solidFill>
              </a:rPr>
              <a:t> é a quantidade de matéria de um sistema que contém tantas entidades elementares quantos átomos que existem em 0,012 kg de carbono-12.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3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Conceito de Mol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QUANTO VALE O NÚMERO N?</a:t>
            </a:r>
          </a:p>
          <a:p>
            <a:pPr marL="0" indent="0" algn="just">
              <a:buNone/>
            </a:pPr>
            <a:r>
              <a:rPr lang="pt-BR" sz="2800" dirty="0"/>
              <a:t>N= 6,02 x 10</a:t>
            </a:r>
            <a:r>
              <a:rPr lang="pt-BR" sz="2800" baseline="30000" dirty="0"/>
              <a:t>23</a:t>
            </a:r>
            <a:r>
              <a:rPr lang="pt-BR" sz="2800" dirty="0"/>
              <a:t> partículas/mol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2800" b="1" dirty="0" smtClean="0"/>
              <a:t>N</a:t>
            </a:r>
            <a:r>
              <a:rPr lang="pt-BR" sz="2800" dirty="0" smtClean="0"/>
              <a:t> é chamado de </a:t>
            </a:r>
            <a:r>
              <a:rPr lang="pt-BR" sz="2800" b="1" dirty="0" smtClean="0"/>
              <a:t>constante de Avogadro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 smtClean="0"/>
              <a:t>1 mol de moléculas contém </a:t>
            </a:r>
            <a:r>
              <a:rPr lang="pt-BR" sz="2800" dirty="0"/>
              <a:t>6,02 x 10</a:t>
            </a:r>
            <a:r>
              <a:rPr lang="pt-BR" sz="2800" baseline="30000" dirty="0"/>
              <a:t>23</a:t>
            </a:r>
            <a:r>
              <a:rPr lang="pt-BR" sz="2800" dirty="0"/>
              <a:t> </a:t>
            </a:r>
            <a:r>
              <a:rPr lang="pt-BR" sz="2800" dirty="0" smtClean="0"/>
              <a:t>moléculas</a:t>
            </a:r>
          </a:p>
          <a:p>
            <a:pPr algn="just"/>
            <a:r>
              <a:rPr lang="pt-BR" sz="2800" dirty="0" smtClean="0"/>
              <a:t>1 mol de átomos contém </a:t>
            </a:r>
            <a:r>
              <a:rPr lang="pt-BR" sz="2800" dirty="0"/>
              <a:t>6,02 x 10</a:t>
            </a:r>
            <a:r>
              <a:rPr lang="pt-BR" sz="2800" baseline="30000" dirty="0"/>
              <a:t>23</a:t>
            </a:r>
            <a:r>
              <a:rPr lang="pt-BR" sz="2800" dirty="0"/>
              <a:t> </a:t>
            </a:r>
            <a:r>
              <a:rPr lang="pt-BR" sz="2800" dirty="0" smtClean="0"/>
              <a:t>átomos</a:t>
            </a:r>
          </a:p>
          <a:p>
            <a:pPr algn="just"/>
            <a:r>
              <a:rPr lang="pt-BR" sz="2800" dirty="0" smtClean="0"/>
              <a:t>1 mol de íons contém </a:t>
            </a:r>
            <a:r>
              <a:rPr lang="pt-BR" sz="2800" dirty="0"/>
              <a:t>6,02 x 10</a:t>
            </a:r>
            <a:r>
              <a:rPr lang="pt-BR" sz="2800" baseline="30000" dirty="0"/>
              <a:t>23</a:t>
            </a:r>
            <a:r>
              <a:rPr lang="pt-BR" sz="2800" dirty="0"/>
              <a:t> </a:t>
            </a:r>
            <a:r>
              <a:rPr lang="pt-BR" sz="2800" dirty="0" smtClean="0"/>
              <a:t> íons</a:t>
            </a:r>
          </a:p>
          <a:p>
            <a:pPr algn="just">
              <a:spcAft>
                <a:spcPts val="1200"/>
              </a:spcAft>
            </a:pPr>
            <a:r>
              <a:rPr lang="pt-BR" sz="2800" dirty="0" smtClean="0"/>
              <a:t>1 mol de elétrons contém </a:t>
            </a:r>
            <a:r>
              <a:rPr lang="pt-BR" sz="2800" dirty="0"/>
              <a:t>6,02 x 10</a:t>
            </a:r>
            <a:r>
              <a:rPr lang="pt-BR" sz="2800" baseline="30000" dirty="0"/>
              <a:t>23</a:t>
            </a:r>
            <a:r>
              <a:rPr lang="pt-BR" sz="2800" dirty="0"/>
              <a:t> </a:t>
            </a:r>
            <a:r>
              <a:rPr lang="pt-BR" sz="2800" dirty="0" smtClean="0"/>
              <a:t> elétrons</a:t>
            </a:r>
          </a:p>
          <a:p>
            <a:pPr algn="just">
              <a:spcAft>
                <a:spcPts val="1200"/>
              </a:spcAft>
            </a:pPr>
            <a:r>
              <a:rPr lang="pt-BR" sz="2800" b="1" dirty="0" smtClean="0">
                <a:solidFill>
                  <a:srgbClr val="FF0000"/>
                </a:solidFill>
              </a:rPr>
              <a:t>Mol</a:t>
            </a:r>
            <a:r>
              <a:rPr lang="pt-BR" sz="2800" dirty="0" smtClean="0">
                <a:solidFill>
                  <a:srgbClr val="FF0000"/>
                </a:solidFill>
              </a:rPr>
              <a:t> deve ser entendido como </a:t>
            </a:r>
            <a:r>
              <a:rPr lang="pt-BR" sz="2800" b="1" dirty="0" smtClean="0">
                <a:solidFill>
                  <a:srgbClr val="FF0000"/>
                </a:solidFill>
              </a:rPr>
              <a:t>quantidade de matéria ligada a um número de partículas</a:t>
            </a:r>
            <a:r>
              <a:rPr lang="pt-BR" sz="28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  <a:p>
            <a:pPr marL="0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0078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Massa Molar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Massa Molar (M) </a:t>
            </a:r>
            <a:r>
              <a:rPr lang="pt-BR" dirty="0" smtClean="0"/>
              <a:t>é a massa, em gramas, de </a:t>
            </a:r>
            <a:r>
              <a:rPr lang="pt-BR" b="1" dirty="0" smtClean="0"/>
              <a:t>um mol </a:t>
            </a:r>
            <a:r>
              <a:rPr lang="pt-BR" dirty="0" smtClean="0"/>
              <a:t>da substância (ou elemento, ou íon, etc...)</a:t>
            </a:r>
          </a:p>
          <a:p>
            <a:pPr marL="0" indent="0" algn="just">
              <a:buNone/>
            </a:pPr>
            <a:r>
              <a:rPr lang="pt-BR" dirty="0" smtClean="0"/>
              <a:t>EXEMPLOS</a:t>
            </a:r>
          </a:p>
          <a:p>
            <a:pPr marL="0" indent="0" algn="just">
              <a:buNone/>
            </a:pPr>
            <a:r>
              <a:rPr lang="pt-BR" dirty="0" smtClean="0"/>
              <a:t>Massa molar do cálcio =&gt; M= 40 g/mol</a:t>
            </a:r>
          </a:p>
          <a:p>
            <a:pPr marL="0" indent="0" algn="just">
              <a:buNone/>
            </a:pPr>
            <a:r>
              <a:rPr lang="pt-BR" dirty="0"/>
              <a:t>Massa </a:t>
            </a:r>
            <a:r>
              <a:rPr lang="pt-BR" dirty="0" smtClean="0"/>
              <a:t>molar do </a:t>
            </a:r>
            <a:r>
              <a:rPr lang="pt-BR" dirty="0"/>
              <a:t>CO</a:t>
            </a:r>
            <a:r>
              <a:rPr lang="pt-BR" baseline="-25000" dirty="0"/>
              <a:t>2</a:t>
            </a:r>
            <a:r>
              <a:rPr lang="pt-BR" dirty="0"/>
              <a:t> </a:t>
            </a:r>
            <a:r>
              <a:rPr lang="pt-BR" dirty="0" smtClean="0"/>
              <a:t>=&gt; M= 44 g/mol</a:t>
            </a:r>
          </a:p>
          <a:p>
            <a:pPr marL="0" indent="0" algn="just">
              <a:buNone/>
            </a:pPr>
            <a:r>
              <a:rPr lang="pt-BR" dirty="0" smtClean="0"/>
              <a:t>Massa molar do </a:t>
            </a:r>
            <a:r>
              <a:rPr lang="pt-BR" dirty="0"/>
              <a:t>Na</a:t>
            </a:r>
            <a:r>
              <a:rPr lang="pt-BR" baseline="30000" dirty="0"/>
              <a:t>+</a:t>
            </a:r>
            <a:r>
              <a:rPr lang="pt-BR" dirty="0"/>
              <a:t> </a:t>
            </a:r>
            <a:r>
              <a:rPr lang="pt-BR" dirty="0" smtClean="0"/>
              <a:t>=&gt; M= 23 g/mol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8900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Quantidade de Mols (n)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t-BR" dirty="0" smtClean="0"/>
                  <a:t>EXEMPLO</a:t>
                </a:r>
              </a:p>
              <a:p>
                <a:pPr marL="0" indent="0">
                  <a:buNone/>
                </a:pPr>
                <a:r>
                  <a:rPr lang="pt-BR" dirty="0" smtClean="0"/>
                  <a:t>Quantos mols correspondem a 100 g de cálcio?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pt-BR" dirty="0" smtClean="0"/>
                  <a:t>Dados: massa atômica do cálcio= 40</a:t>
                </a:r>
              </a:p>
              <a:p>
                <a:pPr marL="0" indent="0">
                  <a:buNone/>
                </a:pPr>
                <a:r>
                  <a:rPr lang="pt-BR" dirty="0" smtClean="0"/>
                  <a:t>40 g de Ca 		   1 mol de átomos de cálcio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pt-BR" dirty="0" smtClean="0"/>
                  <a:t>100 g de cálcio		  n 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n</m:t>
                      </m:r>
                      <m:r>
                        <a:rPr lang="pt-B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pt-BR" b="0" i="0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pt-BR" b="0" i="0" smtClean="0">
                          <a:latin typeface="Cambria Math"/>
                        </a:rPr>
                        <m:t>=2,5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mols</m:t>
                      </m:r>
                      <m:r>
                        <a:rPr lang="pt-B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de</m:t>
                      </m:r>
                      <m:r>
                        <a:rPr lang="pt-BR" b="0" i="0" smtClean="0">
                          <a:latin typeface="Cambria Math"/>
                        </a:rPr>
                        <m:t> á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tomos</m:t>
                      </m:r>
                      <m:r>
                        <a:rPr lang="pt-B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de</m:t>
                      </m:r>
                      <m:r>
                        <a:rPr lang="pt-B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c</m:t>
                      </m:r>
                      <m:r>
                        <a:rPr lang="pt-BR" b="0" i="0" smtClean="0">
                          <a:latin typeface="Cambria Math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lcio</m:t>
                      </m:r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/>
          <p:cNvCxnSpPr/>
          <p:nvPr/>
        </p:nvCxnSpPr>
        <p:spPr>
          <a:xfrm>
            <a:off x="2483768" y="3848836"/>
            <a:ext cx="9361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3104220" y="4437112"/>
            <a:ext cx="9361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00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Quantidade de Mols (n)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EXEMPLO</a:t>
                </a:r>
              </a:p>
              <a:p>
                <a:pPr marL="0" indent="0">
                  <a:buNone/>
                </a:pPr>
                <a:r>
                  <a:rPr lang="pt-BR" dirty="0" smtClean="0"/>
                  <a:t>Quantos mols correspondem a 88 g de CO</a:t>
                </a:r>
                <a:r>
                  <a:rPr lang="pt-BR" baseline="-25000" dirty="0" smtClean="0"/>
                  <a:t>2</a:t>
                </a:r>
                <a:r>
                  <a:rPr lang="pt-BR" dirty="0" smtClean="0"/>
                  <a:t>?</a:t>
                </a:r>
              </a:p>
              <a:p>
                <a:pPr marL="0" indent="0">
                  <a:buNone/>
                </a:pPr>
                <a:r>
                  <a:rPr lang="pt-BR" dirty="0" smtClean="0"/>
                  <a:t>Dados: massa atômica do C= 12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pt-BR" dirty="0"/>
                  <a:t>	</a:t>
                </a:r>
                <a:r>
                  <a:rPr lang="pt-BR" dirty="0" smtClean="0"/>
                  <a:t>   massa atômica do O= 16</a:t>
                </a:r>
              </a:p>
              <a:p>
                <a:pPr marL="0" indent="0">
                  <a:buNone/>
                </a:pPr>
                <a:r>
                  <a:rPr lang="pt-BR" dirty="0" smtClean="0"/>
                  <a:t>44 g de </a:t>
                </a:r>
                <a:r>
                  <a:rPr lang="pt-BR" dirty="0"/>
                  <a:t>CO</a:t>
                </a:r>
                <a:r>
                  <a:rPr lang="pt-BR" baseline="-25000" dirty="0"/>
                  <a:t>2</a:t>
                </a:r>
                <a:r>
                  <a:rPr lang="pt-BR" dirty="0" smtClean="0"/>
                  <a:t> </a:t>
                </a:r>
                <a:r>
                  <a:rPr lang="pt-BR" dirty="0"/>
                  <a:t> </a:t>
                </a:r>
                <a:r>
                  <a:rPr lang="pt-BR" dirty="0" smtClean="0"/>
                  <a:t>            1 mol de moléculas de </a:t>
                </a:r>
                <a:r>
                  <a:rPr lang="pt-BR" dirty="0"/>
                  <a:t>CO</a:t>
                </a:r>
                <a:r>
                  <a:rPr lang="pt-BR" baseline="-25000" dirty="0"/>
                  <a:t>2</a:t>
                </a:r>
                <a:endParaRPr lang="pt-BR" dirty="0" smtClean="0"/>
              </a:p>
              <a:p>
                <a:pPr marL="0" indent="0">
                  <a:buNone/>
                </a:pPr>
                <a:r>
                  <a:rPr lang="pt-BR" dirty="0" smtClean="0"/>
                  <a:t>88 g de cálcio	</a:t>
                </a:r>
                <a:r>
                  <a:rPr lang="pt-BR" dirty="0"/>
                  <a:t> </a:t>
                </a:r>
                <a:r>
                  <a:rPr lang="pt-BR" dirty="0" smtClean="0"/>
                  <a:t>       n 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n</m:t>
                      </m:r>
                      <m:r>
                        <a:rPr lang="pt-B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latin typeface="Cambria Math"/>
                            </a:rPr>
                            <m:t>88</m:t>
                          </m:r>
                        </m:num>
                        <m:den>
                          <m:r>
                            <a:rPr lang="pt-BR" b="0" i="0" smtClean="0">
                              <a:latin typeface="Cambria Math"/>
                            </a:rPr>
                            <m:t>44</m:t>
                          </m:r>
                        </m:den>
                      </m:f>
                      <m:r>
                        <a:rPr lang="pt-BR" b="0" i="0" smtClean="0">
                          <a:latin typeface="Cambria Math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mols</m:t>
                      </m:r>
                      <m:r>
                        <a:rPr lang="pt-B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de</m:t>
                      </m:r>
                      <m:r>
                        <a:rPr lang="pt-BR" b="0" i="0" smtClean="0">
                          <a:latin typeface="Cambria Math"/>
                        </a:rPr>
                        <m:t> á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tomos</m:t>
                      </m:r>
                      <m:r>
                        <a:rPr lang="pt-B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de</m:t>
                      </m:r>
                      <m:r>
                        <a:rPr lang="pt-BR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/>
                        <m:t>CO</m:t>
                      </m:r>
                      <m:r>
                        <m:rPr>
                          <m:nor/>
                        </m:rPr>
                        <a:rPr lang="pt-BR" baseline="-25000" dirty="0"/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852" t="-15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/>
          <p:cNvCxnSpPr/>
          <p:nvPr/>
        </p:nvCxnSpPr>
        <p:spPr>
          <a:xfrm>
            <a:off x="2593333" y="4347989"/>
            <a:ext cx="9361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2915816" y="4930774"/>
            <a:ext cx="9361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86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Unidade de Massa Atômica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pt-BR" b="1" dirty="0" smtClean="0"/>
                  <a:t>Unidade de massa atômica (u) </a:t>
                </a:r>
                <a:r>
                  <a:rPr lang="pt-BR" dirty="0" smtClean="0"/>
                  <a:t>é igual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pt-BR" dirty="0" smtClean="0"/>
                  <a:t> da massa de um átomo de isótopo de carbono-12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pt-BR" b="0" i="0" smtClean="0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.</a:t>
                </a:r>
              </a:p>
              <a:p>
                <a:pPr algn="just"/>
                <a:r>
                  <a:rPr lang="pt-BR" dirty="0" smtClean="0"/>
                  <a:t>A unidade de massa atômica determinada experimentalmente vale </a:t>
                </a:r>
                <a:r>
                  <a:rPr lang="pt-BR" dirty="0"/>
                  <a:t>1,66 x 10</a:t>
                </a:r>
                <a:r>
                  <a:rPr lang="pt-BR" baseline="30000" dirty="0"/>
                  <a:t>-24</a:t>
                </a:r>
                <a:r>
                  <a:rPr lang="pt-BR" dirty="0"/>
                  <a:t> g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59245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99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Quantidade de Mols (n)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Fórmula para o cálculo de </a:t>
                </a:r>
                <a:r>
                  <a:rPr lang="pt-BR" b="1" dirty="0" smtClean="0"/>
                  <a:t>n</a:t>
                </a:r>
                <a:r>
                  <a:rPr lang="pt-B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n</m:t>
                      </m:r>
                      <m:r>
                        <a:rPr lang="pt-B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r>
                  <a:rPr lang="pt-BR" dirty="0" smtClean="0"/>
                  <a:t>n= quantidade de matéria em mols</a:t>
                </a:r>
              </a:p>
              <a:p>
                <a:pPr marL="0" indent="0">
                  <a:buNone/>
                </a:pPr>
                <a:r>
                  <a:rPr lang="pt-BR" dirty="0" smtClean="0"/>
                  <a:t>m= massa dada (em gramas)</a:t>
                </a:r>
              </a:p>
              <a:p>
                <a:pPr marL="0" indent="0">
                  <a:buNone/>
                </a:pPr>
                <a:r>
                  <a:rPr lang="pt-BR" dirty="0" smtClean="0"/>
                  <a:t>M= massa molar (em g/mol)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852" t="-15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519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Revisão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pt-BR" dirty="0" smtClean="0"/>
              <a:t>O que é mol?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pt-BR" dirty="0" smtClean="0"/>
              <a:t>O que indica o mol?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pt-BR" dirty="0" smtClean="0"/>
              <a:t>O que representa a constante de Avogadro e qual o valor dessa constante?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pt-BR" dirty="0" smtClean="0"/>
              <a:t>O que é massa molar?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2032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9026" cy="532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301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37878"/>
            <a:ext cx="8420252" cy="365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20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872298" cy="538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446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43303"/>
            <a:ext cx="7162495" cy="559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691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3" y="1412776"/>
            <a:ext cx="8209026" cy="528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016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7"/>
            <a:ext cx="6726555" cy="5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95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Massa Atômica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pt-BR" b="1" dirty="0" smtClean="0"/>
                  <a:t>Massa Atômica </a:t>
                </a:r>
                <a:r>
                  <a:rPr lang="pt-BR" dirty="0" smtClean="0"/>
                  <a:t>é a massa do átomo medida em unidades de massa atômica (u).</a:t>
                </a:r>
              </a:p>
              <a:p>
                <a:r>
                  <a:rPr lang="pt-BR" dirty="0" smtClean="0"/>
                  <a:t>A massa atômica indica quantas vezes o átomo considerado é mais pesado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pt-BR" dirty="0" smtClean="0"/>
                  <a:t> do isótopo C</a:t>
                </a:r>
                <a:r>
                  <a:rPr lang="pt-BR" baseline="30000" dirty="0" smtClean="0"/>
                  <a:t>12</a:t>
                </a:r>
                <a:r>
                  <a:rPr lang="pt-BR" dirty="0" smtClean="0"/>
                  <a:t> .</a:t>
                </a:r>
                <a:endParaRPr lang="pt-BR" dirty="0"/>
              </a:p>
              <a:p>
                <a:pPr algn="just"/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3714750" cy="21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860032" y="425244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átomo de sódio é 23 vezes mais pesado que a unidade de massa atômica (u).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905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Massa Atômica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pt-BR" dirty="0" smtClean="0"/>
                  <a:t>Não confundir </a:t>
                </a:r>
                <a:r>
                  <a:rPr lang="pt-BR" b="1" dirty="0" smtClean="0"/>
                  <a:t>Massa Atômica </a:t>
                </a:r>
                <a:r>
                  <a:rPr lang="pt-BR" dirty="0" smtClean="0"/>
                  <a:t>com </a:t>
                </a:r>
                <a:r>
                  <a:rPr lang="pt-BR" b="1" dirty="0" smtClean="0"/>
                  <a:t>Número de Massa</a:t>
                </a:r>
                <a:r>
                  <a:rPr lang="pt-BR" dirty="0" smtClean="0"/>
                  <a:t>. </a:t>
                </a:r>
              </a:p>
              <a:p>
                <a:pPr lvl="1" algn="just"/>
                <a:r>
                  <a:rPr lang="pt-BR" dirty="0" smtClean="0"/>
                  <a:t>Número de massa é a soma do número de prótons e de nêutrons existente no átomo. É um número inteiro.</a:t>
                </a:r>
              </a:p>
              <a:p>
                <a:pPr lvl="1" algn="just">
                  <a:spcAft>
                    <a:spcPts val="1200"/>
                  </a:spcAft>
                </a:pPr>
                <a:r>
                  <a:rPr lang="pt-BR" dirty="0" smtClean="0"/>
                  <a:t>A massa atômica indica quantas vezes o átomo considerado é mais pesado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pt-BR" dirty="0" smtClean="0"/>
                  <a:t> do isótopo C</a:t>
                </a:r>
                <a:r>
                  <a:rPr lang="pt-BR" baseline="30000" dirty="0" smtClean="0"/>
                  <a:t>12</a:t>
                </a:r>
                <a:r>
                  <a:rPr lang="pt-BR" dirty="0" smtClean="0"/>
                  <a:t> .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EXEMPLO: isótopo do cloro(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>
                            <a:latin typeface="Cambria Math"/>
                          </a:rPr>
                        </m:ctrlPr>
                      </m:sPrePr>
                      <m:sub>
                        <m:r>
                          <a:rPr lang="pt-BR" i="1">
                            <a:latin typeface="Cambria Math"/>
                          </a:rPr>
                          <m:t>17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/>
                          </a:rPr>
                          <m:t>Cl</m:t>
                        </m:r>
                      </m:e>
                    </m:sPre>
                  </m:oMath>
                </a14:m>
                <a:r>
                  <a:rPr lang="pt-BR" dirty="0" smtClean="0"/>
                  <a:t>)</a:t>
                </a:r>
              </a:p>
              <a:p>
                <a:pPr marL="0" indent="0" algn="just">
                  <a:buNone/>
                </a:pPr>
                <a:r>
                  <a:rPr lang="pt-BR" dirty="0"/>
                  <a:t>	</a:t>
                </a:r>
                <a:r>
                  <a:rPr lang="pt-BR" dirty="0" smtClean="0"/>
                  <a:t>	número de massa: 35</a:t>
                </a:r>
              </a:p>
              <a:p>
                <a:pPr marL="0" indent="0" algn="just">
                  <a:buNone/>
                </a:pPr>
                <a:r>
                  <a:rPr lang="pt-BR" dirty="0"/>
                  <a:t>	</a:t>
                </a:r>
                <a:r>
                  <a:rPr lang="pt-BR" dirty="0" smtClean="0"/>
                  <a:t>	massa atômica: 34,969 u</a:t>
                </a:r>
                <a:endParaRPr lang="pt-BR" dirty="0"/>
              </a:p>
              <a:p>
                <a:pPr marL="0" indent="0" algn="just">
                  <a:buNone/>
                </a:pPr>
                <a:endParaRPr lang="pt-BR" dirty="0"/>
              </a:p>
              <a:p>
                <a:pPr algn="just"/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852" t="-2436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77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Massa Atômica dos </a:t>
            </a:r>
            <a:br>
              <a:rPr lang="pt-BR" b="1" dirty="0" smtClean="0"/>
            </a:br>
            <a:r>
              <a:rPr lang="pt-BR" b="1" dirty="0" smtClean="0"/>
              <a:t>Elementos Químicos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pt-BR" sz="2800" dirty="0" smtClean="0"/>
                  <a:t>Os </a:t>
                </a:r>
                <a:r>
                  <a:rPr lang="pt-BR" sz="2800" b="1" dirty="0" smtClean="0"/>
                  <a:t>elementos químicos</a:t>
                </a:r>
                <a:r>
                  <a:rPr lang="pt-BR" sz="2800" dirty="0" smtClean="0"/>
                  <a:t>, representados na Tabela Periódica, são </a:t>
                </a:r>
                <a:r>
                  <a:rPr lang="pt-BR" sz="2800" b="1" dirty="0" smtClean="0"/>
                  <a:t>misturas de diferentes isótopos</a:t>
                </a:r>
                <a:r>
                  <a:rPr lang="pt-BR" sz="2800" dirty="0" smtClean="0"/>
                  <a:t> com diferentes porcentagens em massa, chamadas de </a:t>
                </a:r>
                <a:r>
                  <a:rPr lang="pt-BR" sz="2800" b="1" dirty="0" smtClean="0"/>
                  <a:t>abundâncias relativas</a:t>
                </a:r>
                <a:r>
                  <a:rPr lang="pt-BR" sz="2800" dirty="0" smtClean="0"/>
                  <a:t>.</a:t>
                </a:r>
              </a:p>
              <a:p>
                <a:pPr algn="just">
                  <a:spcBef>
                    <a:spcPts val="0"/>
                  </a:spcBef>
                </a:pPr>
                <a:endParaRPr lang="pt-BR" dirty="0"/>
              </a:p>
              <a:p>
                <a:pPr algn="just">
                  <a:spcBef>
                    <a:spcPts val="0"/>
                  </a:spcBef>
                </a:pPr>
                <a:endParaRPr lang="pt-BR" dirty="0" smtClean="0"/>
              </a:p>
              <a:p>
                <a:pPr algn="just">
                  <a:spcBef>
                    <a:spcPts val="0"/>
                  </a:spcBef>
                </a:pPr>
                <a:endParaRPr lang="pt-BR" sz="2800" dirty="0"/>
              </a:p>
              <a:p>
                <a:pPr algn="just">
                  <a:spcBef>
                    <a:spcPts val="0"/>
                  </a:spcBef>
                </a:pPr>
                <a:r>
                  <a:rPr lang="pt-BR" sz="2800" dirty="0" smtClean="0"/>
                  <a:t>Massa Atômica do Elemento vai ser a média ponderada dos valores acima.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0" i="0" smtClean="0">
                              <a:latin typeface="Cambria Math"/>
                            </a:rPr>
                            <m:t>75,4 </m:t>
                          </m:r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/>
                            </a:rPr>
                            <m:t>x</m:t>
                          </m:r>
                          <m:r>
                            <a:rPr lang="pt-BR" sz="2800" b="0" i="0" smtClean="0">
                              <a:latin typeface="Cambria Math"/>
                            </a:rPr>
                            <m:t> 34,969</m:t>
                          </m:r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/>
                            </a:rPr>
                            <m:t>u</m:t>
                          </m:r>
                          <m:r>
                            <a:rPr lang="pt-BR" sz="2800" b="0" i="0" smtClean="0">
                              <a:latin typeface="Cambria Math"/>
                            </a:rPr>
                            <m:t>+24,6 </m:t>
                          </m:r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/>
                            </a:rPr>
                            <m:t>x</m:t>
                          </m:r>
                          <m:r>
                            <a:rPr lang="pt-BR" sz="2800" b="0" i="0" smtClean="0">
                              <a:latin typeface="Cambria Math"/>
                            </a:rPr>
                            <m:t> 36,966</m:t>
                          </m:r>
                        </m:num>
                        <m:den>
                          <m:r>
                            <a:rPr lang="pt-BR" sz="2800" b="0" i="0" smtClean="0">
                              <a:latin typeface="Cambria Math"/>
                            </a:rPr>
                            <m:t>75,4+24,6</m:t>
                          </m:r>
                        </m:den>
                      </m:f>
                      <m:r>
                        <a:rPr lang="pt-BR" sz="2800" i="0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pt-BR" sz="2800" b="0" i="0" smtClean="0">
                          <a:latin typeface="Cambria Math"/>
                          <a:ea typeface="Cambria Math"/>
                        </a:rPr>
                        <m:t>35,460 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/>
                          <a:ea typeface="Cambria Math"/>
                        </a:rPr>
                        <m:t>u</m:t>
                      </m:r>
                    </m:oMath>
                  </m:oMathPara>
                </a14:m>
                <a:endParaRPr lang="pt-BR" sz="2800" dirty="0"/>
              </a:p>
              <a:p>
                <a:pPr algn="just"/>
                <a:endParaRPr lang="pt-BR" dirty="0" smtClean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259" t="-1044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384705"/>
                  </p:ext>
                </p:extLst>
              </p:nvPr>
            </p:nvGraphicFramePr>
            <p:xfrm>
              <a:off x="827584" y="3356992"/>
              <a:ext cx="6096000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</a:pPr>
                          <a:r>
                            <a:rPr lang="pt-BR" dirty="0" smtClean="0"/>
                            <a:t>Isótopo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Abundância na Natureza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Massa Atômica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/>
                                      </a:rPr>
                                      <m:t>Cl</m:t>
                                    </m:r>
                                  </m:e>
                                  <m:sup>
                                    <m:r>
                                      <a:rPr lang="pt-BR" b="0" i="0" smtClean="0">
                                        <a:latin typeface="Cambria Math"/>
                                      </a:rPr>
                                      <m:t>35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75,4 %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34,969 u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/>
                                      </a:rPr>
                                      <m:t>Cl</m:t>
                                    </m:r>
                                  </m:e>
                                  <m:sup>
                                    <m:r>
                                      <a:rPr lang="pt-BR" b="0" i="0" smtClean="0">
                                        <a:latin typeface="Cambria Math"/>
                                      </a:rPr>
                                      <m:t>37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24,6 %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36,966 u</a:t>
                          </a:r>
                          <a:endParaRPr lang="pt-B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384705"/>
                  </p:ext>
                </p:extLst>
              </p:nvPr>
            </p:nvGraphicFramePr>
            <p:xfrm>
              <a:off x="827584" y="3356992"/>
              <a:ext cx="6096000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64008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0"/>
                            </a:spcBef>
                          </a:pPr>
                          <a:r>
                            <a:rPr lang="pt-BR" dirty="0" smtClean="0"/>
                            <a:t>Isótopo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Abundância na Natureza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Massa Atômica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183333" r="-200300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75,4 %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34,969 u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278689" r="-2003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24,6 %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36,966 u</a:t>
                          </a:r>
                          <a:endParaRPr lang="pt-B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027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Tabela Periódica</a:t>
            </a:r>
            <a:endParaRPr lang="pt-BR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82000" cy="527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6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Revisão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arenR"/>
            </a:pPr>
            <a:r>
              <a:rPr lang="pt-BR" dirty="0" smtClean="0"/>
              <a:t>Qual é a definição de unidade de massa atômica?</a:t>
            </a:r>
          </a:p>
          <a:p>
            <a:pPr marL="514350" indent="-514350" algn="just">
              <a:buAutoNum type="arabicParenR"/>
            </a:pPr>
            <a:r>
              <a:rPr lang="pt-BR" dirty="0" smtClean="0"/>
              <a:t>O que é massa atômica?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pt-BR" dirty="0" smtClean="0"/>
              <a:t>O que é massa atômica de um elemento químico natural?</a:t>
            </a:r>
          </a:p>
          <a:p>
            <a:pPr marL="514350" indent="-514350" algn="just">
              <a:buAutoNum type="arabicParenR"/>
            </a:pPr>
            <a:endParaRPr lang="pt-BR" dirty="0" smtClean="0"/>
          </a:p>
          <a:p>
            <a:pPr marL="514350" indent="-514350" algn="just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84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096762" cy="527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1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4) d</a:t>
            </a:r>
          </a:p>
          <a:p>
            <a:pPr marL="0" indent="0">
              <a:buNone/>
            </a:pPr>
            <a:r>
              <a:rPr lang="pt-BR" dirty="0" smtClean="0"/>
              <a:t>5) 55% de 79M e 45% de 81M</a:t>
            </a:r>
          </a:p>
          <a:p>
            <a:pPr marL="0" indent="0">
              <a:buNone/>
            </a:pPr>
            <a:r>
              <a:rPr lang="pt-BR" dirty="0" smtClean="0"/>
              <a:t>6) 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0118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839</Words>
  <Application>Microsoft Office PowerPoint</Application>
  <PresentationFormat>Apresentação na tela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MASSA ATÔMICA  E MASSA MOLECULAR </vt:lpstr>
      <vt:lpstr>Unidade de Massa Atômica</vt:lpstr>
      <vt:lpstr>Massa Atômica</vt:lpstr>
      <vt:lpstr>Massa Atômica</vt:lpstr>
      <vt:lpstr>Massa Atômica dos  Elementos Químicos</vt:lpstr>
      <vt:lpstr>Tabela Periódica</vt:lpstr>
      <vt:lpstr>Revisão </vt:lpstr>
      <vt:lpstr>Exercícios </vt:lpstr>
      <vt:lpstr>Respostas </vt:lpstr>
      <vt:lpstr>Massa Molecular</vt:lpstr>
      <vt:lpstr>Massa Molecular</vt:lpstr>
      <vt:lpstr>Revisão </vt:lpstr>
      <vt:lpstr>Exercícios</vt:lpstr>
      <vt:lpstr>Respostas </vt:lpstr>
      <vt:lpstr>Conceito de Mol</vt:lpstr>
      <vt:lpstr>Conceito de Mol</vt:lpstr>
      <vt:lpstr>Massa Molar</vt:lpstr>
      <vt:lpstr>Cálculo da Quantidade de Mols (n)</vt:lpstr>
      <vt:lpstr>Cálculo da Quantidade de Mols (n)</vt:lpstr>
      <vt:lpstr>Cálculo da Quantidade de Mols (n)</vt:lpstr>
      <vt:lpstr>Revisão </vt:lpstr>
      <vt:lpstr>Exercícios </vt:lpstr>
      <vt:lpstr>Exercícios </vt:lpstr>
      <vt:lpstr>Exercícios </vt:lpstr>
      <vt:lpstr>Exercícios </vt:lpstr>
      <vt:lpstr>Exercícios </vt:lpstr>
      <vt:lpstr>Exercícios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 ATÔMICA  E MASSA MOLECULAR</dc:title>
  <dc:creator>Cesar</dc:creator>
  <cp:lastModifiedBy>Cesar</cp:lastModifiedBy>
  <cp:revision>27</cp:revision>
  <dcterms:created xsi:type="dcterms:W3CDTF">2017-09-11T04:57:41Z</dcterms:created>
  <dcterms:modified xsi:type="dcterms:W3CDTF">2017-09-12T14:45:07Z</dcterms:modified>
</cp:coreProperties>
</file>