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11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3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50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9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43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9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2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92A9-D521-43A8-B281-D6C7831190A5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E200-25C2-4FB9-BE13-A67CE1640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5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NÚMEROS QUÂNTICOS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4015"/>
            <a:ext cx="6669405" cy="56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Orbital</a:t>
            </a:r>
          </a:p>
          <a:p>
            <a:pPr algn="just"/>
            <a:r>
              <a:rPr lang="pt-BR" dirty="0" smtClean="0"/>
              <a:t>Cada orbital no diagrama é representado simbolicamente por um quadradinho.</a:t>
            </a:r>
          </a:p>
          <a:p>
            <a:pPr algn="just"/>
            <a:r>
              <a:rPr lang="pt-BR" dirty="0" smtClean="0"/>
              <a:t>Vemos que os </a:t>
            </a:r>
            <a:r>
              <a:rPr lang="pt-BR" dirty="0" err="1" smtClean="0"/>
              <a:t>subníveis</a:t>
            </a:r>
            <a:r>
              <a:rPr lang="pt-BR" dirty="0" smtClean="0"/>
              <a:t> s, p, d, f, contêm sucessivamente 1, 3, 5, 7 orbitais (sequência de números ímpares)</a:t>
            </a:r>
          </a:p>
          <a:p>
            <a:pPr algn="just"/>
            <a:r>
              <a:rPr lang="pt-BR" dirty="0" smtClean="0"/>
              <a:t>Os orbitais são identificados pelo </a:t>
            </a:r>
            <a:r>
              <a:rPr lang="pt-BR" b="1" dirty="0" smtClean="0"/>
              <a:t>número quântico magnético (</a:t>
            </a:r>
            <a:r>
              <a:rPr lang="pt-BR" b="1" dirty="0"/>
              <a:t>M</a:t>
            </a:r>
            <a:r>
              <a:rPr lang="pt-BR" b="1" baseline="-25000" dirty="0"/>
              <a:t>L</a:t>
            </a:r>
            <a:r>
              <a:rPr lang="pt-BR" dirty="0"/>
              <a:t> ou </a:t>
            </a:r>
            <a:r>
              <a:rPr lang="pt-BR" b="1" dirty="0" smtClean="0"/>
              <a:t>m)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endParaRPr lang="pt-BR" dirty="0" smtClean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061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Orbital</a:t>
            </a:r>
          </a:p>
          <a:p>
            <a:pPr algn="just"/>
            <a:r>
              <a:rPr lang="pt-BR" dirty="0" smtClean="0"/>
              <a:t>Num dado </a:t>
            </a:r>
            <a:r>
              <a:rPr lang="pt-BR" dirty="0" err="1" smtClean="0"/>
              <a:t>subnível</a:t>
            </a:r>
            <a:r>
              <a:rPr lang="pt-BR" dirty="0" smtClean="0"/>
              <a:t>, o orbital central tem o número quântico magnético igual a zero; os orbitais da direita têm m= +1, +2, +3; os orbitais da esquerda têm m= -1, -2, -3, como no exemplo abaixo.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7790688" cy="9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Spin</a:t>
            </a:r>
            <a:endParaRPr lang="pt-BR" dirty="0" smtClean="0"/>
          </a:p>
          <a:p>
            <a:pPr algn="just"/>
            <a:r>
              <a:rPr lang="pt-BR" dirty="0" smtClean="0"/>
              <a:t>Um orbital comporta no máximo dois elétrons. DÚVIDA: se os elétrons são negativos por que não se relem e se afastam?</a:t>
            </a:r>
          </a:p>
          <a:p>
            <a:pPr lvl="1" algn="just"/>
            <a:r>
              <a:rPr lang="pt-BR" dirty="0" smtClean="0"/>
              <a:t>Os elétrons podem girar no mesmo sentido ou em sentidos opostos criando campos magnéticos que os repelem ou os atraem, respectivamente.</a:t>
            </a:r>
          </a:p>
          <a:p>
            <a:pPr algn="just"/>
            <a:r>
              <a:rPr lang="pt-BR" dirty="0" smtClean="0"/>
              <a:t>A rotação do elétron é conhecida como </a:t>
            </a:r>
            <a:r>
              <a:rPr lang="pt-BR" i="1" dirty="0" smtClean="0"/>
              <a:t>spin</a:t>
            </a:r>
            <a:r>
              <a:rPr lang="pt-BR" dirty="0" smtClean="0"/>
              <a:t> (do inglês </a:t>
            </a:r>
            <a:r>
              <a:rPr lang="pt-BR" i="1" dirty="0" err="1" smtClean="0"/>
              <a:t>to</a:t>
            </a:r>
            <a:r>
              <a:rPr lang="pt-BR" i="1" dirty="0" smtClean="0"/>
              <a:t> spin</a:t>
            </a:r>
            <a:r>
              <a:rPr lang="pt-BR" dirty="0" smtClean="0"/>
              <a:t>, girar).</a:t>
            </a: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646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b="1" dirty="0" smtClean="0"/>
                  <a:t>Spin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Princípio da Exclusão de </a:t>
                </a:r>
                <a:r>
                  <a:rPr lang="pt-BR" dirty="0" err="1" smtClean="0"/>
                  <a:t>Pauli</a:t>
                </a:r>
                <a:endParaRPr lang="pt-BR" dirty="0" smtClean="0"/>
              </a:p>
              <a:p>
                <a:pPr lvl="1" algn="just"/>
                <a:r>
                  <a:rPr lang="pt-BR" dirty="0" smtClean="0"/>
                  <a:t>Um orbital comporta no máximo dois elétrons com </a:t>
                </a:r>
                <a:r>
                  <a:rPr lang="pt-BR" i="1" dirty="0" smtClean="0"/>
                  <a:t>spins</a:t>
                </a:r>
                <a:r>
                  <a:rPr lang="pt-BR" dirty="0" smtClean="0"/>
                  <a:t> contrários.</a:t>
                </a:r>
              </a:p>
              <a:p>
                <a:pPr marL="514350" indent="-457200" algn="just"/>
                <a:r>
                  <a:rPr lang="pt-BR" dirty="0" smtClean="0"/>
                  <a:t>A atração magnética entre os dois elétrons contrabalança a repulsão elétrica entre eles.</a:t>
                </a:r>
              </a:p>
              <a:p>
                <a:pPr marL="514350" indent="-457200" algn="just"/>
                <a:r>
                  <a:rPr lang="pt-BR" dirty="0" smtClean="0"/>
                  <a:t>O </a:t>
                </a:r>
                <a:r>
                  <a:rPr lang="pt-BR" i="1" dirty="0" smtClean="0"/>
                  <a:t>spin</a:t>
                </a:r>
                <a:r>
                  <a:rPr lang="pt-BR" dirty="0" smtClean="0"/>
                  <a:t> é identificado pelo </a:t>
                </a:r>
                <a:r>
                  <a:rPr lang="pt-BR" b="1" dirty="0" smtClean="0"/>
                  <a:t>número quântico de spin (</a:t>
                </a:r>
                <a:r>
                  <a:rPr lang="pt-BR" b="1" dirty="0"/>
                  <a:t>M</a:t>
                </a:r>
                <a:r>
                  <a:rPr lang="pt-BR" b="1" baseline="-25000" dirty="0"/>
                  <a:t>S</a:t>
                </a:r>
                <a:r>
                  <a:rPr lang="pt-BR" b="1" dirty="0"/>
                  <a:t> </a:t>
                </a:r>
                <a:r>
                  <a:rPr lang="pt-BR" dirty="0"/>
                  <a:t>ou</a:t>
                </a:r>
                <a:r>
                  <a:rPr lang="pt-BR" b="1" dirty="0"/>
                  <a:t> </a:t>
                </a:r>
                <a:r>
                  <a:rPr lang="pt-BR" b="1" dirty="0" smtClean="0"/>
                  <a:t>s)</a:t>
                </a:r>
                <a:r>
                  <a:rPr lang="pt-BR" dirty="0" smtClean="0"/>
                  <a:t>, cujos valores são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e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b="1" dirty="0" smtClean="0"/>
                  <a:t>.</a:t>
                </a:r>
                <a:endParaRPr lang="pt-BR" b="1" dirty="0"/>
              </a:p>
              <a:p>
                <a:pPr marL="514350" indent="-457200" algn="just"/>
                <a:endParaRPr lang="pt-BR" dirty="0" smtClean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852" t="-154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9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Spin</a:t>
            </a:r>
            <a:endParaRPr lang="pt-BR" dirty="0" smtClean="0"/>
          </a:p>
          <a:p>
            <a:pPr marL="5715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7872984" cy="302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Spin</a:t>
            </a:r>
            <a:endParaRPr lang="pt-BR" dirty="0" smtClean="0"/>
          </a:p>
          <a:p>
            <a:pPr marL="514350" indent="-457200"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11560" y="2348880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683568" y="2367493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146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971600" y="3181467"/>
            <a:ext cx="0" cy="3915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240662" y="2257961"/>
                <a:ext cx="756084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 smtClean="0"/>
                  <a:t>Representa um elétron com spin negativo s=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662" y="2257961"/>
                <a:ext cx="7560840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1290" b="-9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240662" y="3103124"/>
                <a:ext cx="746986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 smtClean="0">
                    <a:solidFill>
                      <a:prstClr val="black"/>
                    </a:solidFill>
                  </a:rPr>
                  <a:t>Representa um elétron com spin positivo </a:t>
                </a:r>
                <a:r>
                  <a:rPr lang="pt-BR" sz="2400" dirty="0">
                    <a:solidFill>
                      <a:prstClr val="black"/>
                    </a:solidFill>
                  </a:rPr>
                  <a:t>s=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662" y="3103124"/>
                <a:ext cx="7469862" cy="613886"/>
              </a:xfrm>
              <a:prstGeom prst="rect">
                <a:avLst/>
              </a:prstGeom>
              <a:blipFill rotWithShape="1">
                <a:blip r:embed="rId4"/>
                <a:stretch>
                  <a:fillRect l="-1306" b="-9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6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Identificação dos Elétrons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Cada elétron da eletrosfera é identificado por seus quatro números quânticos:</a:t>
            </a:r>
          </a:p>
          <a:p>
            <a:pPr lvl="1" algn="just"/>
            <a:r>
              <a:rPr lang="pt-BR" dirty="0" smtClean="0"/>
              <a:t>Número Quântico Principal: n</a:t>
            </a:r>
          </a:p>
          <a:p>
            <a:pPr lvl="1" algn="just"/>
            <a:r>
              <a:rPr lang="pt-BR" dirty="0"/>
              <a:t>Número </a:t>
            </a:r>
            <a:r>
              <a:rPr lang="pt-BR" dirty="0" smtClean="0"/>
              <a:t>Quântico Secundário: ℓ</a:t>
            </a:r>
          </a:p>
          <a:p>
            <a:pPr lvl="1" algn="just"/>
            <a:r>
              <a:rPr lang="pt-BR" sz="3200" dirty="0">
                <a:solidFill>
                  <a:prstClr val="black"/>
                </a:solidFill>
              </a:rPr>
              <a:t>Número </a:t>
            </a:r>
            <a:r>
              <a:rPr lang="pt-BR" sz="3200" dirty="0" smtClean="0">
                <a:solidFill>
                  <a:prstClr val="black"/>
                </a:solidFill>
              </a:rPr>
              <a:t>Quântico Magnético: </a:t>
            </a:r>
            <a:r>
              <a:rPr lang="pt-BR" dirty="0"/>
              <a:t>M</a:t>
            </a:r>
            <a:r>
              <a:rPr lang="pt-BR" baseline="-25000" dirty="0"/>
              <a:t>L</a:t>
            </a:r>
            <a:r>
              <a:rPr lang="pt-BR" dirty="0"/>
              <a:t> ou </a:t>
            </a:r>
            <a:r>
              <a:rPr lang="pt-BR" dirty="0" smtClean="0"/>
              <a:t>m</a:t>
            </a:r>
          </a:p>
          <a:p>
            <a:pPr lvl="1" algn="just"/>
            <a:r>
              <a:rPr lang="pt-BR" dirty="0">
                <a:solidFill>
                  <a:prstClr val="black"/>
                </a:solidFill>
              </a:rPr>
              <a:t>Número </a:t>
            </a:r>
            <a:r>
              <a:rPr lang="pt-BR" dirty="0" smtClean="0">
                <a:solidFill>
                  <a:prstClr val="black"/>
                </a:solidFill>
              </a:rPr>
              <a:t>Quântico do </a:t>
            </a:r>
            <a:r>
              <a:rPr lang="pt-BR" i="1" dirty="0" smtClean="0">
                <a:solidFill>
                  <a:prstClr val="black"/>
                </a:solidFill>
              </a:rPr>
              <a:t>Spin</a:t>
            </a:r>
            <a:r>
              <a:rPr lang="pt-BR" dirty="0" smtClean="0">
                <a:solidFill>
                  <a:prstClr val="black"/>
                </a:solidFill>
              </a:rPr>
              <a:t>: </a:t>
            </a:r>
            <a:r>
              <a:rPr lang="pt-BR" dirty="0"/>
              <a:t>M</a:t>
            </a:r>
            <a:r>
              <a:rPr lang="pt-BR" baseline="-25000" dirty="0"/>
              <a:t>S</a:t>
            </a:r>
            <a:r>
              <a:rPr lang="pt-BR" dirty="0"/>
              <a:t> ou s</a:t>
            </a:r>
            <a:endParaRPr lang="pt-BR" dirty="0" smtClean="0"/>
          </a:p>
          <a:p>
            <a:pPr lvl="1" algn="just"/>
            <a:endParaRPr lang="pt-BR" dirty="0" smtClean="0"/>
          </a:p>
          <a:p>
            <a:pPr lvl="1"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2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Identificação dos Elétrons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85000" lnSpcReduction="20000"/>
              </a:bodyPr>
              <a:lstStyle/>
              <a:p>
                <a:pPr marL="57150" indent="0" algn="just">
                  <a:buNone/>
                </a:pPr>
                <a:r>
                  <a:rPr lang="pt-BR" dirty="0" smtClean="0"/>
                  <a:t>EXEMPLO:</a:t>
                </a:r>
              </a:p>
              <a:p>
                <a:pPr marL="57150" indent="0" algn="just">
                  <a:buNone/>
                </a:pPr>
                <a:r>
                  <a:rPr lang="pt-BR" dirty="0" smtClean="0"/>
                  <a:t>Átomo de Hélio: 2 elétrons</a:t>
                </a:r>
              </a:p>
              <a:p>
                <a:pPr marL="57150" indent="0" algn="just">
                  <a:buNone/>
                </a:pPr>
                <a:endParaRPr lang="pt-BR" dirty="0"/>
              </a:p>
              <a:p>
                <a:pPr marL="57150" indent="0" algn="just">
                  <a:buNone/>
                </a:pPr>
                <a:endParaRPr lang="pt-BR" dirty="0" smtClean="0"/>
              </a:p>
              <a:p>
                <a:pPr marL="57150" indent="0" algn="just">
                  <a:spcBef>
                    <a:spcPts val="1200"/>
                  </a:spcBef>
                  <a:buNone/>
                </a:pPr>
                <a:endParaRPr lang="pt-BR" dirty="0" smtClean="0"/>
              </a:p>
              <a:p>
                <a:pPr marL="57150" indent="0" algn="just">
                  <a:spcBef>
                    <a:spcPts val="3600"/>
                  </a:spcBef>
                  <a:buNone/>
                </a:pPr>
                <a:r>
                  <a:rPr lang="pt-BR" dirty="0" smtClean="0"/>
                  <a:t>1º elétron		2º elétron</a:t>
                </a:r>
              </a:p>
              <a:p>
                <a:pPr marL="57150" indent="0" algn="just">
                  <a:spcBef>
                    <a:spcPts val="1200"/>
                  </a:spcBef>
                  <a:buNone/>
                </a:pPr>
                <a:r>
                  <a:rPr lang="pt-BR" dirty="0" smtClean="0"/>
                  <a:t>n= 1			n= 1</a:t>
                </a:r>
              </a:p>
              <a:p>
                <a:pPr marL="57150" indent="0" algn="just">
                  <a:spcBef>
                    <a:spcPts val="1200"/>
                  </a:spcBef>
                  <a:buNone/>
                </a:pPr>
                <a:r>
                  <a:rPr lang="pt-BR" dirty="0" smtClean="0"/>
                  <a:t>ℓ= 0			ℓ= 0</a:t>
                </a:r>
              </a:p>
              <a:p>
                <a:pPr marL="57150" indent="0" algn="just">
                  <a:spcBef>
                    <a:spcPts val="1200"/>
                  </a:spcBef>
                  <a:buNone/>
                </a:pPr>
                <a:r>
                  <a:rPr lang="pt-BR" dirty="0" smtClean="0"/>
                  <a:t>m= 0			m= 0</a:t>
                </a:r>
              </a:p>
              <a:p>
                <a:pPr marL="57150" indent="0" algn="just">
                  <a:spcBef>
                    <a:spcPts val="1200"/>
                  </a:spcBef>
                  <a:buNone/>
                </a:pPr>
                <a:r>
                  <a:rPr lang="pt-BR" dirty="0" smtClean="0"/>
                  <a:t>s=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			s=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 marL="57150" indent="0" algn="just">
                  <a:buNone/>
                </a:pPr>
                <a:endParaRPr lang="pt-BR" dirty="0" smtClean="0"/>
              </a:p>
              <a:p>
                <a:pPr marL="57150" indent="0" algn="just">
                  <a:buNone/>
                </a:pPr>
                <a:endParaRPr lang="pt-BR" dirty="0" smtClean="0"/>
              </a:p>
              <a:p>
                <a:pPr lvl="1" algn="just"/>
                <a:endParaRPr lang="pt-BR" dirty="0" smtClean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667" t="-23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11560" y="278092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971600" y="2767261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694276" y="2780928"/>
            <a:ext cx="0" cy="4183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717135" y="3851105"/>
            <a:ext cx="686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717135" y="3356992"/>
            <a:ext cx="0" cy="494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456309" y="36664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elétron</a:t>
            </a:r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971600" y="3254792"/>
            <a:ext cx="0" cy="24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971600" y="350184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835696" y="3356992"/>
            <a:ext cx="113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elétron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Identificação dos Elétrons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pt-BR" dirty="0" smtClean="0"/>
              <a:t>EXEMPLO:</a:t>
            </a:r>
          </a:p>
          <a:p>
            <a:pPr marL="57150" indent="0" algn="just">
              <a:buNone/>
            </a:pPr>
            <a:r>
              <a:rPr lang="pt-BR" dirty="0" smtClean="0"/>
              <a:t>Quais os números quânticos do elétron assinalado (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)</a:t>
            </a:r>
          </a:p>
          <a:p>
            <a:pPr marL="57150" indent="0" algn="just">
              <a:buNone/>
            </a:pPr>
            <a:endParaRPr lang="pt-BR" dirty="0" smtClean="0"/>
          </a:p>
          <a:p>
            <a:pPr marL="5715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28999"/>
            <a:ext cx="6072759" cy="23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804248" y="3645024"/>
                <a:ext cx="2016224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n= 3</a:t>
                </a:r>
              </a:p>
              <a:p>
                <a:r>
                  <a:rPr lang="pt-BR" dirty="0" smtClean="0"/>
                  <a:t>ℓ= 1</a:t>
                </a:r>
              </a:p>
              <a:p>
                <a:r>
                  <a:rPr lang="pt-BR" dirty="0" smtClean="0"/>
                  <a:t>m= -1</a:t>
                </a:r>
              </a:p>
              <a:p>
                <a:r>
                  <a:rPr lang="pt-BR" dirty="0" smtClean="0"/>
                  <a:t>s=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645024"/>
                <a:ext cx="2016224" cy="1314462"/>
              </a:xfrm>
              <a:prstGeom prst="rect">
                <a:avLst/>
              </a:prstGeom>
              <a:blipFill rotWithShape="1">
                <a:blip r:embed="rId3"/>
                <a:stretch>
                  <a:fillRect l="-2417" t="-2315" b="-2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7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Modelo dos Orbitais Atômicos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Postulado de </a:t>
            </a:r>
            <a:r>
              <a:rPr lang="pt-BR" b="1" dirty="0" err="1" smtClean="0"/>
              <a:t>De</a:t>
            </a:r>
            <a:r>
              <a:rPr lang="pt-BR" b="1" dirty="0" smtClean="0"/>
              <a:t> Broglie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“A todo elétron em movimento está associado uma onda característica (princípio da dualidade onda-partícula ou de </a:t>
            </a:r>
            <a:r>
              <a:rPr lang="pt-BR" dirty="0" err="1" smtClean="0"/>
              <a:t>De</a:t>
            </a:r>
            <a:r>
              <a:rPr lang="pt-BR" dirty="0" smtClean="0"/>
              <a:t> Broglie).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 smtClean="0"/>
              <a:t>Princípio da Incerteza de Heisenberg</a:t>
            </a:r>
            <a:endParaRPr lang="pt-BR" dirty="0" smtClean="0"/>
          </a:p>
          <a:p>
            <a:pPr algn="just">
              <a:spcBef>
                <a:spcPts val="0"/>
              </a:spcBef>
            </a:pPr>
            <a:r>
              <a:rPr lang="pt-BR" dirty="0" smtClean="0"/>
              <a:t>“Não é possível calcular a posição e a velocidade de um elétron, num mesmo instante.</a:t>
            </a:r>
          </a:p>
          <a:p>
            <a:pPr algn="just">
              <a:spcBef>
                <a:spcPts val="0"/>
              </a:spcBef>
            </a:pPr>
            <a:endParaRPr lang="pt-BR" b="1" dirty="0"/>
          </a:p>
          <a:p>
            <a:pPr algn="just">
              <a:spcBef>
                <a:spcPts val="0"/>
              </a:spcBef>
            </a:pPr>
            <a:endParaRPr lang="pt-BR" b="1" dirty="0" smtClean="0"/>
          </a:p>
          <a:p>
            <a:pPr algn="just">
              <a:spcBef>
                <a:spcPts val="0"/>
              </a:spcBef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333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Identificação dos Elétrons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pt-BR" dirty="0" smtClean="0"/>
              <a:t>Representação do elétron:</a:t>
            </a:r>
          </a:p>
          <a:p>
            <a:pPr marL="57150" indent="0" algn="just">
              <a:buNone/>
            </a:pPr>
            <a:endParaRPr lang="pt-BR" dirty="0"/>
          </a:p>
          <a:p>
            <a:pPr marL="57150" indent="0" algn="just">
              <a:buNone/>
            </a:pPr>
            <a:endParaRPr lang="pt-BR" dirty="0" smtClean="0"/>
          </a:p>
          <a:p>
            <a:pPr marL="57150" indent="0" algn="just">
              <a:buNone/>
            </a:pPr>
            <a:endParaRPr lang="pt-BR" dirty="0"/>
          </a:p>
          <a:p>
            <a:pPr marL="57150" indent="0" algn="just">
              <a:buNone/>
            </a:pPr>
            <a:r>
              <a:rPr lang="pt-BR" dirty="0" smtClean="0"/>
              <a:t>Princípio de Exclusão de </a:t>
            </a:r>
            <a:r>
              <a:rPr lang="pt-BR" dirty="0" err="1" smtClean="0"/>
              <a:t>Pauli</a:t>
            </a:r>
            <a:r>
              <a:rPr lang="pt-BR" dirty="0" smtClean="0"/>
              <a:t>:</a:t>
            </a:r>
          </a:p>
          <a:p>
            <a:pPr marL="5715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“Num átomo não existem dois elétrons 	com os quatro números quânticos iguais.”</a:t>
            </a:r>
          </a:p>
          <a:p>
            <a:pPr marL="57150" indent="0" algn="just">
              <a:buNone/>
            </a:pPr>
            <a:endParaRPr lang="pt-BR" dirty="0" smtClean="0"/>
          </a:p>
          <a:p>
            <a:pPr marL="5715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544154" cy="12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Identificação dos Elétrons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pt-BR" b="1" dirty="0" smtClean="0"/>
              <a:t>Regra de </a:t>
            </a:r>
            <a:r>
              <a:rPr lang="pt-BR" b="1" dirty="0" err="1" smtClean="0"/>
              <a:t>Hund</a:t>
            </a:r>
            <a:r>
              <a:rPr lang="pt-BR" b="1" dirty="0" smtClean="0"/>
              <a:t> ou da Máxima Multiplicidade</a:t>
            </a:r>
            <a:r>
              <a:rPr lang="pt-BR" dirty="0" smtClean="0"/>
              <a:t>:</a:t>
            </a:r>
          </a:p>
          <a:p>
            <a:pPr marL="5715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/>
              <a:t>	</a:t>
            </a:r>
            <a:r>
              <a:rPr lang="pt-BR" dirty="0" smtClean="0"/>
              <a:t>“Em um mesmo </a:t>
            </a:r>
            <a:r>
              <a:rPr lang="pt-BR" dirty="0" err="1" smtClean="0"/>
              <a:t>subnível</a:t>
            </a:r>
            <a:r>
              <a:rPr lang="pt-BR" dirty="0" smtClean="0"/>
              <a:t>, de início, todos os orbitais devem receber o seu primeiro elétron, e só depois cada orbital irá receber o seu segundo elétron”.</a:t>
            </a:r>
          </a:p>
          <a:p>
            <a:pPr marL="514350" indent="-457200" algn="just">
              <a:spcBef>
                <a:spcPts val="0"/>
              </a:spcBef>
            </a:pPr>
            <a:r>
              <a:rPr lang="pt-BR" dirty="0" smtClean="0"/>
              <a:t>Ordem de entrada dos </a:t>
            </a:r>
          </a:p>
          <a:p>
            <a:pPr marL="57150" indent="0" algn="just">
              <a:spcBef>
                <a:spcPts val="0"/>
              </a:spcBef>
              <a:buNone/>
            </a:pPr>
            <a:r>
              <a:rPr lang="pt-BR" dirty="0" smtClean="0"/>
              <a:t>      seis elétrons num </a:t>
            </a:r>
          </a:p>
          <a:p>
            <a:pPr marL="57150" indent="0" algn="just">
              <a:spcBef>
                <a:spcPts val="0"/>
              </a:spcBef>
              <a:buNone/>
            </a:pPr>
            <a:r>
              <a:rPr lang="pt-BR" dirty="0"/>
              <a:t> </a:t>
            </a:r>
            <a:r>
              <a:rPr lang="pt-BR" dirty="0" smtClean="0"/>
              <a:t>     orbital p</a:t>
            </a:r>
          </a:p>
          <a:p>
            <a:pPr marL="57150" indent="0" algn="just">
              <a:buNone/>
            </a:pPr>
            <a:endParaRPr lang="pt-BR" dirty="0" smtClean="0"/>
          </a:p>
          <a:p>
            <a:pPr marL="5715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44991" r="31404" b="3203"/>
          <a:stretch/>
        </p:blipFill>
        <p:spPr bwMode="auto">
          <a:xfrm>
            <a:off x="5178307" y="4293096"/>
            <a:ext cx="2199735" cy="23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Identificação dos Elétrons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dirty="0" smtClean="0"/>
              <a:t>O </a:t>
            </a:r>
            <a:r>
              <a:rPr lang="pt-BR" b="1" dirty="0" smtClean="0"/>
              <a:t>elétron mais afastado do núcleo  </a:t>
            </a:r>
            <a:r>
              <a:rPr lang="pt-BR" dirty="0" smtClean="0"/>
              <a:t>(ou elétron de valência) é aquele com o maior valor do número quântico principal (n).</a:t>
            </a:r>
          </a:p>
          <a:p>
            <a:pPr marL="514350" indent="-457200" algn="just"/>
            <a:r>
              <a:rPr lang="pt-BR" dirty="0" smtClean="0"/>
              <a:t>O elétron mais energético é aquele situado no nível (n) ou </a:t>
            </a:r>
            <a:r>
              <a:rPr lang="pt-BR" dirty="0" err="1" smtClean="0"/>
              <a:t>subnível</a:t>
            </a:r>
            <a:r>
              <a:rPr lang="pt-BR" dirty="0" smtClean="0"/>
              <a:t> (ℓ) de maior energia, o que é dado pela soma n + ℓ.</a:t>
            </a:r>
          </a:p>
          <a:p>
            <a:pPr marL="514350" indent="-457200" algn="just"/>
            <a:endParaRPr lang="pt-BR" dirty="0" smtClean="0"/>
          </a:p>
          <a:p>
            <a:pPr marL="5715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7122"/>
            <a:ext cx="8599932" cy="32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6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4302"/>
            <a:ext cx="608965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44008" y="1244302"/>
            <a:ext cx="2921298" cy="1176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44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1170" cy="39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0" y="5428379"/>
            <a:ext cx="330327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Modelo dos Orbitais Atômicos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 smtClean="0"/>
              <a:t>Erwin </a:t>
            </a:r>
            <a:r>
              <a:rPr lang="pt-BR" b="1" dirty="0" err="1" smtClean="0"/>
              <a:t>Schrödinger</a:t>
            </a:r>
            <a:endParaRPr lang="pt-BR" b="1" dirty="0" smtClean="0"/>
          </a:p>
          <a:p>
            <a:pPr algn="just">
              <a:spcBef>
                <a:spcPts val="0"/>
              </a:spcBef>
            </a:pPr>
            <a:r>
              <a:rPr lang="pt-BR" dirty="0" smtClean="0"/>
              <a:t>Devido à dificuldade de se prever a posição exata de um elétron na eletrosfera, </a:t>
            </a:r>
            <a:r>
              <a:rPr lang="pt-BR" dirty="0" err="1" smtClean="0"/>
              <a:t>Schrödinger</a:t>
            </a:r>
            <a:r>
              <a:rPr lang="pt-BR" dirty="0" smtClean="0"/>
              <a:t> calculou a região onde haveria a maior probabilidade de se encontrar o elétron. Essa região no espaço foi denominada </a:t>
            </a:r>
            <a:r>
              <a:rPr lang="pt-BR" b="1" dirty="0" smtClean="0"/>
              <a:t>orbital</a:t>
            </a:r>
            <a:r>
              <a:rPr lang="pt-BR" dirty="0" smtClean="0"/>
              <a:t>.</a:t>
            </a:r>
          </a:p>
          <a:p>
            <a:pPr lvl="1" algn="just"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Orbital</a:t>
            </a:r>
            <a:r>
              <a:rPr lang="pt-BR" dirty="0" smtClean="0">
                <a:solidFill>
                  <a:srgbClr val="FF0000"/>
                </a:solidFill>
              </a:rPr>
              <a:t> é a região do espaço ao redor do núcleo onde é máxima a probabilidade de encontrar um determinado elétron.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pt-BR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128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Modelo dos Orbitais Atômicos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 smtClean="0"/>
              <a:t>Erwin </a:t>
            </a:r>
            <a:r>
              <a:rPr lang="pt-BR" b="1" dirty="0" err="1" smtClean="0"/>
              <a:t>Schrödinger</a:t>
            </a:r>
            <a:endParaRPr lang="pt-BR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8597"/>
            <a:ext cx="6435732" cy="46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meio de cálculos matemáticos, chegou-se à conclusão de que os elétrons se dispõe ao redor do núcleo atômico, de acordo com o diagrama energético a seguir: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8473"/>
            <a:ext cx="7804404" cy="535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Níveis Energéticos</a:t>
            </a:r>
            <a:endParaRPr lang="pt-BR" dirty="0" smtClean="0"/>
          </a:p>
          <a:p>
            <a:pPr algn="just"/>
            <a:r>
              <a:rPr lang="pt-BR" dirty="0" smtClean="0"/>
              <a:t>São as sete “escadas” que aparecem no diagrama anterior e onde os elétrons têm um conteúdo de energia crescente. Esses níveis correspondem às sete camadas (K, L, M, N, O, P, Q) do modelo de Rutherford-Bohr. Eles são identificados pelo chamado </a:t>
            </a:r>
            <a:r>
              <a:rPr lang="pt-BR" b="1" dirty="0" smtClean="0"/>
              <a:t>número quântico principal (n)</a:t>
            </a:r>
            <a:r>
              <a:rPr lang="pt-BR" dirty="0" smtClean="0"/>
              <a:t>, que é um número inteiro variando de 1 a 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5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err="1" smtClean="0"/>
              <a:t>Subníveis</a:t>
            </a:r>
            <a:r>
              <a:rPr lang="pt-BR" b="1" dirty="0" smtClean="0"/>
              <a:t> Energéticos</a:t>
            </a:r>
          </a:p>
          <a:p>
            <a:pPr algn="just"/>
            <a:r>
              <a:rPr lang="pt-BR" dirty="0" smtClean="0"/>
              <a:t>São os “degraus” de cada escada existente no diagrama anterior.</a:t>
            </a:r>
          </a:p>
          <a:p>
            <a:pPr algn="just"/>
            <a:r>
              <a:rPr lang="pt-BR" dirty="0" smtClean="0"/>
              <a:t>De cada degrau para o seguinte há, também, aumento no conteúdo de energia dos elétrons.</a:t>
            </a:r>
          </a:p>
          <a:p>
            <a:pPr algn="just"/>
            <a:r>
              <a:rPr lang="pt-BR" dirty="0" smtClean="0"/>
              <a:t>Os </a:t>
            </a:r>
            <a:r>
              <a:rPr lang="pt-BR" dirty="0" err="1" smtClean="0"/>
              <a:t>subníveis</a:t>
            </a:r>
            <a:r>
              <a:rPr lang="pt-BR" dirty="0" smtClean="0"/>
              <a:t> são identificados pelo chamado </a:t>
            </a:r>
            <a:r>
              <a:rPr lang="pt-BR" b="1" dirty="0" smtClean="0"/>
              <a:t>número quântico secundário </a:t>
            </a:r>
            <a:r>
              <a:rPr lang="pt-BR" dirty="0" smtClean="0"/>
              <a:t>ou </a:t>
            </a:r>
            <a:r>
              <a:rPr lang="pt-BR" b="1" dirty="0" smtClean="0"/>
              <a:t>azimutal</a:t>
            </a:r>
            <a:r>
              <a:rPr lang="pt-BR" dirty="0" smtClean="0"/>
              <a:t> (   ), que assume os valores 0, 1, 2 e 3, mas que é habitualmente designado pelas letras </a:t>
            </a:r>
            <a:r>
              <a:rPr lang="pt-BR" b="1" dirty="0" smtClean="0"/>
              <a:t>s</a:t>
            </a:r>
            <a:r>
              <a:rPr lang="pt-BR" dirty="0" smtClean="0"/>
              <a:t>, </a:t>
            </a:r>
            <a:r>
              <a:rPr lang="pt-BR" b="1" dirty="0" smtClean="0"/>
              <a:t>p</a:t>
            </a:r>
            <a:r>
              <a:rPr lang="pt-BR" dirty="0" smtClean="0"/>
              <a:t>, </a:t>
            </a:r>
            <a:r>
              <a:rPr lang="pt-BR" b="1" dirty="0" smtClean="0"/>
              <a:t>d</a:t>
            </a:r>
            <a:r>
              <a:rPr lang="pt-BR" dirty="0" smtClean="0"/>
              <a:t>, </a:t>
            </a:r>
            <a:r>
              <a:rPr lang="pt-BR" b="1" dirty="0" smtClean="0"/>
              <a:t>f</a:t>
            </a:r>
            <a:r>
              <a:rPr lang="pt-BR" dirty="0" smtClean="0"/>
              <a:t>, respectivamente.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r="26251" b="24038"/>
          <a:stretch/>
        </p:blipFill>
        <p:spPr bwMode="auto">
          <a:xfrm>
            <a:off x="8154620" y="5085184"/>
            <a:ext cx="207034" cy="3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Diagrama Energético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Orbitais</a:t>
            </a:r>
          </a:p>
          <a:p>
            <a:pPr algn="just"/>
            <a:r>
              <a:rPr lang="pt-BR" dirty="0" smtClean="0"/>
              <a:t>Cada </a:t>
            </a:r>
            <a:r>
              <a:rPr lang="pt-BR" dirty="0" err="1" smtClean="0"/>
              <a:t>subnível</a:t>
            </a:r>
            <a:r>
              <a:rPr lang="pt-BR" dirty="0" smtClean="0"/>
              <a:t> comporta um número diferente de orbitais de acordo com o diagrama energético a seguir.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5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787</Words>
  <Application>Microsoft Office PowerPoint</Application>
  <PresentationFormat>Apresentação na tela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NÚMEROS QUÂNTICOS</vt:lpstr>
      <vt:lpstr>O Modelo dos Orbitais Atômicos</vt:lpstr>
      <vt:lpstr>O Modelo dos Orbitais Atômicos</vt:lpstr>
      <vt:lpstr>O Modelo dos Orbitais Atômicos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Diagrama Energético</vt:lpstr>
      <vt:lpstr>A Identificação dos Elétrons</vt:lpstr>
      <vt:lpstr>A Identificação dos Elétrons</vt:lpstr>
      <vt:lpstr>A Identificação dos Elétrons</vt:lpstr>
      <vt:lpstr>A Identificação dos Elétrons</vt:lpstr>
      <vt:lpstr>A Identificação dos Elétrons</vt:lpstr>
      <vt:lpstr>A Identificação dos Elétrons</vt:lpstr>
      <vt:lpstr>Apresentação do PowerPoint</vt:lpstr>
      <vt:lpstr>Exercícios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QUÂNTICOS</dc:title>
  <dc:creator>Cesar</dc:creator>
  <cp:lastModifiedBy>Cesar</cp:lastModifiedBy>
  <cp:revision>35</cp:revision>
  <dcterms:created xsi:type="dcterms:W3CDTF">2017-05-07T00:08:47Z</dcterms:created>
  <dcterms:modified xsi:type="dcterms:W3CDTF">2017-06-05T08:54:35Z</dcterms:modified>
</cp:coreProperties>
</file>