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51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49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36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14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76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23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87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06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9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3404B-CBE5-45DB-8392-1275D2ACF878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6393-7978-4AAD-8354-A8C8A7CC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02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DISTRIBUIÇÃO ELETRÔNICA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90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1" y="188640"/>
            <a:ext cx="7481849" cy="658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83450" cy="649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70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Distribuição Eletrônica em </a:t>
            </a:r>
            <a:br>
              <a:rPr lang="pt-BR" b="1" dirty="0" smtClean="0"/>
            </a:br>
            <a:r>
              <a:rPr lang="pt-BR" b="1" dirty="0" smtClean="0"/>
              <a:t>Átomos Neutros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distribuição dos elétrons em um átomo neutro pode ser feita pelo diagrama dos níveis </a:t>
            </a:r>
            <a:r>
              <a:rPr lang="pt-BR" b="1" dirty="0" smtClean="0"/>
              <a:t>energéticos</a:t>
            </a:r>
            <a:r>
              <a:rPr lang="pt-BR" dirty="0" smtClean="0"/>
              <a:t>, que vimos no item anterior. No entanto, o cientista Linus Pauling imaginou um diagrama que simplifica essa tarefa e que passou a ser conhecido como </a:t>
            </a:r>
            <a:r>
              <a:rPr lang="pt-BR" b="1" dirty="0" smtClean="0"/>
              <a:t>diagrama de Pauling</a:t>
            </a:r>
            <a:r>
              <a:rPr lang="pt-BR" dirty="0" smtClean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7623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Distribuição Eletrônica em </a:t>
            </a:r>
            <a:br>
              <a:rPr lang="pt-BR" b="1" dirty="0" smtClean="0"/>
            </a:br>
            <a:r>
              <a:rPr lang="pt-BR" b="1" dirty="0" smtClean="0"/>
              <a:t>Átomos Neutros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DIAGRAMA DE PAULING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136"/>
            <a:ext cx="2524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00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Distribuição Eletrônica em </a:t>
            </a:r>
            <a:br>
              <a:rPr lang="pt-BR" b="1" dirty="0" smtClean="0"/>
            </a:br>
            <a:r>
              <a:rPr lang="pt-BR" b="1" dirty="0" smtClean="0"/>
              <a:t>Átomos Neutros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EXEMPLO: Distribuição dos 26 elétrons dos 			átomos de ferro (Z=26)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5620131" cy="402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40153" y="2852936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 que foi feito?</a:t>
            </a:r>
          </a:p>
          <a:p>
            <a:r>
              <a:rPr lang="pt-BR" dirty="0" smtClean="0"/>
              <a:t>Apenas o seguinte: percorremos as diagonais, no sentido indicado, colocando o número máximo de elétrons  permitido em cada </a:t>
            </a:r>
            <a:r>
              <a:rPr lang="pt-BR" dirty="0" err="1" smtClean="0"/>
              <a:t>subnível</a:t>
            </a:r>
            <a:r>
              <a:rPr lang="pt-BR" dirty="0" smtClean="0"/>
              <a:t>, até inteirar os 26 elétrons  que o ferro possui.</a:t>
            </a:r>
          </a:p>
          <a:p>
            <a:endParaRPr lang="pt-BR" dirty="0"/>
          </a:p>
          <a:p>
            <a:r>
              <a:rPr lang="pt-BR" dirty="0" smtClean="0"/>
              <a:t>Essa é a distribuição dos elétrons num átomo de ferro considerado em seu </a:t>
            </a:r>
            <a:r>
              <a:rPr lang="pt-BR" b="1" dirty="0" smtClean="0"/>
              <a:t>estado normal</a:t>
            </a:r>
            <a:r>
              <a:rPr lang="pt-BR" dirty="0" smtClean="0"/>
              <a:t> ou </a:t>
            </a:r>
            <a:r>
              <a:rPr lang="pt-BR" b="1" dirty="0" smtClean="0"/>
              <a:t>estado fundamental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89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Distribuição Eletrônica em </a:t>
            </a:r>
            <a:br>
              <a:rPr lang="pt-BR" b="1" dirty="0" smtClean="0"/>
            </a:br>
            <a:r>
              <a:rPr lang="pt-BR" b="1" dirty="0" smtClean="0"/>
              <a:t>Átomos Neutros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EXEMPLO: Distribuição dos 26 elétrons dos 			átomos de ferro (Z=26)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5620131" cy="402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40153" y="2852936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indicar, de modo abreviado, esta distribuição eletrônica escrevemos:</a:t>
            </a:r>
          </a:p>
          <a:p>
            <a:r>
              <a:rPr lang="pt-BR" b="1" baseline="30000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1s</a:t>
            </a:r>
            <a:r>
              <a:rPr lang="pt-BR" b="1" baseline="30000" dirty="0">
                <a:solidFill>
                  <a:srgbClr val="FF0000"/>
                </a:solidFill>
              </a:rPr>
              <a:t>2</a:t>
            </a:r>
            <a:r>
              <a:rPr lang="pt-BR" b="1" dirty="0">
                <a:solidFill>
                  <a:srgbClr val="FF0000"/>
                </a:solidFill>
              </a:rPr>
              <a:t> 2s</a:t>
            </a:r>
            <a:r>
              <a:rPr lang="pt-BR" b="1" baseline="30000" dirty="0">
                <a:solidFill>
                  <a:srgbClr val="FF0000"/>
                </a:solidFill>
              </a:rPr>
              <a:t>2</a:t>
            </a:r>
            <a:r>
              <a:rPr lang="pt-BR" b="1" dirty="0">
                <a:solidFill>
                  <a:srgbClr val="FF0000"/>
                </a:solidFill>
              </a:rPr>
              <a:t> 2p</a:t>
            </a:r>
            <a:r>
              <a:rPr lang="pt-BR" b="1" baseline="30000" dirty="0">
                <a:solidFill>
                  <a:srgbClr val="FF0000"/>
                </a:solidFill>
              </a:rPr>
              <a:t>6</a:t>
            </a:r>
            <a:r>
              <a:rPr lang="pt-BR" b="1" dirty="0">
                <a:solidFill>
                  <a:srgbClr val="FF0000"/>
                </a:solidFill>
              </a:rPr>
              <a:t> 3s</a:t>
            </a:r>
            <a:r>
              <a:rPr lang="pt-BR" b="1" baseline="30000" dirty="0">
                <a:solidFill>
                  <a:srgbClr val="FF0000"/>
                </a:solidFill>
              </a:rPr>
              <a:t>2</a:t>
            </a:r>
            <a:r>
              <a:rPr lang="pt-BR" b="1" dirty="0">
                <a:solidFill>
                  <a:srgbClr val="FF0000"/>
                </a:solidFill>
              </a:rPr>
              <a:t> 3p</a:t>
            </a:r>
            <a:r>
              <a:rPr lang="pt-BR" b="1" baseline="30000" dirty="0">
                <a:solidFill>
                  <a:srgbClr val="FF0000"/>
                </a:solidFill>
              </a:rPr>
              <a:t>6</a:t>
            </a:r>
            <a:r>
              <a:rPr lang="pt-BR" b="1" dirty="0">
                <a:solidFill>
                  <a:srgbClr val="FF0000"/>
                </a:solidFill>
              </a:rPr>
              <a:t> 4s</a:t>
            </a:r>
            <a:r>
              <a:rPr lang="pt-BR" b="1" baseline="30000" dirty="0">
                <a:solidFill>
                  <a:srgbClr val="FF0000"/>
                </a:solidFill>
              </a:rPr>
              <a:t>2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3d</a:t>
            </a:r>
            <a:r>
              <a:rPr lang="pt-BR" b="1" baseline="30000" dirty="0" smtClean="0">
                <a:solidFill>
                  <a:srgbClr val="FF0000"/>
                </a:solidFill>
              </a:rPr>
              <a:t>6</a:t>
            </a:r>
            <a:endParaRPr lang="pt-BR" dirty="0" smtClean="0"/>
          </a:p>
          <a:p>
            <a:r>
              <a:rPr lang="pt-BR" dirty="0" smtClean="0"/>
              <a:t>Escrevemos os </a:t>
            </a:r>
            <a:r>
              <a:rPr lang="pt-BR" dirty="0" err="1" smtClean="0"/>
              <a:t>subníveis</a:t>
            </a:r>
            <a:r>
              <a:rPr lang="pt-BR" dirty="0" smtClean="0"/>
              <a:t> 1s, 2s, 2p,... Em ordem crescente de energia e colocamos um “expoente” para indicar o número total de elétrons existentes em cada </a:t>
            </a:r>
            <a:r>
              <a:rPr lang="pt-BR" dirty="0" err="1" smtClean="0"/>
              <a:t>subnível</a:t>
            </a:r>
            <a:r>
              <a:rPr lang="pt-BR" dirty="0" smtClean="0"/>
              <a:t>. Evidentemente, a soma dos “expoentes” é igual a 26, que é o número total de elétrons no átomo de ferro. </a:t>
            </a:r>
          </a:p>
          <a:p>
            <a:endParaRPr lang="pt-BR" b="1" baseline="30000" dirty="0">
              <a:solidFill>
                <a:srgbClr val="FF0000"/>
              </a:solidFill>
            </a:endParaRPr>
          </a:p>
          <a:p>
            <a:endParaRPr lang="pt-BR" b="1" baseline="30000" dirty="0" smtClean="0">
              <a:solidFill>
                <a:srgbClr val="FF0000"/>
              </a:solidFill>
            </a:endParaRPr>
          </a:p>
          <a:p>
            <a:endParaRPr lang="pt-BR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4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Distribuição Eletrônica em </a:t>
            </a:r>
            <a:br>
              <a:rPr lang="pt-BR" b="1" dirty="0" smtClean="0"/>
            </a:br>
            <a:r>
              <a:rPr lang="pt-BR" b="1" dirty="0" smtClean="0"/>
              <a:t>Átomos Neutros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EXEMPLO: Distribuição dos 26 elétrons dos 			átomos de ferro (Z=26)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5620131" cy="402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40153" y="285293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1s</a:t>
            </a:r>
            <a:r>
              <a:rPr lang="pt-BR" b="1" baseline="30000" dirty="0" smtClean="0">
                <a:solidFill>
                  <a:srgbClr val="FF0000"/>
                </a:solidFill>
              </a:rPr>
              <a:t>2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2s</a:t>
            </a:r>
            <a:r>
              <a:rPr lang="pt-BR" b="1" baseline="30000" dirty="0">
                <a:solidFill>
                  <a:srgbClr val="FF0000"/>
                </a:solidFill>
              </a:rPr>
              <a:t>2</a:t>
            </a:r>
            <a:r>
              <a:rPr lang="pt-BR" b="1" dirty="0">
                <a:solidFill>
                  <a:srgbClr val="FF0000"/>
                </a:solidFill>
              </a:rPr>
              <a:t> 2p</a:t>
            </a:r>
            <a:r>
              <a:rPr lang="pt-BR" b="1" baseline="30000" dirty="0">
                <a:solidFill>
                  <a:srgbClr val="FF0000"/>
                </a:solidFill>
              </a:rPr>
              <a:t>6</a:t>
            </a:r>
            <a:r>
              <a:rPr lang="pt-BR" b="1" dirty="0">
                <a:solidFill>
                  <a:srgbClr val="FF0000"/>
                </a:solidFill>
              </a:rPr>
              <a:t> 3s</a:t>
            </a:r>
            <a:r>
              <a:rPr lang="pt-BR" b="1" baseline="30000" dirty="0">
                <a:solidFill>
                  <a:srgbClr val="FF0000"/>
                </a:solidFill>
              </a:rPr>
              <a:t>2</a:t>
            </a:r>
            <a:r>
              <a:rPr lang="pt-BR" b="1" dirty="0">
                <a:solidFill>
                  <a:srgbClr val="FF0000"/>
                </a:solidFill>
              </a:rPr>
              <a:t> 3p</a:t>
            </a:r>
            <a:r>
              <a:rPr lang="pt-BR" b="1" baseline="30000" dirty="0">
                <a:solidFill>
                  <a:srgbClr val="FF0000"/>
                </a:solidFill>
              </a:rPr>
              <a:t>6</a:t>
            </a:r>
            <a:r>
              <a:rPr lang="pt-BR" b="1" dirty="0">
                <a:solidFill>
                  <a:srgbClr val="FF0000"/>
                </a:solidFill>
              </a:rPr>
              <a:t> 4s</a:t>
            </a:r>
            <a:r>
              <a:rPr lang="pt-BR" b="1" baseline="30000" dirty="0">
                <a:solidFill>
                  <a:srgbClr val="FF0000"/>
                </a:solidFill>
              </a:rPr>
              <a:t>2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3d</a:t>
            </a:r>
            <a:r>
              <a:rPr lang="pt-BR" b="1" baseline="30000" dirty="0" smtClean="0">
                <a:solidFill>
                  <a:srgbClr val="FF0000"/>
                </a:solidFill>
              </a:rPr>
              <a:t>6</a:t>
            </a:r>
            <a:endParaRPr lang="pt-BR" dirty="0" smtClean="0"/>
          </a:p>
          <a:p>
            <a:r>
              <a:rPr lang="pt-BR" dirty="0" smtClean="0"/>
              <a:t>Pode-se concluir que a distribuição </a:t>
            </a:r>
            <a:r>
              <a:rPr lang="pt-BR" dirty="0" err="1" smtClean="0"/>
              <a:t>distribuição</a:t>
            </a:r>
            <a:r>
              <a:rPr lang="pt-BR" dirty="0" smtClean="0"/>
              <a:t> eletrônica do átomo de ferro por camadas é: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K=2, L=8, M=14, N=2</a:t>
            </a:r>
          </a:p>
          <a:p>
            <a:endParaRPr lang="pt-BR" b="1" baseline="30000" dirty="0">
              <a:solidFill>
                <a:srgbClr val="FF0000"/>
              </a:solidFill>
            </a:endParaRPr>
          </a:p>
          <a:p>
            <a:endParaRPr lang="pt-BR" b="1" baseline="30000" dirty="0" smtClean="0">
              <a:solidFill>
                <a:srgbClr val="FF0000"/>
              </a:solidFill>
            </a:endParaRPr>
          </a:p>
          <a:p>
            <a:endParaRPr lang="pt-BR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3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Distribuição Eletrônica nos Íons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distribuição eletrônica nos íons é semelhante à dos átomos neutros. No entanto, é importante salientar que os elétrons que o átomo irá ganhar ou perder (para se transformar em um íon) </a:t>
            </a:r>
            <a:r>
              <a:rPr lang="pt-BR" b="1" dirty="0" smtClean="0"/>
              <a:t>serão recebidos ou retirados da última camada eletrônica, </a:t>
            </a:r>
            <a:r>
              <a:rPr lang="pt-BR" dirty="0" smtClean="0"/>
              <a:t>e</a:t>
            </a:r>
            <a:r>
              <a:rPr lang="pt-BR" b="1" dirty="0" smtClean="0"/>
              <a:t> não do </a:t>
            </a:r>
            <a:r>
              <a:rPr lang="pt-BR" b="1" dirty="0" err="1" smtClean="0"/>
              <a:t>subnível</a:t>
            </a:r>
            <a:r>
              <a:rPr lang="pt-BR" b="1" dirty="0" smtClean="0"/>
              <a:t> mais energético</a:t>
            </a:r>
            <a:r>
              <a:rPr lang="pt-BR" dirty="0" smtClean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2903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Distribuição Eletrônica nos Íons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EXEMPLO:</a:t>
            </a:r>
          </a:p>
          <a:p>
            <a:pPr algn="just"/>
            <a:r>
              <a:rPr lang="pt-BR" dirty="0" smtClean="0"/>
              <a:t>O átomo de ferro (número atômico =26) tem a seguinte distribuição eletrônica: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" y="3316370"/>
            <a:ext cx="9035415" cy="237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5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Distribuição Eletrônica nos Íons</a:t>
            </a:r>
            <a:endParaRPr lang="pt-B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17890" cy="377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791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334</Words>
  <Application>Microsoft Office PowerPoint</Application>
  <PresentationFormat>Apresentação na tela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DISTRIBUIÇÃO ELETRÔNICA</vt:lpstr>
      <vt:lpstr>Distribuição Eletrônica em  Átomos Neutros</vt:lpstr>
      <vt:lpstr>Distribuição Eletrônica em  Átomos Neutros</vt:lpstr>
      <vt:lpstr>Distribuição Eletrônica em  Átomos Neutros</vt:lpstr>
      <vt:lpstr>Distribuição Eletrônica em  Átomos Neutros</vt:lpstr>
      <vt:lpstr>Distribuição Eletrônica em  Átomos Neutros</vt:lpstr>
      <vt:lpstr>Distribuição Eletrônica nos Íons</vt:lpstr>
      <vt:lpstr>Distribuição Eletrônica nos Íons</vt:lpstr>
      <vt:lpstr>Distribuição Eletrônica nos Íons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DISTRIBUIÇÃO ELETRÔNICA</dc:title>
  <dc:creator>Cesar</dc:creator>
  <cp:lastModifiedBy>Cesar</cp:lastModifiedBy>
  <cp:revision>14</cp:revision>
  <dcterms:created xsi:type="dcterms:W3CDTF">2017-05-21T19:56:23Z</dcterms:created>
  <dcterms:modified xsi:type="dcterms:W3CDTF">2017-05-21T23:36:48Z</dcterms:modified>
</cp:coreProperties>
</file>