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6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43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75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66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01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41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74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83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47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13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62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625DB-12B0-41BF-BB36-AD94C948C41E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4CC90-F30F-4133-9B37-5E0F35E160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05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OXIDAÇÃO E REDUÇÃO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12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Conceitos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algn="just"/>
            <a:r>
              <a:rPr lang="pt-BR" b="1" dirty="0" smtClean="0"/>
              <a:t>Oxidação</a:t>
            </a:r>
            <a:r>
              <a:rPr lang="pt-BR" dirty="0" smtClean="0"/>
              <a:t> é a perda de elétrons.</a:t>
            </a:r>
          </a:p>
          <a:p>
            <a:pPr algn="just"/>
            <a:r>
              <a:rPr lang="pt-BR" b="1" dirty="0" smtClean="0"/>
              <a:t>Redução</a:t>
            </a:r>
            <a:r>
              <a:rPr lang="pt-BR" dirty="0" smtClean="0"/>
              <a:t> é o ganho de elétrons.</a:t>
            </a:r>
          </a:p>
          <a:p>
            <a:pPr algn="just"/>
            <a:r>
              <a:rPr lang="pt-BR" b="1" dirty="0" smtClean="0"/>
              <a:t>Reação de oxirredução </a:t>
            </a:r>
            <a:r>
              <a:rPr lang="pt-BR" dirty="0" smtClean="0"/>
              <a:t>é aquela em que há transferência de elétrons.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1"/>
            <a:ext cx="4974336" cy="726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028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Conceitos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significado primitivo da palavra </a:t>
            </a:r>
            <a:r>
              <a:rPr lang="pt-BR" b="1" dirty="0" smtClean="0"/>
              <a:t>oxidação</a:t>
            </a:r>
            <a:r>
              <a:rPr lang="pt-BR" dirty="0" smtClean="0"/>
              <a:t> foi o de reação foi o de </a:t>
            </a:r>
            <a:r>
              <a:rPr lang="pt-BR" b="1" dirty="0" smtClean="0"/>
              <a:t>reação com o oxigênio</a:t>
            </a:r>
            <a:r>
              <a:rPr lang="pt-BR" dirty="0" smtClean="0"/>
              <a:t>. Exemplo: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Primitivamente, a palavra </a:t>
            </a:r>
            <a:r>
              <a:rPr lang="pt-BR" b="1" dirty="0" smtClean="0"/>
              <a:t>redução</a:t>
            </a:r>
            <a:r>
              <a:rPr lang="pt-BR" dirty="0" smtClean="0"/>
              <a:t> significou a </a:t>
            </a:r>
            <a:r>
              <a:rPr lang="pt-BR" b="1" dirty="0" smtClean="0"/>
              <a:t>volta ao estado inicial</a:t>
            </a:r>
            <a:r>
              <a:rPr lang="pt-BR" dirty="0" smtClean="0"/>
              <a:t>; de fato, invertendo-se a reação anterior, o ferro volta a forma metálica inicial, isto é, se reduz.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12976"/>
            <a:ext cx="4969764" cy="71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68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Conceitos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Oxidante</a:t>
            </a:r>
            <a:r>
              <a:rPr lang="pt-BR" dirty="0" smtClean="0"/>
              <a:t> é o elemento (ou substância) que provoca oxidações (ele próprio se reduzindo).</a:t>
            </a:r>
          </a:p>
          <a:p>
            <a:pPr lvl="0" algn="just"/>
            <a:r>
              <a:rPr lang="pt-BR" sz="3000" b="1" dirty="0">
                <a:solidFill>
                  <a:prstClr val="black"/>
                </a:solidFill>
              </a:rPr>
              <a:t>Redutor</a:t>
            </a:r>
            <a:r>
              <a:rPr lang="pt-BR" sz="3000" dirty="0">
                <a:solidFill>
                  <a:prstClr val="black"/>
                </a:solidFill>
              </a:rPr>
              <a:t> é o elemento (ou substância) que provoca </a:t>
            </a:r>
            <a:r>
              <a:rPr lang="pt-BR" sz="3000" dirty="0" smtClean="0">
                <a:solidFill>
                  <a:prstClr val="black"/>
                </a:solidFill>
              </a:rPr>
              <a:t>reduções </a:t>
            </a:r>
            <a:r>
              <a:rPr lang="pt-BR" sz="3000" dirty="0">
                <a:solidFill>
                  <a:prstClr val="black"/>
                </a:solidFill>
              </a:rPr>
              <a:t>(ele próprio se </a:t>
            </a:r>
            <a:r>
              <a:rPr lang="pt-BR" sz="3000" dirty="0" smtClean="0">
                <a:solidFill>
                  <a:prstClr val="black"/>
                </a:solidFill>
              </a:rPr>
              <a:t>oxidando).</a:t>
            </a:r>
          </a:p>
          <a:p>
            <a:pPr lvl="0" algn="just"/>
            <a:r>
              <a:rPr lang="pt-BR" sz="3000" dirty="0" smtClean="0">
                <a:solidFill>
                  <a:prstClr val="black"/>
                </a:solidFill>
              </a:rPr>
              <a:t>Nos exemplos anteriores, o cloro e o oxigênio são chamados </a:t>
            </a:r>
            <a:r>
              <a:rPr lang="pt-BR" sz="3000" b="1" dirty="0" smtClean="0">
                <a:solidFill>
                  <a:prstClr val="black"/>
                </a:solidFill>
              </a:rPr>
              <a:t>oxidantes</a:t>
            </a:r>
            <a:r>
              <a:rPr lang="pt-BR" sz="3000" dirty="0" smtClean="0">
                <a:solidFill>
                  <a:prstClr val="black"/>
                </a:solidFill>
              </a:rPr>
              <a:t>, porque </a:t>
            </a:r>
            <a:r>
              <a:rPr lang="pt-BR" sz="3000" b="1" dirty="0" smtClean="0">
                <a:solidFill>
                  <a:prstClr val="black"/>
                </a:solidFill>
              </a:rPr>
              <a:t>provocaram a oxidação</a:t>
            </a:r>
            <a:r>
              <a:rPr lang="pt-BR" sz="3000" dirty="0" smtClean="0">
                <a:solidFill>
                  <a:prstClr val="black"/>
                </a:solidFill>
              </a:rPr>
              <a:t> do sódio e do ferro, respectivamente. Ao contrário, o sódio e o ferro são chamados </a:t>
            </a:r>
            <a:r>
              <a:rPr lang="pt-BR" sz="3000" b="1" dirty="0" smtClean="0">
                <a:solidFill>
                  <a:prstClr val="black"/>
                </a:solidFill>
              </a:rPr>
              <a:t>redutores</a:t>
            </a:r>
            <a:r>
              <a:rPr lang="pt-BR" sz="3000" dirty="0" smtClean="0">
                <a:solidFill>
                  <a:prstClr val="black"/>
                </a:solidFill>
              </a:rPr>
              <a:t>, porque </a:t>
            </a:r>
            <a:r>
              <a:rPr lang="pt-BR" sz="3000" b="1" dirty="0" smtClean="0">
                <a:solidFill>
                  <a:prstClr val="black"/>
                </a:solidFill>
              </a:rPr>
              <a:t>provocaram a redução</a:t>
            </a:r>
            <a:r>
              <a:rPr lang="pt-BR" sz="3000" dirty="0" smtClean="0">
                <a:solidFill>
                  <a:prstClr val="black"/>
                </a:solidFill>
              </a:rPr>
              <a:t> do cloro e do oxigênio, respectivamente.</a:t>
            </a:r>
            <a:endParaRPr lang="pt-BR" sz="3000" dirty="0">
              <a:solidFill>
                <a:prstClr val="black"/>
              </a:solidFill>
            </a:endParaRP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8123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Conceitos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BR" sz="3000" dirty="0" smtClean="0">
                <a:solidFill>
                  <a:prstClr val="black"/>
                </a:solidFill>
              </a:rPr>
              <a:t>NÚMERO DE OXIDAÇÃO</a:t>
            </a:r>
          </a:p>
          <a:p>
            <a:pPr algn="just"/>
            <a:r>
              <a:rPr lang="pt-BR" sz="3000" dirty="0" smtClean="0">
                <a:solidFill>
                  <a:prstClr val="black"/>
                </a:solidFill>
              </a:rPr>
              <a:t>Nos íons simples, o número de oxidação é a carga do íon.</a:t>
            </a:r>
          </a:p>
          <a:p>
            <a:pPr algn="just"/>
            <a:r>
              <a:rPr lang="pt-BR" sz="3000" dirty="0" smtClean="0">
                <a:solidFill>
                  <a:prstClr val="black"/>
                </a:solidFill>
              </a:rPr>
              <a:t>Nos compostos moleculares, é a carga elétrica que o átomo iria adquirir se houvesse ruptura da ligação covalente, ficando os elétrons com o átomo mais eletronegativo.</a:t>
            </a:r>
          </a:p>
          <a:p>
            <a:pPr lvl="0" algn="just"/>
            <a:endParaRPr lang="pt-BR" sz="3000" dirty="0">
              <a:solidFill>
                <a:prstClr val="black"/>
              </a:solidFill>
            </a:endParaRP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9018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Números de Oxidação Usuais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pt-BR" sz="2800" dirty="0" smtClean="0"/>
              <a:t>Elemento ou substância simples: zero</a:t>
            </a:r>
          </a:p>
          <a:p>
            <a:r>
              <a:rPr lang="pt-BR" sz="2800" dirty="0" smtClean="0"/>
              <a:t>Substâncias compostas:</a:t>
            </a:r>
          </a:p>
          <a:p>
            <a:pPr lvl="1"/>
            <a:r>
              <a:rPr lang="pt-BR" sz="2400" dirty="0" smtClean="0"/>
              <a:t>Hidrogênio: +1 (exceto nos hidretos metálicos, como </a:t>
            </a:r>
            <a:r>
              <a:rPr lang="pt-BR" sz="2400" dirty="0" err="1" smtClean="0"/>
              <a:t>NaH</a:t>
            </a:r>
            <a:r>
              <a:rPr lang="pt-BR" sz="2400" dirty="0" smtClean="0"/>
              <a:t>, CaH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, </a:t>
            </a:r>
            <a:r>
              <a:rPr lang="pt-BR" sz="2400" dirty="0" err="1" smtClean="0"/>
              <a:t>etc</a:t>
            </a:r>
            <a:r>
              <a:rPr lang="pt-BR" sz="2400" dirty="0" smtClean="0"/>
              <a:t>, nos quais é -1).</a:t>
            </a:r>
          </a:p>
          <a:p>
            <a:pPr lvl="1"/>
            <a:r>
              <a:rPr lang="pt-BR" sz="2400" dirty="0" smtClean="0"/>
              <a:t>Oxigênio: -2 (exceto nos peróxidos, como </a:t>
            </a:r>
            <a:r>
              <a:rPr lang="pt-BR" sz="2400" dirty="0"/>
              <a:t>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2</a:t>
            </a:r>
            <a:r>
              <a:rPr lang="pt-BR" sz="2400" dirty="0"/>
              <a:t>, N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2</a:t>
            </a:r>
            <a:r>
              <a:rPr lang="pt-BR" sz="2400" dirty="0"/>
              <a:t>, </a:t>
            </a:r>
            <a:r>
              <a:rPr lang="pt-BR" sz="2400" dirty="0" err="1"/>
              <a:t>etc</a:t>
            </a:r>
            <a:r>
              <a:rPr lang="pt-BR" sz="2400" dirty="0"/>
              <a:t>, nos quais é -</a:t>
            </a:r>
            <a:r>
              <a:rPr lang="pt-BR" sz="2400" dirty="0" smtClean="0"/>
              <a:t>1).</a:t>
            </a:r>
          </a:p>
          <a:p>
            <a:r>
              <a:rPr lang="pt-BR" sz="2800" dirty="0" smtClean="0"/>
              <a:t>Elementos das colunas A: de acordo com a tabela abaixo:</a:t>
            </a:r>
            <a:endParaRPr lang="pt-BR" sz="2800" dirty="0"/>
          </a:p>
          <a:p>
            <a:pPr lvl="1"/>
            <a:endParaRPr lang="pt-BR" dirty="0" smtClean="0"/>
          </a:p>
          <a:p>
            <a:pPr lvl="1"/>
            <a:endParaRPr lang="pt-BR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085184"/>
            <a:ext cx="7575233" cy="170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129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286</Words>
  <Application>Microsoft Office PowerPoint</Application>
  <PresentationFormat>Apresentação na tela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OXIDAÇÃO E REDUÇÃO</vt:lpstr>
      <vt:lpstr>Conceitos </vt:lpstr>
      <vt:lpstr>Conceitos </vt:lpstr>
      <vt:lpstr>Conceitos </vt:lpstr>
      <vt:lpstr>Conceitos </vt:lpstr>
      <vt:lpstr>Números de Oxidação Usuais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OXIDAÇÃO E REDUÇÃO</dc:title>
  <dc:creator>Cesar</dc:creator>
  <cp:lastModifiedBy>Cesar</cp:lastModifiedBy>
  <cp:revision>7</cp:revision>
  <dcterms:created xsi:type="dcterms:W3CDTF">2017-08-19T01:40:01Z</dcterms:created>
  <dcterms:modified xsi:type="dcterms:W3CDTF">2017-08-19T03:08:45Z</dcterms:modified>
</cp:coreProperties>
</file>