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0C55-85A1-4779-BF70-A1CB49602C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1626-5D05-4399-B77B-FAB0F3C84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69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B1626-5D05-4399-B77B-FAB0F3C8472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57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11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80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0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59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63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09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59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4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24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0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5196A-CFBD-4009-8E5E-FE50B86E71CE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C7730-CFA3-47AA-BFA8-81D0F7397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26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PROPRIEDADES DA MATÉRIA</a:t>
            </a:r>
            <a:br>
              <a:rPr lang="pt-BR" b="1" dirty="0" smtClean="0"/>
            </a:br>
            <a:r>
              <a:rPr lang="pt-BR" b="1" dirty="0" smtClean="0"/>
              <a:t>MUDANÇAS DE ESTADO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47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7"/>
            <a:ext cx="4173322" cy="16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56992"/>
            <a:ext cx="4269334" cy="28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77" y="1682965"/>
            <a:ext cx="4269334" cy="34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755576" y="2348880"/>
            <a:ext cx="216024" cy="190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755576" y="5318919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076056" y="465313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4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CONCEITOS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Sistema</a:t>
            </a:r>
          </a:p>
          <a:p>
            <a:pPr lvl="1" algn="just"/>
            <a:r>
              <a:rPr lang="pt-BR" dirty="0" smtClean="0"/>
              <a:t>Porção limitada da matéria a ser estudada.</a:t>
            </a:r>
          </a:p>
          <a:p>
            <a:pPr algn="just"/>
            <a:r>
              <a:rPr lang="pt-BR" b="1" dirty="0" smtClean="0"/>
              <a:t>Sistemas Homogêneos</a:t>
            </a:r>
          </a:p>
          <a:p>
            <a:pPr lvl="1" algn="just"/>
            <a:r>
              <a:rPr lang="pt-BR" dirty="0" smtClean="0"/>
              <a:t>Os que se apresentam uniformes e com características iguais em todos os seus pontos.</a:t>
            </a:r>
          </a:p>
          <a:p>
            <a:pPr algn="just"/>
            <a:r>
              <a:rPr lang="pt-BR" b="1" dirty="0" smtClean="0"/>
              <a:t>Sistemas Heterogêneos</a:t>
            </a:r>
          </a:p>
          <a:p>
            <a:pPr lvl="1" algn="just"/>
            <a:r>
              <a:rPr lang="pt-BR" dirty="0" smtClean="0"/>
              <a:t>Os que não se apresentam uniformes nem tem características iguais em todos os seus pontos.</a:t>
            </a:r>
          </a:p>
          <a:p>
            <a:pPr lvl="1" algn="just"/>
            <a:endParaRPr lang="pt-BR" b="1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5325923" cy="270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FASES DE UM SISTEMA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 um sistema heterogêneo, as porções homogêneas são denominadas fases.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5" y="2780928"/>
            <a:ext cx="7444359" cy="385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FASES DE UM SISTEMA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Sistemas Monofásicos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t-BR" dirty="0" smtClean="0"/>
              <a:t>Têm uma única fase (logo, são homogêneos).</a:t>
            </a:r>
          </a:p>
          <a:p>
            <a:pPr algn="just"/>
            <a:r>
              <a:rPr lang="pt-BR" b="1" dirty="0" smtClean="0"/>
              <a:t>Sistemas Polifásicos</a:t>
            </a:r>
          </a:p>
          <a:p>
            <a:pPr lvl="1" algn="just"/>
            <a:r>
              <a:rPr lang="pt-BR" dirty="0" smtClean="0"/>
              <a:t>Possuem mais de uma fase (portanto, sempre heterogêneos)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3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FASES DE UM SISTEMA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Não confundir as </a:t>
            </a:r>
            <a:r>
              <a:rPr lang="pt-BR" b="1" dirty="0" smtClean="0"/>
              <a:t>fases </a:t>
            </a:r>
            <a:r>
              <a:rPr lang="pt-BR" dirty="0" smtClean="0"/>
              <a:t>com os </a:t>
            </a:r>
            <a:r>
              <a:rPr lang="pt-BR" b="1" dirty="0" smtClean="0"/>
              <a:t>componentes </a:t>
            </a:r>
            <a:r>
              <a:rPr lang="pt-BR" dirty="0" smtClean="0"/>
              <a:t>existentes em um sistema.</a:t>
            </a:r>
          </a:p>
          <a:p>
            <a:pPr lvl="1" algn="just"/>
            <a:r>
              <a:rPr lang="pt-BR" dirty="0" smtClean="0"/>
              <a:t>Exemplo</a:t>
            </a:r>
          </a:p>
          <a:p>
            <a:pPr marL="457200" lvl="1" indent="0" algn="just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" y="3318899"/>
            <a:ext cx="8986723" cy="273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RESUMO</a:t>
            </a: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8624621" cy="501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8" y="1628800"/>
            <a:ext cx="8555355" cy="333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36760" cy="154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80" y="1556792"/>
            <a:ext cx="5125669" cy="449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270490" y="2330717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716016" y="2060848"/>
            <a:ext cx="288032" cy="26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761480" y="5661248"/>
            <a:ext cx="2344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2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66235" cy="40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11095"/>
            <a:ext cx="4169664" cy="389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323528" y="350100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23528" y="422108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788024" y="422108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0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TRANSFORMAÇÕES DA ÁGUA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ESTADOS FÍSICOS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4" y="2132856"/>
            <a:ext cx="7584948" cy="253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63458"/>
            <a:ext cx="6799707" cy="217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6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CONCEITOS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b="1" dirty="0" smtClean="0"/>
              <a:t>Matéria</a:t>
            </a:r>
          </a:p>
          <a:p>
            <a:pPr lvl="1" algn="just">
              <a:spcBef>
                <a:spcPts val="0"/>
              </a:spcBef>
            </a:pPr>
            <a:r>
              <a:rPr lang="pt-BR" dirty="0" smtClean="0"/>
              <a:t>Tudo o que tem massa e ocupa lugar no espaço, isto é, tem volume.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t-BR" dirty="0" smtClean="0"/>
              <a:t>Massa e Volume são propriedades gerais da matéria.</a:t>
            </a:r>
          </a:p>
          <a:p>
            <a:pPr marL="514350" indent="-457200" algn="just">
              <a:spcBef>
                <a:spcPts val="0"/>
              </a:spcBef>
            </a:pPr>
            <a:r>
              <a:rPr lang="pt-BR" b="1" dirty="0" smtClean="0"/>
              <a:t>Estados Físicos da Matéria</a:t>
            </a:r>
          </a:p>
          <a:p>
            <a:pPr marL="914400" lvl="1" indent="-457200" algn="just">
              <a:spcBef>
                <a:spcPts val="0"/>
              </a:spcBef>
            </a:pPr>
            <a:r>
              <a:rPr lang="pt-BR" dirty="0" smtClean="0"/>
              <a:t>Sólido</a:t>
            </a:r>
          </a:p>
          <a:p>
            <a:pPr marL="914400" lvl="1" indent="-457200" algn="just">
              <a:spcBef>
                <a:spcPts val="0"/>
              </a:spcBef>
            </a:pPr>
            <a:r>
              <a:rPr lang="pt-BR" dirty="0" smtClean="0"/>
              <a:t>Líquido</a:t>
            </a:r>
          </a:p>
          <a:p>
            <a:pPr marL="914400" lvl="1" indent="-457200" algn="just">
              <a:spcBef>
                <a:spcPts val="0"/>
              </a:spcBef>
            </a:pPr>
            <a:r>
              <a:rPr lang="pt-BR" dirty="0" smtClean="0"/>
              <a:t>Gasoso</a:t>
            </a:r>
          </a:p>
          <a:p>
            <a:pPr marL="457200" lvl="1" indent="0" algn="just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6096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11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ESTADOS FÍSICOS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2" y="1313307"/>
            <a:ext cx="8809101" cy="554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03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DIAGRAMA DE MUDANÇAS DE ESTADOS FÍSICOS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1147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SUBSTÂNCIA PURA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3082"/>
            <a:ext cx="8511235" cy="46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21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DIAGRAMA DE MUDANÇAS DE ESTADOS FÍSICOS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566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SUBSTÂNCIA PURA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5" y="2492896"/>
            <a:ext cx="8825103" cy="337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8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DIAGRAMA DE MUDANÇAS DE ESTADOS FÍSICOS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t-BR" dirty="0" smtClean="0"/>
              <a:t>MISTURAS = SUBSTÂNCIAS IMPURAS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3" y="2492896"/>
            <a:ext cx="8196910" cy="380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8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44824"/>
            <a:ext cx="8861793" cy="299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22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CONCEITOS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514350" indent="-457200" algn="just"/>
            <a:r>
              <a:rPr lang="pt-BR" b="1" dirty="0" smtClean="0"/>
              <a:t>Separações</a:t>
            </a:r>
          </a:p>
          <a:p>
            <a:pPr marL="914400" lvl="1" indent="-457200" algn="just"/>
            <a:r>
              <a:rPr lang="pt-BR" dirty="0" smtClean="0"/>
              <a:t>São os processos que visam isolar os diferentes materiais encontrados numa mistura.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3"/>
            <a:ext cx="7620953" cy="22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35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CONCEITOS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514350" indent="-457200" algn="just"/>
            <a:r>
              <a:rPr lang="pt-BR" b="1" dirty="0" smtClean="0"/>
              <a:t>Transformação Material</a:t>
            </a:r>
          </a:p>
          <a:p>
            <a:pPr marL="914400" lvl="1" indent="-457200" algn="just"/>
            <a:r>
              <a:rPr lang="pt-BR" dirty="0" smtClean="0"/>
              <a:t>É toda e qualquer alteração sofrida pela matéria.</a:t>
            </a:r>
          </a:p>
          <a:p>
            <a:pPr marL="914400" lvl="1" indent="-457200" algn="just"/>
            <a:r>
              <a:rPr lang="pt-BR" dirty="0" smtClean="0"/>
              <a:t>As transformações da matéria são também chamadas de </a:t>
            </a:r>
            <a:r>
              <a:rPr lang="pt-BR" b="1" dirty="0" smtClean="0"/>
              <a:t>fenômenos materiais</a:t>
            </a:r>
            <a:r>
              <a:rPr lang="pt-BR" dirty="0" smtClean="0"/>
              <a:t>.</a:t>
            </a:r>
          </a:p>
          <a:p>
            <a:pPr marL="57150" indent="0" algn="just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5201679" cy="311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372200" y="407707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Para ocorrer uma transformação Material tem que estar presente a Energia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CONCEITOS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5141168"/>
          </a:xfrm>
        </p:spPr>
        <p:txBody>
          <a:bodyPr>
            <a:normAutofit/>
          </a:bodyPr>
          <a:lstStyle/>
          <a:p>
            <a:pPr marL="514350" indent="-457200" algn="just"/>
            <a:r>
              <a:rPr lang="pt-BR" b="1" dirty="0" smtClean="0"/>
              <a:t>Transformações Físicas ou Fenômenos Físicos</a:t>
            </a:r>
            <a:endParaRPr lang="pt-BR" dirty="0" smtClean="0"/>
          </a:p>
          <a:p>
            <a:pPr marL="914400" lvl="1" indent="-457200" algn="just"/>
            <a:r>
              <a:rPr lang="pt-BR" dirty="0" smtClean="0"/>
              <a:t>Transformações passageiras ou reversíveis (podem ser desfeitas).</a:t>
            </a:r>
          </a:p>
          <a:p>
            <a:pPr marL="914400" lvl="1" indent="-457200" algn="just"/>
            <a:r>
              <a:rPr lang="pt-BR" dirty="0" smtClean="0"/>
              <a:t>Exemplos:</a:t>
            </a:r>
          </a:p>
          <a:p>
            <a:pPr marL="1314450" lvl="2" indent="-457200" algn="just"/>
            <a:r>
              <a:rPr lang="pt-BR" dirty="0" smtClean="0"/>
              <a:t>Congelamento da água</a:t>
            </a:r>
          </a:p>
          <a:p>
            <a:pPr marL="1314450" lvl="2" indent="-457200" algn="just"/>
            <a:r>
              <a:rPr lang="pt-BR" dirty="0" smtClean="0"/>
              <a:t>Dilatação de corpos por aquecimento</a:t>
            </a:r>
          </a:p>
          <a:p>
            <a:pPr marL="1314450" lvl="2" indent="-457200" algn="just"/>
            <a:r>
              <a:rPr lang="pt-BR" dirty="0" smtClean="0"/>
              <a:t>Dissolução do sal na água</a:t>
            </a:r>
          </a:p>
        </p:txBody>
      </p:sp>
    </p:spTree>
    <p:extLst>
      <p:ext uri="{BB962C8B-B14F-4D97-AF65-F5344CB8AC3E}">
        <p14:creationId xmlns:p14="http://schemas.microsoft.com/office/powerpoint/2010/main" val="3233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CONCEITOS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5141168"/>
          </a:xfrm>
        </p:spPr>
        <p:txBody>
          <a:bodyPr>
            <a:normAutofit/>
          </a:bodyPr>
          <a:lstStyle/>
          <a:p>
            <a:pPr marL="514350" indent="-457200" algn="just"/>
            <a:r>
              <a:rPr lang="pt-BR" b="1" dirty="0" smtClean="0"/>
              <a:t>Transformações Químicas ou Fenômenos Químicos</a:t>
            </a:r>
            <a:endParaRPr lang="pt-BR" dirty="0" smtClean="0"/>
          </a:p>
          <a:p>
            <a:pPr marL="914400" lvl="1" indent="-457200" algn="just"/>
            <a:r>
              <a:rPr lang="pt-BR" dirty="0" smtClean="0"/>
              <a:t>Transformações mais profundas da matéria e frequentemente irreversíveis, isto é, torna-se difícil  (e às vezes impossível) retornar à situação inicial.</a:t>
            </a:r>
          </a:p>
          <a:p>
            <a:pPr marL="914400" lvl="1" indent="-457200" algn="just"/>
            <a:r>
              <a:rPr lang="pt-BR" dirty="0" smtClean="0"/>
              <a:t>Exemplos:</a:t>
            </a:r>
          </a:p>
          <a:p>
            <a:pPr marL="1314450" lvl="2" indent="-457200" algn="just"/>
            <a:r>
              <a:rPr lang="pt-BR" dirty="0" smtClean="0"/>
              <a:t>Queima da madeira</a:t>
            </a:r>
          </a:p>
          <a:p>
            <a:pPr marL="1314450" lvl="2" indent="-457200" algn="just"/>
            <a:r>
              <a:rPr lang="pt-BR" dirty="0" smtClean="0"/>
              <a:t>Fritar um ovo</a:t>
            </a:r>
          </a:p>
          <a:p>
            <a:pPr marL="1314450" lvl="2" indent="-457200" algn="just"/>
            <a:r>
              <a:rPr lang="pt-BR" dirty="0" smtClean="0"/>
              <a:t>O ferro quando se enferruja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52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CONCEITOS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5141168"/>
          </a:xfrm>
        </p:spPr>
        <p:txBody>
          <a:bodyPr>
            <a:normAutofit/>
          </a:bodyPr>
          <a:lstStyle/>
          <a:p>
            <a:pPr marL="514350" indent="-457200" algn="just"/>
            <a:r>
              <a:rPr lang="pt-BR" b="1" dirty="0" smtClean="0"/>
              <a:t>Energia</a:t>
            </a:r>
          </a:p>
          <a:p>
            <a:pPr marL="914400" lvl="1" indent="-457200" algn="just"/>
            <a:r>
              <a:rPr lang="pt-BR" dirty="0" smtClean="0"/>
              <a:t>É a propriedade de um sistema de produzir trabalho.</a:t>
            </a:r>
          </a:p>
          <a:p>
            <a:pPr marL="914400" lvl="1" indent="-457200" algn="just"/>
            <a:r>
              <a:rPr lang="pt-BR" dirty="0" smtClean="0"/>
              <a:t>Exemplos</a:t>
            </a:r>
          </a:p>
          <a:p>
            <a:pPr marL="1314450" lvl="2" indent="-457200" algn="just"/>
            <a:r>
              <a:rPr lang="pt-BR" dirty="0" smtClean="0"/>
              <a:t>Energia Térmica (calor) pode realizar o trabalho de dilatar um corpo</a:t>
            </a:r>
          </a:p>
          <a:p>
            <a:pPr marL="1314450" lvl="2" indent="-457200" algn="just"/>
            <a:r>
              <a:rPr lang="pt-BR" dirty="0" smtClean="0"/>
              <a:t>Energia Elétrica pode realizar o trabalho de movimentar um motor elétrico.</a:t>
            </a:r>
          </a:p>
          <a:p>
            <a:pPr marL="1314450" lvl="2" indent="-457200" algn="just"/>
            <a:r>
              <a:rPr lang="pt-BR" dirty="0" smtClean="0"/>
              <a:t>Energia Química de uma explosão pode realizar o trabalho de demolir um prédio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845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ALGUNS CONCEITOS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5141168"/>
          </a:xfrm>
        </p:spPr>
        <p:txBody>
          <a:bodyPr>
            <a:normAutofit/>
          </a:bodyPr>
          <a:lstStyle/>
          <a:p>
            <a:pPr marL="514350" indent="-457200" algn="just"/>
            <a:r>
              <a:rPr lang="pt-BR" b="1" dirty="0" smtClean="0"/>
              <a:t>Química</a:t>
            </a:r>
          </a:p>
          <a:p>
            <a:pPr marL="914400" lvl="1" indent="-457200" algn="just"/>
            <a:r>
              <a:rPr lang="pt-BR" dirty="0" smtClean="0"/>
              <a:t>É ramo da ciência que estuda:</a:t>
            </a:r>
          </a:p>
          <a:p>
            <a:pPr marL="1314450" lvl="2" indent="-457200" algn="just"/>
            <a:r>
              <a:rPr lang="pt-BR" dirty="0" smtClean="0"/>
              <a:t>a matéria</a:t>
            </a:r>
          </a:p>
          <a:p>
            <a:pPr marL="1314450" lvl="2" indent="-457200" algn="just"/>
            <a:r>
              <a:rPr lang="pt-BR" dirty="0" smtClean="0"/>
              <a:t>as transformações da matéria</a:t>
            </a:r>
          </a:p>
          <a:p>
            <a:pPr marL="1314450" lvl="2" indent="-457200" algn="just"/>
            <a:r>
              <a:rPr lang="pt-BR" dirty="0" smtClean="0"/>
              <a:t>a energia envolvida nessas transformações</a:t>
            </a:r>
          </a:p>
          <a:p>
            <a:pPr marL="857250" lvl="2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4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0" y="1491367"/>
            <a:ext cx="8675370" cy="47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2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388</Words>
  <Application>Microsoft Office PowerPoint</Application>
  <PresentationFormat>Apresentação na tela (4:3)</PresentationFormat>
  <Paragraphs>79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PROPRIEDADES DA MATÉRIA MUDANÇAS DE ESTADO</vt:lpstr>
      <vt:lpstr>ALGUNS CONCEITOS</vt:lpstr>
      <vt:lpstr>ALGUNS CONCEITOS</vt:lpstr>
      <vt:lpstr>ALGUNS CONCEITOS</vt:lpstr>
      <vt:lpstr>ALGUNS CONCEITOS</vt:lpstr>
      <vt:lpstr>ALGUNS CONCEITOS</vt:lpstr>
      <vt:lpstr>ALGUNS CONCEITOS</vt:lpstr>
      <vt:lpstr>ALGUNS CONCEITOS</vt:lpstr>
      <vt:lpstr>EXERCÍCIOS</vt:lpstr>
      <vt:lpstr>EXERCÍCIOS</vt:lpstr>
      <vt:lpstr>ALGUNS CONCEITOS</vt:lpstr>
      <vt:lpstr>FASES DE UM SISTEMA</vt:lpstr>
      <vt:lpstr>FASES DE UM SISTEMA</vt:lpstr>
      <vt:lpstr>FASES DE UM SISTEMA</vt:lpstr>
      <vt:lpstr>RESUMO</vt:lpstr>
      <vt:lpstr>EXERCÍCIOS</vt:lpstr>
      <vt:lpstr>EXERCÍCIOS</vt:lpstr>
      <vt:lpstr>EXERCÍCIOS</vt:lpstr>
      <vt:lpstr>TRANSFORMAÇÕES DA ÁGUA</vt:lpstr>
      <vt:lpstr>ESTADOS FÍSICOS</vt:lpstr>
      <vt:lpstr>DIAGRAMA DE MUDANÇAS DE ESTADOS FÍSICOS</vt:lpstr>
      <vt:lpstr>DIAGRAMA DE MUDANÇAS DE ESTADOS FÍSICOS</vt:lpstr>
      <vt:lpstr>DIAGRAMA DE MUDANÇAS DE ESTADOS FÍSICOS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PROPRIEDADES DA MATÉRIA MUDANÇAS DE ESTADO</dc:title>
  <dc:creator>Cesar</dc:creator>
  <cp:lastModifiedBy>Cesar</cp:lastModifiedBy>
  <cp:revision>27</cp:revision>
  <dcterms:created xsi:type="dcterms:W3CDTF">2017-02-20T06:40:55Z</dcterms:created>
  <dcterms:modified xsi:type="dcterms:W3CDTF">2017-03-06T10:16:07Z</dcterms:modified>
</cp:coreProperties>
</file>