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71" r:id="rId17"/>
    <p:sldId id="270" r:id="rId18"/>
    <p:sldId id="301" r:id="rId19"/>
    <p:sldId id="29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2" r:id="rId30"/>
    <p:sldId id="293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5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1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21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2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2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19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0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65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48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40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4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8FAE-4EB8-48B6-9B96-C82DDAC9B702}" type="datetimeFigureOut">
              <a:rPr lang="pt-BR" smtClean="0"/>
              <a:t>04/09/2017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B61E-6E0A-4174-B867-B817E9DC6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smtClean="0"/>
              <a:t>SAIS, ÓXIDOS E HIDRETOS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35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13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OUTROS TIPOS DE SAIS</a:t>
            </a:r>
          </a:p>
          <a:p>
            <a:pPr marL="0" indent="0">
              <a:buNone/>
            </a:pPr>
            <a:r>
              <a:rPr lang="pt-BR" dirty="0" smtClean="0"/>
              <a:t>2) SAIS BÁSICOS OU HIDRÓXI-SAIS</a:t>
            </a:r>
          </a:p>
          <a:p>
            <a:pPr algn="just"/>
            <a:r>
              <a:rPr lang="pt-BR" dirty="0" smtClean="0"/>
              <a:t>São sais que apresentam </a:t>
            </a:r>
            <a:r>
              <a:rPr lang="pt-BR" dirty="0" err="1" smtClean="0"/>
              <a:t>oxidrilas</a:t>
            </a:r>
            <a:r>
              <a:rPr lang="pt-BR" dirty="0" smtClean="0"/>
              <a:t> em sua estrutura.</a:t>
            </a:r>
          </a:p>
          <a:p>
            <a:pPr marL="0" indent="0" algn="just">
              <a:buNone/>
            </a:pPr>
            <a:r>
              <a:rPr lang="pt-BR" dirty="0"/>
              <a:t>EXEMPLO: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Al(OH)</a:t>
            </a:r>
            <a:r>
              <a:rPr lang="pt-BR" baseline="-25000" dirty="0"/>
              <a:t>2</a:t>
            </a:r>
            <a:r>
              <a:rPr lang="pt-BR" dirty="0"/>
              <a:t>Cl  +  </a:t>
            </a:r>
            <a:r>
              <a:rPr lang="pt-BR" dirty="0" err="1"/>
              <a:t>HCl</a:t>
            </a:r>
            <a:r>
              <a:rPr lang="pt-BR" dirty="0"/>
              <a:t>                Al(OH)</a:t>
            </a:r>
            <a:r>
              <a:rPr lang="pt-BR" baseline="-25000" dirty="0"/>
              <a:t>2</a:t>
            </a:r>
            <a:r>
              <a:rPr lang="pt-BR" dirty="0"/>
              <a:t>Cl  +  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pPr marL="0" indent="0" algn="just">
              <a:buNone/>
            </a:pPr>
            <a:r>
              <a:rPr lang="pt-BR" dirty="0" smtClean="0"/>
              <a:t>(cloreto </a:t>
            </a:r>
            <a:r>
              <a:rPr lang="pt-BR" dirty="0" err="1" smtClean="0"/>
              <a:t>dibásico</a:t>
            </a:r>
            <a:r>
              <a:rPr lang="pt-BR" dirty="0" smtClean="0"/>
              <a:t> de alumínio ou </a:t>
            </a:r>
          </a:p>
          <a:p>
            <a:pPr marL="0" indent="0" algn="just">
              <a:buNone/>
            </a:pPr>
            <a:r>
              <a:rPr lang="pt-BR" dirty="0" err="1" smtClean="0"/>
              <a:t>dihidróxi</a:t>
            </a:r>
            <a:r>
              <a:rPr lang="pt-BR" dirty="0" smtClean="0"/>
              <a:t>-cloreto de alumínio</a:t>
            </a:r>
          </a:p>
          <a:p>
            <a:pPr algn="just"/>
            <a:r>
              <a:rPr lang="pt-BR" dirty="0" smtClean="0"/>
              <a:t>Estes sais são proveniente da </a:t>
            </a:r>
            <a:r>
              <a:rPr lang="pt-BR" b="1" dirty="0" smtClean="0"/>
              <a:t>neutralização parcial</a:t>
            </a:r>
            <a:r>
              <a:rPr lang="pt-BR" dirty="0" smtClean="0"/>
              <a:t> de suas bases de origem.</a:t>
            </a: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3347864" y="4437112"/>
            <a:ext cx="10081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3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OUTROS TIPOS DE SAIS</a:t>
            </a:r>
          </a:p>
          <a:p>
            <a:pPr marL="0" indent="0">
              <a:buNone/>
            </a:pPr>
            <a:r>
              <a:rPr lang="pt-BR" dirty="0" smtClean="0"/>
              <a:t>3) SAIS DUPLOS OU MISTOS</a:t>
            </a:r>
          </a:p>
          <a:p>
            <a:r>
              <a:rPr lang="pt-BR" dirty="0" smtClean="0"/>
              <a:t>São sais derivados de dois ácidos (ou duas bases) diferentes.</a:t>
            </a:r>
          </a:p>
          <a:p>
            <a:pPr marL="0" indent="0">
              <a:buNone/>
            </a:pPr>
            <a:r>
              <a:rPr lang="pt-BR" dirty="0" smtClean="0"/>
              <a:t>EXEMPLO</a:t>
            </a:r>
          </a:p>
          <a:p>
            <a:r>
              <a:rPr lang="pt-BR" dirty="0"/>
              <a:t>KNaSO</a:t>
            </a:r>
            <a:r>
              <a:rPr lang="pt-BR" baseline="-25000" dirty="0"/>
              <a:t>4</a:t>
            </a:r>
            <a:r>
              <a:rPr lang="pt-BR" dirty="0"/>
              <a:t> – sulfato duplo de sódio e potássio</a:t>
            </a:r>
          </a:p>
          <a:p>
            <a:r>
              <a:rPr lang="pt-BR" dirty="0" err="1"/>
              <a:t>CaClBr</a:t>
            </a:r>
            <a:r>
              <a:rPr lang="pt-BR" dirty="0"/>
              <a:t> – cloreto-brometo de cálcio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3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OUTROS TIPOS DE SAIS</a:t>
            </a:r>
          </a:p>
          <a:p>
            <a:pPr marL="0" indent="0">
              <a:buNone/>
            </a:pPr>
            <a:r>
              <a:rPr lang="pt-BR" dirty="0" smtClean="0"/>
              <a:t>4) SAIS HIDRATADOS OU HIDRATOS</a:t>
            </a:r>
          </a:p>
          <a:p>
            <a:pPr algn="just"/>
            <a:r>
              <a:rPr lang="pt-BR" dirty="0" smtClean="0"/>
              <a:t>São os que cristalizam com uma ou mais moléculas de água.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A água presente em sais desse tipo é chamada de </a:t>
            </a:r>
            <a:r>
              <a:rPr lang="pt-BR" b="1" dirty="0" smtClean="0"/>
              <a:t>água de cristalização </a:t>
            </a:r>
            <a:r>
              <a:rPr lang="pt-BR" dirty="0" smtClean="0"/>
              <a:t>ou </a:t>
            </a:r>
            <a:r>
              <a:rPr lang="pt-BR" b="1" dirty="0" smtClean="0"/>
              <a:t>água de hidratação</a:t>
            </a:r>
            <a:r>
              <a:rPr lang="pt-BR" dirty="0"/>
              <a:t>.</a:t>
            </a:r>
            <a:endParaRPr lang="pt-BR" dirty="0" smtClean="0"/>
          </a:p>
          <a:p>
            <a:pPr marL="0" indent="0" algn="just">
              <a:buNone/>
            </a:pPr>
            <a:r>
              <a:rPr lang="pt-BR" sz="2400" dirty="0" smtClean="0"/>
              <a:t>EXEMPLO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/>
              <a:t>CuSO</a:t>
            </a:r>
            <a:r>
              <a:rPr lang="pt-BR" sz="2400" baseline="-25000" dirty="0"/>
              <a:t>4</a:t>
            </a:r>
            <a:r>
              <a:rPr lang="pt-BR" sz="2400" dirty="0"/>
              <a:t>.5H</a:t>
            </a:r>
            <a:r>
              <a:rPr lang="pt-BR" sz="2400" baseline="-25000" dirty="0"/>
              <a:t>2</a:t>
            </a:r>
            <a:r>
              <a:rPr lang="pt-BR" sz="2400" dirty="0"/>
              <a:t>O – sulfato cúprico penta-hidratado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49859"/>
            <a:ext cx="2460308" cy="18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6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OUTROS TIPOS DE SAIS</a:t>
            </a:r>
          </a:p>
          <a:p>
            <a:pPr marL="0" indent="0">
              <a:buNone/>
            </a:pPr>
            <a:r>
              <a:rPr lang="pt-BR" dirty="0" smtClean="0"/>
              <a:t>5) SAIS COMPLEXOS</a:t>
            </a:r>
          </a:p>
          <a:p>
            <a:pPr algn="just">
              <a:spcAft>
                <a:spcPts val="1200"/>
              </a:spcAft>
            </a:pPr>
            <a:r>
              <a:rPr lang="pt-BR" dirty="0" smtClean="0"/>
              <a:t>São os sais formados por um </a:t>
            </a:r>
            <a:r>
              <a:rPr lang="pt-BR" b="1" dirty="0" smtClean="0"/>
              <a:t>cátion complexo </a:t>
            </a:r>
            <a:r>
              <a:rPr lang="pt-BR" dirty="0" smtClean="0"/>
              <a:t>ou um </a:t>
            </a:r>
            <a:r>
              <a:rPr lang="pt-BR" b="1" dirty="0" smtClean="0"/>
              <a:t>ânion complexo</a:t>
            </a:r>
            <a:r>
              <a:rPr lang="pt-BR" dirty="0" smtClean="0"/>
              <a:t>. Estes são formados por um átomo central (em geral, </a:t>
            </a:r>
            <a:r>
              <a:rPr lang="pt-BR" b="1" dirty="0" smtClean="0"/>
              <a:t>metais de transição</a:t>
            </a:r>
            <a:r>
              <a:rPr lang="pt-BR" dirty="0" smtClean="0"/>
              <a:t>, como Fe, </a:t>
            </a:r>
            <a:r>
              <a:rPr lang="pt-BR" dirty="0" err="1" smtClean="0"/>
              <a:t>Pt</a:t>
            </a:r>
            <a:r>
              <a:rPr lang="pt-BR" dirty="0" smtClean="0"/>
              <a:t>, Ag, Cu, etc...) e íons ou moléculas (chamados </a:t>
            </a:r>
            <a:r>
              <a:rPr lang="pt-BR" b="1" dirty="0" smtClean="0"/>
              <a:t>ligantes</a:t>
            </a:r>
            <a:r>
              <a:rPr lang="pt-BR" dirty="0" smtClean="0"/>
              <a:t>) que se unem ao átomo central por ligações covalentes.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887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OUTROS TIPOS DE SAIS</a:t>
            </a:r>
          </a:p>
          <a:p>
            <a:pPr marL="0" indent="0">
              <a:buNone/>
            </a:pPr>
            <a:r>
              <a:rPr lang="pt-BR" dirty="0" smtClean="0"/>
              <a:t>5) SAIS COMPLEXOS</a:t>
            </a:r>
          </a:p>
          <a:p>
            <a:pPr marL="0" indent="0" algn="just">
              <a:buNone/>
            </a:pPr>
            <a:r>
              <a:rPr lang="pt-BR" sz="2400" dirty="0" smtClean="0"/>
              <a:t>EXEMPLOS</a:t>
            </a:r>
          </a:p>
          <a:p>
            <a:pPr algn="just">
              <a:spcBef>
                <a:spcPts val="0"/>
              </a:spcBef>
            </a:pPr>
            <a:r>
              <a:rPr lang="pt-BR" sz="2400" dirty="0" smtClean="0"/>
              <a:t>O cátion complexo [Cu(NH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)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]</a:t>
            </a:r>
            <a:r>
              <a:rPr lang="pt-BR" sz="2400" baseline="30000" dirty="0" smtClean="0"/>
              <a:t>2+</a:t>
            </a:r>
            <a:r>
              <a:rPr lang="pt-BR" sz="2400" dirty="0" smtClean="0"/>
              <a:t>, que é formado pelo cátion Cu</a:t>
            </a:r>
            <a:r>
              <a:rPr lang="pt-BR" sz="2400" baseline="30000" dirty="0" smtClean="0"/>
              <a:t>2+</a:t>
            </a:r>
            <a:r>
              <a:rPr lang="pt-BR" sz="2400" dirty="0" smtClean="0"/>
              <a:t> e 4 moléculas de NH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O ânion complexo [Fe(CN)</a:t>
            </a:r>
            <a:r>
              <a:rPr lang="pt-BR" sz="2400" baseline="-25000" dirty="0" smtClean="0"/>
              <a:t>6</a:t>
            </a:r>
            <a:r>
              <a:rPr lang="pt-BR" sz="2400" dirty="0" smtClean="0"/>
              <a:t>]</a:t>
            </a:r>
            <a:r>
              <a:rPr lang="pt-BR" sz="2400" baseline="30000" dirty="0" smtClean="0"/>
              <a:t>4-</a:t>
            </a:r>
            <a:r>
              <a:rPr lang="pt-BR" sz="2400" dirty="0" smtClean="0"/>
              <a:t>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pt-BR" sz="2400" dirty="0" smtClean="0"/>
              <a:t>SAL COM CÁTION COMPLEXO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/>
              <a:t>[</a:t>
            </a:r>
            <a:r>
              <a:rPr lang="pt-BR" sz="2400" dirty="0" smtClean="0"/>
              <a:t>Cu(NH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)</a:t>
            </a:r>
            <a:r>
              <a:rPr lang="pt-BR" sz="2400" baseline="-25000" dirty="0" smtClean="0"/>
              <a:t>4</a:t>
            </a:r>
            <a:r>
              <a:rPr lang="pt-BR" sz="2400" dirty="0" smtClean="0"/>
              <a:t>]SO</a:t>
            </a:r>
            <a:r>
              <a:rPr lang="pt-BR" sz="2400" baseline="-25000" dirty="0" smtClean="0"/>
              <a:t>4</a:t>
            </a:r>
            <a:endParaRPr lang="pt-BR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 smtClean="0"/>
              <a:t>SAL COM ÂNION COMPLEXO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dirty="0"/>
              <a:t>K</a:t>
            </a:r>
            <a:r>
              <a:rPr lang="pt-BR" sz="2400" baseline="-25000" dirty="0"/>
              <a:t>4</a:t>
            </a:r>
            <a:r>
              <a:rPr lang="pt-BR" sz="2400" dirty="0"/>
              <a:t>[Fe(CN)</a:t>
            </a:r>
            <a:r>
              <a:rPr lang="pt-BR" sz="2400" baseline="-25000" dirty="0"/>
              <a:t>6</a:t>
            </a:r>
            <a:r>
              <a:rPr lang="pt-BR" sz="2400" dirty="0" smtClean="0"/>
              <a:t>]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spcBef>
                <a:spcPts val="1800"/>
              </a:spcBef>
              <a:buNone/>
            </a:pPr>
            <a:endParaRPr lang="pt-BR" sz="2400" dirty="0" smtClean="0"/>
          </a:p>
          <a:p>
            <a:pPr marL="0" indent="0" algn="just">
              <a:spcBef>
                <a:spcPts val="1800"/>
              </a:spcBef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243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Solubilidade de Sais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Espaço Reservado para Conteúdo 7"/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92519878"/>
                  </p:ext>
                </p:extLst>
              </p:nvPr>
            </p:nvGraphicFramePr>
            <p:xfrm>
              <a:off x="971600" y="1700808"/>
              <a:ext cx="6768752" cy="48158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4946"/>
                    <a:gridCol w="3317034"/>
                    <a:gridCol w="2256772"/>
                  </a:tblGrid>
                  <a:tr h="2454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Sal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Solubilidade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Exceções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1790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Nitratos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Cloratos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Acetatos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 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1790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Cloretos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Brometos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Iodetos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Ag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pt-BR" sz="2000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000">
                                      <a:effectLst/>
                                      <a:latin typeface="Cambria Math"/>
                                    </a:rPr>
                                    <m:t>𝐻𝑔</m:t>
                                  </m:r>
                                </m:e>
                                <m:sub>
                                  <m:r>
                                    <a:rPr lang="pt-BR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BR" sz="2000">
                                      <a:effectLst/>
                                      <a:latin typeface="Cambria Math"/>
                                    </a:rPr>
                                    <m:t>2+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pt-BR" sz="2000" dirty="0">
                              <a:effectLst/>
                            </a:rPr>
                            <a:t>, Pb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4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Sulfatos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Ca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Sr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Ba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Pb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61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Sulfetos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4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Insolúveis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Li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Na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K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Rb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</a:t>
                          </a:r>
                          <a:r>
                            <a:rPr lang="pt-BR" sz="2000" dirty="0" err="1">
                              <a:effectLst/>
                            </a:rPr>
                            <a:t>Cs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NH</a:t>
                          </a:r>
                          <a:r>
                            <a:rPr lang="pt-BR" sz="2000" baseline="-25000" dirty="0">
                              <a:effectLst/>
                            </a:rPr>
                            <a:t>4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Ca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Sr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Ba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454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Outros sais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Insolúveis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Li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Na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K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Rb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</a:t>
                          </a:r>
                          <a:r>
                            <a:rPr lang="pt-BR" sz="2000" dirty="0" err="1">
                              <a:effectLst/>
                            </a:rPr>
                            <a:t>Cs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NH</a:t>
                          </a:r>
                          <a:r>
                            <a:rPr lang="pt-BR" sz="2000" baseline="-25000" dirty="0">
                              <a:effectLst/>
                            </a:rPr>
                            <a:t>4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Espaço Reservado para Conteúdo 7"/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92519878"/>
                  </p:ext>
                </p:extLst>
              </p:nvPr>
            </p:nvGraphicFramePr>
            <p:xfrm>
              <a:off x="971600" y="1700808"/>
              <a:ext cx="6768752" cy="46923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4946"/>
                    <a:gridCol w="3317034"/>
                    <a:gridCol w="2256772"/>
                  </a:tblGrid>
                  <a:tr h="329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Sal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Solubilidade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Exceções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335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Nitratos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Cloratos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Acetatos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 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33578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Cloretos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Brometos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Iodetos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0270" t="-127727" b="-137727"/>
                          </a:stretch>
                        </a:blipFill>
                      </a:tcPr>
                    </a:tc>
                  </a:tr>
                  <a:tr h="329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Sulfatos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Ca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Sr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Ba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Pb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804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Sulfetos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24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 smtClean="0">
                              <a:effectLst/>
                            </a:rPr>
                            <a:t>Insolúveis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Li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Na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K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Rb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</a:t>
                          </a:r>
                          <a:r>
                            <a:rPr lang="pt-BR" sz="2000" dirty="0" err="1">
                              <a:effectLst/>
                            </a:rPr>
                            <a:t>Cs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NH</a:t>
                          </a:r>
                          <a:r>
                            <a:rPr lang="pt-BR" sz="2000" baseline="-25000" dirty="0">
                              <a:effectLst/>
                            </a:rPr>
                            <a:t>4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Ca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Sr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r>
                            <a:rPr lang="pt-BR" sz="2000" dirty="0">
                              <a:effectLst/>
                            </a:rPr>
                            <a:t>, Ba</a:t>
                          </a:r>
                          <a:r>
                            <a:rPr lang="pt-BR" sz="2000" baseline="30000" dirty="0">
                              <a:effectLst/>
                            </a:rPr>
                            <a:t>2+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8046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Outros sais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>
                              <a:effectLst/>
                            </a:rPr>
                            <a:t>Insolúveis</a:t>
                          </a:r>
                          <a:endParaRPr lang="pt-BR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2000" dirty="0">
                              <a:effectLst/>
                            </a:rPr>
                            <a:t>Li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Na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K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Rb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</a:t>
                          </a:r>
                          <a:r>
                            <a:rPr lang="pt-BR" sz="2000" dirty="0" err="1">
                              <a:effectLst/>
                            </a:rPr>
                            <a:t>Cs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 NH</a:t>
                          </a:r>
                          <a:r>
                            <a:rPr lang="pt-BR" sz="2000" baseline="-25000" dirty="0">
                              <a:effectLst/>
                            </a:rPr>
                            <a:t>4</a:t>
                          </a:r>
                          <a:r>
                            <a:rPr lang="pt-BR" sz="2000" baseline="30000" dirty="0">
                              <a:effectLst/>
                            </a:rPr>
                            <a:t>+</a:t>
                          </a:r>
                          <a:r>
                            <a:rPr lang="pt-BR" sz="2000" dirty="0">
                              <a:effectLst/>
                            </a:rPr>
                            <a:t>,</a:t>
                          </a:r>
                          <a:endParaRPr lang="pt-BR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264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pt-BR" dirty="0" smtClean="0"/>
              <a:t>O que são sais?</a:t>
            </a:r>
          </a:p>
          <a:p>
            <a:pPr marL="514350" indent="-514350" algn="just">
              <a:buAutoNum type="arabicParenR"/>
            </a:pPr>
            <a:r>
              <a:rPr lang="pt-BR" dirty="0" smtClean="0"/>
              <a:t>Quando um sal pode ser classificado como normal?</a:t>
            </a:r>
          </a:p>
          <a:p>
            <a:pPr marL="514350" indent="-514350" algn="just">
              <a:buAutoNum type="arabicParenR"/>
            </a:pPr>
            <a:r>
              <a:rPr lang="pt-BR" dirty="0" smtClean="0"/>
              <a:t>Qual a fórmula geral de um sal?</a:t>
            </a:r>
          </a:p>
          <a:p>
            <a:pPr marL="514350" indent="-514350" algn="just">
              <a:buAutoNum type="arabicParenR"/>
            </a:pPr>
            <a:r>
              <a:rPr lang="pt-BR" dirty="0" smtClean="0"/>
              <a:t>Qual a relação existente entre o nome de um ácido e o nome de um sal?</a:t>
            </a:r>
          </a:p>
          <a:p>
            <a:pPr marL="514350" indent="-514350" algn="just">
              <a:buAutoNum type="arabicParenR"/>
            </a:pPr>
            <a:r>
              <a:rPr lang="pt-BR" dirty="0" smtClean="0"/>
              <a:t>O que um sal deve ter para que ele seja classificado como sal ácido?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pt-BR" dirty="0" smtClean="0"/>
              <a:t>O que um sal deve ter para que ele seja classificado como sal básico?</a:t>
            </a:r>
          </a:p>
          <a:p>
            <a:pPr marL="514350" indent="-51435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07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449056" cy="419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2636912"/>
            <a:ext cx="36004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4293096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13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467544" y="2636912"/>
            <a:ext cx="36004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4293096"/>
            <a:ext cx="36004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r="3281" b="3120"/>
          <a:stretch/>
        </p:blipFill>
        <p:spPr bwMode="auto">
          <a:xfrm>
            <a:off x="323528" y="1268760"/>
            <a:ext cx="8598818" cy="528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95536" y="1700808"/>
            <a:ext cx="25202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95536" y="3573016"/>
            <a:ext cx="288032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1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47) b</a:t>
            </a:r>
          </a:p>
          <a:p>
            <a:pPr marL="0" indent="0">
              <a:buNone/>
            </a:pPr>
            <a:r>
              <a:rPr lang="pt-BR" dirty="0" smtClean="0"/>
              <a:t>48) b</a:t>
            </a:r>
          </a:p>
          <a:p>
            <a:pPr marL="0" indent="0">
              <a:buNone/>
            </a:pPr>
            <a:r>
              <a:rPr lang="pt-BR" dirty="0" smtClean="0"/>
              <a:t>49) b</a:t>
            </a:r>
          </a:p>
          <a:p>
            <a:pPr marL="0" indent="0">
              <a:buNone/>
            </a:pPr>
            <a:r>
              <a:rPr lang="pt-BR" dirty="0" smtClean="0"/>
              <a:t>50) c</a:t>
            </a:r>
          </a:p>
          <a:p>
            <a:pPr marL="0" indent="0">
              <a:buNone/>
            </a:pPr>
            <a:r>
              <a:rPr lang="pt-BR" dirty="0" smtClean="0"/>
              <a:t>51) d</a:t>
            </a:r>
          </a:p>
          <a:p>
            <a:pPr marL="0" indent="0">
              <a:buNone/>
            </a:pPr>
            <a:r>
              <a:rPr lang="pt-BR" dirty="0" smtClean="0"/>
              <a:t>53) a</a:t>
            </a:r>
          </a:p>
          <a:p>
            <a:pPr marL="0" indent="0">
              <a:buNone/>
            </a:pPr>
            <a:r>
              <a:rPr lang="pt-BR" dirty="0" smtClean="0"/>
              <a:t>54) e</a:t>
            </a:r>
          </a:p>
          <a:p>
            <a:pPr marL="0" indent="0">
              <a:buNone/>
            </a:pPr>
            <a:r>
              <a:rPr lang="pt-BR" dirty="0" smtClean="0"/>
              <a:t>55) e</a:t>
            </a:r>
          </a:p>
          <a:p>
            <a:pPr marL="0" indent="0">
              <a:buNone/>
            </a:pPr>
            <a:r>
              <a:rPr lang="pt-BR" dirty="0" smtClean="0"/>
              <a:t>56) d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6753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CONCEITO</a:t>
            </a:r>
          </a:p>
          <a:p>
            <a:pPr algn="just"/>
            <a:r>
              <a:rPr lang="pt-BR" dirty="0" smtClean="0"/>
              <a:t>Sais são compostos formados juntamente com a água na reação de um ácido com uma base de </a:t>
            </a:r>
            <a:r>
              <a:rPr lang="pt-BR" dirty="0" err="1" smtClean="0"/>
              <a:t>Arrhenius</a:t>
            </a:r>
            <a:r>
              <a:rPr lang="pt-BR" dirty="0" smtClean="0"/>
              <a:t>. É chamada de reação de neutralização ou de salificação.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err="1" smtClean="0"/>
              <a:t>HCl</a:t>
            </a:r>
            <a:r>
              <a:rPr lang="pt-BR" dirty="0" smtClean="0"/>
              <a:t>  +  </a:t>
            </a:r>
            <a:r>
              <a:rPr lang="pt-BR" dirty="0" err="1" smtClean="0"/>
              <a:t>NaOH</a:t>
            </a:r>
            <a:r>
              <a:rPr lang="pt-BR" dirty="0" smtClean="0"/>
              <a:t>             </a:t>
            </a:r>
            <a:r>
              <a:rPr lang="pt-BR" dirty="0" err="1" smtClean="0"/>
              <a:t>NaCl</a:t>
            </a:r>
            <a:r>
              <a:rPr lang="pt-BR" dirty="0" smtClean="0"/>
              <a:t>  +  </a:t>
            </a:r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pPr marL="0" indent="0" algn="just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707904" y="4509120"/>
            <a:ext cx="8640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/>
          <p:cNvSpPr/>
          <p:nvPr/>
        </p:nvSpPr>
        <p:spPr>
          <a:xfrm>
            <a:off x="1610305" y="4358841"/>
            <a:ext cx="216024" cy="936104"/>
          </a:xfrm>
          <a:prstGeom prst="leftBrace">
            <a:avLst/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3059832" y="4142817"/>
            <a:ext cx="102448" cy="1368152"/>
          </a:xfrm>
          <a:prstGeom prst="leftBrace">
            <a:avLst/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esquerda 10"/>
          <p:cNvSpPr/>
          <p:nvPr/>
        </p:nvSpPr>
        <p:spPr>
          <a:xfrm>
            <a:off x="5004048" y="4358841"/>
            <a:ext cx="288032" cy="936104"/>
          </a:xfrm>
          <a:prstGeom prst="leftBrace">
            <a:avLst/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esquerda 11"/>
          <p:cNvSpPr/>
          <p:nvPr/>
        </p:nvSpPr>
        <p:spPr>
          <a:xfrm>
            <a:off x="6289033" y="4358841"/>
            <a:ext cx="288032" cy="936104"/>
          </a:xfrm>
          <a:prstGeom prst="leftBrace">
            <a:avLst/>
          </a:prstGeom>
          <a:ln w="254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59231" y="496994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Ácido	                Base		     Sal	         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0053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92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DEFINIÇÃO</a:t>
            </a:r>
          </a:p>
          <a:p>
            <a:pPr algn="just"/>
            <a:r>
              <a:rPr lang="pt-BR" dirty="0" smtClean="0"/>
              <a:t>Óxidos são compostos binários do oxigênio com qualquer outro elemento químico, exceto o flúor.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 algn="just">
              <a:buNone/>
            </a:pPr>
            <a:r>
              <a:rPr lang="pt-BR" dirty="0" smtClean="0"/>
              <a:t>	H</a:t>
            </a:r>
            <a:r>
              <a:rPr lang="pt-BR" baseline="-25000" dirty="0" smtClean="0"/>
              <a:t>2</a:t>
            </a:r>
            <a:r>
              <a:rPr lang="pt-BR" dirty="0" smtClean="0"/>
              <a:t>O 		SO</a:t>
            </a:r>
            <a:r>
              <a:rPr lang="pt-BR" baseline="-25000" dirty="0" smtClean="0"/>
              <a:t>2</a:t>
            </a:r>
            <a:r>
              <a:rPr lang="pt-BR" dirty="0" smtClean="0"/>
              <a:t>  </a:t>
            </a:r>
            <a:r>
              <a:rPr lang="pt-BR" dirty="0"/>
              <a:t>	 </a:t>
            </a:r>
            <a:r>
              <a:rPr lang="pt-BR" dirty="0" smtClean="0"/>
              <a:t>     CO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	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Fe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3</a:t>
            </a:r>
            <a:r>
              <a:rPr lang="pt-BR" dirty="0"/>
              <a:t> </a:t>
            </a:r>
            <a:r>
              <a:rPr lang="pt-BR" dirty="0" smtClean="0"/>
              <a:t>	P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r>
              <a:rPr lang="pt-BR" baseline="-25000" dirty="0" smtClean="0"/>
              <a:t>5             etc...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90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pt-BR" dirty="0" smtClean="0"/>
              <a:t>FÓRMULA GERAL DOS ÓXIDOS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Simplificar os índices, se necessário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1" y="2276872"/>
            <a:ext cx="4704588" cy="101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01008"/>
            <a:ext cx="4069080" cy="126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373216"/>
            <a:ext cx="4658868" cy="13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ÓXIDOS BÁSICOS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São óxidos que reagem com a água produzindo uma base, ou reagem com um ácido , produzindo sal e água.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São formados por metais com números de oxidação baixos (+1, +2, +3).</a:t>
            </a:r>
          </a:p>
          <a:p>
            <a:r>
              <a:rPr lang="pt-BR" dirty="0" smtClean="0"/>
              <a:t>São compostos iônicos.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6" y="3501008"/>
            <a:ext cx="5935288" cy="129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11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NOMENCLATURA DOS ÓXIDOS BÁSICOS</a:t>
            </a:r>
          </a:p>
          <a:p>
            <a:pPr algn="just"/>
            <a:r>
              <a:rPr lang="pt-BR" dirty="0" smtClean="0"/>
              <a:t>Quando o elemento forma um óxido: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óxido de 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				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dirty="0"/>
              <a:t>Na</a:t>
            </a:r>
            <a:r>
              <a:rPr lang="pt-BR" baseline="-25000" dirty="0"/>
              <a:t>2</a:t>
            </a:r>
            <a:r>
              <a:rPr lang="pt-BR" dirty="0"/>
              <a:t>O – óxido de sódio</a:t>
            </a:r>
          </a:p>
          <a:p>
            <a:pPr marL="0" indent="0">
              <a:buNone/>
            </a:pPr>
            <a:r>
              <a:rPr lang="pt-BR" dirty="0" err="1"/>
              <a:t>CaO</a:t>
            </a:r>
            <a:r>
              <a:rPr lang="pt-BR" dirty="0"/>
              <a:t> – óxido de cálcio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(nome do elemento)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410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NOMENCLATURA DOS ÓXIDOS BÁSICOS</a:t>
            </a:r>
          </a:p>
          <a:p>
            <a:pPr algn="just"/>
            <a:r>
              <a:rPr lang="pt-BR" dirty="0" smtClean="0"/>
              <a:t>Quando o elemento forma dois óxidos: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óxido de 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				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dirty="0"/>
              <a:t>Fe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– óxido férrico (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 do ferro= +3)</a:t>
            </a:r>
          </a:p>
          <a:p>
            <a:pPr marL="0" indent="0">
              <a:buNone/>
            </a:pPr>
            <a:r>
              <a:rPr lang="pt-BR" dirty="0" err="1"/>
              <a:t>FeO</a:t>
            </a:r>
            <a:r>
              <a:rPr lang="pt-BR" dirty="0"/>
              <a:t> – óxido ferroso (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 </a:t>
            </a:r>
            <a:r>
              <a:rPr lang="pt-BR" dirty="0"/>
              <a:t>do ferro= +2)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(nome do elemento)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32240" y="288981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ico</a:t>
            </a:r>
            <a:r>
              <a:rPr lang="pt-BR" dirty="0"/>
              <a:t>	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 maior</a:t>
            </a:r>
          </a:p>
          <a:p>
            <a:r>
              <a:rPr lang="pt-BR" dirty="0" err="1"/>
              <a:t>oso</a:t>
            </a:r>
            <a:r>
              <a:rPr lang="pt-BR" dirty="0"/>
              <a:t>	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 </a:t>
            </a:r>
            <a:r>
              <a:rPr lang="pt-BR" dirty="0" smtClean="0"/>
              <a:t>menor</a:t>
            </a:r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6660232" y="2889810"/>
            <a:ext cx="72008" cy="69249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7236296" y="3068960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7236296" y="336938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5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NOMENCLATURA DOS ÓXIDOS BÁSICOS</a:t>
            </a:r>
          </a:p>
          <a:p>
            <a:pPr algn="just"/>
            <a:r>
              <a:rPr lang="pt-BR" dirty="0" smtClean="0"/>
              <a:t>Quando o elemento forma dois óxidos: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óxido de ........................   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				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dirty="0"/>
              <a:t>Fe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– óxido </a:t>
            </a:r>
            <a:r>
              <a:rPr lang="pt-BR" dirty="0" smtClean="0"/>
              <a:t>de ferro III</a:t>
            </a:r>
            <a:endParaRPr lang="pt-BR" dirty="0"/>
          </a:p>
          <a:p>
            <a:pPr marL="0" indent="0">
              <a:buNone/>
            </a:pPr>
            <a:r>
              <a:rPr lang="pt-BR" dirty="0" err="1"/>
              <a:t>FeO</a:t>
            </a:r>
            <a:r>
              <a:rPr lang="pt-BR" dirty="0"/>
              <a:t> – óxido </a:t>
            </a:r>
            <a:r>
              <a:rPr lang="pt-BR" dirty="0" smtClean="0"/>
              <a:t>de ferro II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321297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(nome do elemento)</a:t>
            </a:r>
            <a:r>
              <a:rPr lang="pt-BR" dirty="0"/>
              <a:t> </a:t>
            </a:r>
            <a:r>
              <a:rPr lang="pt-BR" dirty="0" smtClean="0"/>
              <a:t>            (algarismo romano)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235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</a:t>
            </a:r>
            <a:r>
              <a:rPr lang="pt-BR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NOMENCLATURA DOS ÓXIDOS BÁSICOS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Quando o elemento forma dois ou mais óxidos: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óxido de 		............................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				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dirty="0"/>
              <a:t>Fe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– </a:t>
            </a:r>
            <a:r>
              <a:rPr lang="pt-BR" dirty="0" err="1" smtClean="0"/>
              <a:t>trióxido</a:t>
            </a:r>
            <a:r>
              <a:rPr lang="pt-BR" dirty="0" smtClean="0"/>
              <a:t> de </a:t>
            </a:r>
            <a:r>
              <a:rPr lang="pt-BR" dirty="0" err="1" smtClean="0"/>
              <a:t>diferro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 err="1"/>
              <a:t>FeO</a:t>
            </a:r>
            <a:r>
              <a:rPr lang="pt-BR" dirty="0"/>
              <a:t> – </a:t>
            </a:r>
            <a:r>
              <a:rPr lang="pt-BR" dirty="0" smtClean="0"/>
              <a:t>(mono) óxido de (mono) ferro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37235" y="318423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mono</a:t>
            </a:r>
          </a:p>
          <a:p>
            <a:r>
              <a:rPr lang="pt-BR" sz="2400" dirty="0" err="1" smtClean="0"/>
              <a:t>di</a:t>
            </a:r>
            <a:endParaRPr lang="pt-BR" sz="2400" dirty="0" smtClean="0"/>
          </a:p>
          <a:p>
            <a:r>
              <a:rPr lang="pt-BR" sz="2400" dirty="0" smtClean="0"/>
              <a:t>tri</a:t>
            </a:r>
          </a:p>
          <a:p>
            <a:r>
              <a:rPr lang="pt-BR" sz="2400" dirty="0" smtClean="0"/>
              <a:t>...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3212976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mono</a:t>
            </a:r>
          </a:p>
          <a:p>
            <a:pPr algn="r"/>
            <a:r>
              <a:rPr lang="pt-BR" sz="2400" dirty="0" err="1" smtClean="0"/>
              <a:t>di</a:t>
            </a:r>
            <a:endParaRPr lang="pt-BR" sz="2400" dirty="0" smtClean="0"/>
          </a:p>
          <a:p>
            <a:pPr algn="r"/>
            <a:r>
              <a:rPr lang="pt-BR" sz="2400" dirty="0" smtClean="0"/>
              <a:t>tri</a:t>
            </a:r>
          </a:p>
          <a:p>
            <a:pPr algn="r"/>
            <a:r>
              <a:rPr lang="pt-BR" sz="2400" dirty="0" smtClean="0"/>
              <a:t>...</a:t>
            </a:r>
            <a:endParaRPr lang="pt-BR" sz="2400" dirty="0"/>
          </a:p>
        </p:txBody>
      </p:sp>
      <p:sp>
        <p:nvSpPr>
          <p:cNvPr id="6" name="Chave direita 5"/>
          <p:cNvSpPr/>
          <p:nvPr/>
        </p:nvSpPr>
        <p:spPr>
          <a:xfrm>
            <a:off x="2267744" y="3284984"/>
            <a:ext cx="45719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/>
          <p:cNvSpPr/>
          <p:nvPr/>
        </p:nvSpPr>
        <p:spPr>
          <a:xfrm>
            <a:off x="3923928" y="3284984"/>
            <a:ext cx="45719" cy="136815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580112" y="3998608"/>
            <a:ext cx="2171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(nome do elemento)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073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ÓXIDOS ÁCIDOS OU ANIDRIDOS</a:t>
            </a:r>
          </a:p>
          <a:p>
            <a:pPr algn="just"/>
            <a:r>
              <a:rPr lang="pt-BR" sz="2400" dirty="0" smtClean="0"/>
              <a:t>São óxidos que reagem com água, produzindo um ácido, ou reagem com uma base, produzindo sal e água. </a:t>
            </a:r>
          </a:p>
          <a:p>
            <a:pPr algn="just"/>
            <a:r>
              <a:rPr lang="pt-BR" sz="2400" dirty="0" smtClean="0"/>
              <a:t>Os óxidos ácidos ou são formados não-metais (compostos geralmente gasosos) ou por metais com número de oxidação elevados, como exemplos, </a:t>
            </a:r>
            <a:r>
              <a:rPr lang="pt-BR" sz="2400" dirty="0"/>
              <a:t>CrO</a:t>
            </a:r>
            <a:r>
              <a:rPr lang="pt-BR" sz="2400" baseline="-25000" dirty="0"/>
              <a:t>3</a:t>
            </a:r>
            <a:r>
              <a:rPr lang="pt-BR" sz="2400" dirty="0"/>
              <a:t>, MnO</a:t>
            </a:r>
            <a:r>
              <a:rPr lang="pt-BR" sz="2400" baseline="-25000" dirty="0"/>
              <a:t>3</a:t>
            </a:r>
            <a:r>
              <a:rPr lang="pt-BR" sz="2400" dirty="0"/>
              <a:t>, </a:t>
            </a:r>
            <a:r>
              <a:rPr lang="pt-BR" sz="2400" dirty="0" smtClean="0"/>
              <a:t>Mn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</a:t>
            </a:r>
            <a:r>
              <a:rPr lang="pt-BR" sz="2400" baseline="-25000" dirty="0" smtClean="0"/>
              <a:t>7</a:t>
            </a:r>
            <a:r>
              <a:rPr lang="pt-BR" sz="2400" dirty="0" smtClean="0"/>
              <a:t>, etc...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Os óxidos ácidos são compostos moleculares.</a:t>
            </a:r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3747"/>
            <a:ext cx="4581525" cy="20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149085"/>
            <a:ext cx="4564342" cy="101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16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ÓXIDOS ÁCIDOS OU ANIDRIDOS</a:t>
            </a:r>
          </a:p>
          <a:p>
            <a:pPr algn="just"/>
            <a:r>
              <a:rPr lang="pt-BR" dirty="0" smtClean="0"/>
              <a:t>Chuva Ácida</a:t>
            </a:r>
          </a:p>
          <a:p>
            <a:pPr marL="0" indent="0" algn="just">
              <a:buNone/>
            </a:pPr>
            <a:r>
              <a:rPr lang="pt-BR" dirty="0" smtClean="0"/>
              <a:t>Óxido ácido + Água 	     Ácido</a:t>
            </a:r>
          </a:p>
          <a:p>
            <a:pPr lvl="1" algn="just"/>
            <a:r>
              <a:rPr lang="pt-BR" dirty="0" smtClean="0"/>
              <a:t>É por meio dessa reação que ocorre que ocorre o fenômeno da chuva ácida.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851920" y="306896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5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CONCEITO</a:t>
            </a:r>
          </a:p>
          <a:p>
            <a:pPr algn="just"/>
            <a:r>
              <a:rPr lang="pt-BR" dirty="0" smtClean="0"/>
              <a:t>Sais são compostos iônicos que possuem, pelo menos, um cátion diferente do hidrogênio (</a:t>
            </a:r>
            <a:r>
              <a:rPr lang="pt-BR" dirty="0"/>
              <a:t>H</a:t>
            </a:r>
            <a:r>
              <a:rPr lang="pt-BR" baseline="30000" dirty="0" smtClean="0"/>
              <a:t>+</a:t>
            </a:r>
            <a:r>
              <a:rPr lang="pt-BR" dirty="0" smtClean="0"/>
              <a:t>) e um ânion diferente do OH</a:t>
            </a:r>
            <a:r>
              <a:rPr lang="pt-BR" baseline="30000" dirty="0" smtClean="0"/>
              <a:t>-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EXEMPLOS: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59231" y="496994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24885"/>
            <a:ext cx="4145661" cy="190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23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ÓXIDOS ÁCIDOS OU ANIDRIDOS</a:t>
            </a:r>
          </a:p>
          <a:p>
            <a:pPr algn="just"/>
            <a:r>
              <a:rPr lang="pt-BR" dirty="0" smtClean="0"/>
              <a:t>Significado de Anidrido</a:t>
            </a:r>
          </a:p>
          <a:p>
            <a:pPr lvl="1" algn="just">
              <a:spcAft>
                <a:spcPts val="1800"/>
              </a:spcAft>
            </a:pPr>
            <a:r>
              <a:rPr lang="pt-BR" dirty="0" smtClean="0"/>
              <a:t>Do grego </a:t>
            </a:r>
            <a:r>
              <a:rPr lang="pt-BR" i="1" dirty="0" err="1" smtClean="0"/>
              <a:t>anhydros</a:t>
            </a:r>
            <a:r>
              <a:rPr lang="pt-BR" dirty="0" smtClean="0"/>
              <a:t>, sem água.</a:t>
            </a:r>
          </a:p>
          <a:p>
            <a:pPr lvl="1" algn="just">
              <a:spcAft>
                <a:spcPts val="1800"/>
              </a:spcAft>
            </a:pPr>
            <a:endParaRPr lang="pt-BR" sz="2400" dirty="0"/>
          </a:p>
          <a:p>
            <a:pPr lvl="1" algn="just">
              <a:spcAft>
                <a:spcPts val="1800"/>
              </a:spcAft>
            </a:pPr>
            <a:endParaRPr lang="pt-BR" sz="2400" dirty="0" smtClean="0"/>
          </a:p>
          <a:p>
            <a:pPr lvl="1" algn="just">
              <a:spcAft>
                <a:spcPts val="3000"/>
              </a:spcAft>
            </a:pPr>
            <a:r>
              <a:rPr lang="pt-BR" dirty="0" smtClean="0"/>
              <a:t>A retirada de água do ácido produz os anidridos ácidos.</a:t>
            </a:r>
            <a:r>
              <a:rPr lang="pt-BR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77"/>
          <a:stretch/>
        </p:blipFill>
        <p:spPr bwMode="auto">
          <a:xfrm>
            <a:off x="975048" y="3316758"/>
            <a:ext cx="2605932" cy="13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3460873"/>
            <a:ext cx="57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_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96"/>
          <a:stretch/>
        </p:blipFill>
        <p:spPr bwMode="auto">
          <a:xfrm>
            <a:off x="3413064" y="3316758"/>
            <a:ext cx="2603880" cy="13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41940"/>
            <a:ext cx="3968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104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t-BR" dirty="0" smtClean="0"/>
              <a:t>NOMENCLATURA DOS ÓXIDOS ÁCIDOS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dirty="0" smtClean="0"/>
              <a:t>Anidrido ...............................</a:t>
            </a:r>
          </a:p>
          <a:p>
            <a:pPr marL="0" lvl="0" indent="0"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sz="2800" dirty="0"/>
              <a:t>SO</a:t>
            </a:r>
            <a:r>
              <a:rPr lang="pt-BR" sz="2800" baseline="-25000" dirty="0"/>
              <a:t>3</a:t>
            </a:r>
            <a:r>
              <a:rPr lang="pt-BR" sz="2800" dirty="0"/>
              <a:t> – anidrido sulfúrico (</a:t>
            </a:r>
            <a:r>
              <a:rPr lang="pt-BR" sz="2800" dirty="0" err="1"/>
              <a:t>Nox</a:t>
            </a:r>
            <a:r>
              <a:rPr lang="pt-BR" sz="2800" dirty="0"/>
              <a:t>. do enxofre= +6)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t-BR" sz="2800" dirty="0"/>
              <a:t>SO</a:t>
            </a:r>
            <a:r>
              <a:rPr lang="pt-BR" sz="2800" baseline="-25000" dirty="0"/>
              <a:t>2</a:t>
            </a:r>
            <a:r>
              <a:rPr lang="pt-BR" sz="2800" dirty="0"/>
              <a:t> – anidrido sulfuroso (</a:t>
            </a:r>
            <a:r>
              <a:rPr lang="pt-BR" sz="2800" dirty="0" err="1"/>
              <a:t>Nox</a:t>
            </a:r>
            <a:r>
              <a:rPr lang="pt-BR" sz="2800" dirty="0"/>
              <a:t>. do enxofre= +4</a:t>
            </a:r>
            <a:r>
              <a:rPr lang="pt-BR" sz="2800" dirty="0" smtClean="0"/>
              <a:t>)</a:t>
            </a:r>
          </a:p>
          <a:p>
            <a:pPr marL="0" indent="0">
              <a:buNone/>
            </a:pPr>
            <a:r>
              <a:rPr lang="pt-BR" sz="2800" dirty="0"/>
              <a:t>N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5</a:t>
            </a:r>
            <a:r>
              <a:rPr lang="pt-BR" sz="2800" dirty="0"/>
              <a:t> – anidrido nítrico (</a:t>
            </a:r>
            <a:r>
              <a:rPr lang="pt-BR" sz="2800" dirty="0" err="1"/>
              <a:t>N</a:t>
            </a:r>
            <a:r>
              <a:rPr lang="pt-BR" sz="2800" baseline="-25000" dirty="0" err="1"/>
              <a:t>ox</a:t>
            </a:r>
            <a:r>
              <a:rPr lang="pt-BR" sz="2800" baseline="-25000" dirty="0"/>
              <a:t>.</a:t>
            </a:r>
            <a:r>
              <a:rPr lang="pt-BR" sz="2800" dirty="0"/>
              <a:t> do enxofre= +5)</a:t>
            </a:r>
          </a:p>
          <a:p>
            <a:pPr marL="0" indent="0">
              <a:buNone/>
            </a:pPr>
            <a:r>
              <a:rPr lang="pt-BR" sz="2800" dirty="0"/>
              <a:t>N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r>
              <a:rPr lang="pt-BR" sz="2800" dirty="0"/>
              <a:t> – anidrido nitroso (</a:t>
            </a:r>
            <a:r>
              <a:rPr lang="pt-BR" sz="2800" dirty="0" err="1"/>
              <a:t>N</a:t>
            </a:r>
            <a:r>
              <a:rPr lang="pt-BR" sz="2800" baseline="-25000" dirty="0" err="1"/>
              <a:t>ox</a:t>
            </a:r>
            <a:r>
              <a:rPr lang="pt-BR" sz="2800" baseline="-25000" dirty="0"/>
              <a:t>. </a:t>
            </a:r>
            <a:r>
              <a:rPr lang="pt-BR" sz="2800" dirty="0"/>
              <a:t>do enxofre= +3)</a:t>
            </a:r>
          </a:p>
          <a:p>
            <a:pPr marL="0" indent="0">
              <a:spcAft>
                <a:spcPts val="1800"/>
              </a:spcAft>
              <a:buNone/>
            </a:pPr>
            <a:endParaRPr lang="pt-BR" sz="2800" dirty="0"/>
          </a:p>
          <a:p>
            <a:pPr marL="0" lvl="0" indent="0">
              <a:spcBef>
                <a:spcPts val="0"/>
              </a:spcBef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00864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(nome do elemento)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64088" y="231374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ico</a:t>
            </a:r>
            <a:r>
              <a:rPr lang="pt-BR" dirty="0" smtClean="0"/>
              <a:t>	</a:t>
            </a:r>
            <a:r>
              <a:rPr lang="pt-BR" dirty="0" err="1" smtClean="0"/>
              <a:t>N</a:t>
            </a:r>
            <a:r>
              <a:rPr lang="pt-BR" baseline="-25000" dirty="0" err="1" smtClean="0"/>
              <a:t>ox</a:t>
            </a:r>
            <a:r>
              <a:rPr lang="pt-BR" baseline="-25000" dirty="0" smtClean="0"/>
              <a:t>.</a:t>
            </a:r>
            <a:r>
              <a:rPr lang="pt-BR" dirty="0" smtClean="0"/>
              <a:t> maior</a:t>
            </a:r>
          </a:p>
          <a:p>
            <a:r>
              <a:rPr lang="pt-BR" dirty="0" err="1" smtClean="0"/>
              <a:t>oso</a:t>
            </a:r>
            <a:r>
              <a:rPr lang="pt-BR" dirty="0" smtClean="0"/>
              <a:t>	</a:t>
            </a:r>
            <a:r>
              <a:rPr lang="pt-BR" dirty="0" err="1" smtClean="0"/>
              <a:t>N</a:t>
            </a:r>
            <a:r>
              <a:rPr lang="pt-BR" baseline="-25000" dirty="0" err="1" smtClean="0"/>
              <a:t>ox</a:t>
            </a:r>
            <a:r>
              <a:rPr lang="pt-BR" baseline="-25000" dirty="0" smtClean="0"/>
              <a:t>.</a:t>
            </a:r>
            <a:r>
              <a:rPr lang="pt-BR" dirty="0" smtClean="0"/>
              <a:t> menor</a:t>
            </a:r>
            <a:endParaRPr lang="pt-BR" dirty="0"/>
          </a:p>
        </p:txBody>
      </p:sp>
      <p:sp>
        <p:nvSpPr>
          <p:cNvPr id="6" name="Chave esquerda 5"/>
          <p:cNvSpPr/>
          <p:nvPr/>
        </p:nvSpPr>
        <p:spPr>
          <a:xfrm>
            <a:off x="5328084" y="2340578"/>
            <a:ext cx="72008" cy="69249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5796136" y="249289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855618" y="2780928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ve esquerda 8"/>
          <p:cNvSpPr/>
          <p:nvPr/>
        </p:nvSpPr>
        <p:spPr>
          <a:xfrm>
            <a:off x="467544" y="3861048"/>
            <a:ext cx="72008" cy="93610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467544" y="5085184"/>
            <a:ext cx="72008" cy="93610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624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NOMENCLATURA DOS ÓXIDOS ÁCIDOS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Quando o elemento forma apenas </a:t>
            </a:r>
            <a:r>
              <a:rPr lang="pt-BR" b="1" dirty="0" smtClean="0"/>
              <a:t>um anidrido</a:t>
            </a:r>
            <a:r>
              <a:rPr lang="pt-BR" dirty="0" smtClean="0"/>
              <a:t>, usa-se a terminação </a:t>
            </a:r>
            <a:r>
              <a:rPr lang="pt-BR" b="1" dirty="0" err="1" smtClean="0"/>
              <a:t>ico</a:t>
            </a:r>
            <a:r>
              <a:rPr lang="pt-BR" dirty="0" smtClean="0"/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dirty="0" smtClean="0"/>
              <a:t>EXEMPLOS</a:t>
            </a:r>
          </a:p>
          <a:p>
            <a:pPr marL="0" indent="0">
              <a:buNone/>
            </a:pPr>
            <a:r>
              <a:rPr lang="pt-BR" sz="2800" dirty="0"/>
              <a:t>CO</a:t>
            </a:r>
            <a:r>
              <a:rPr lang="pt-BR" sz="2800" baseline="-25000" dirty="0"/>
              <a:t>2</a:t>
            </a:r>
            <a:r>
              <a:rPr lang="pt-BR" sz="2800" dirty="0"/>
              <a:t> – anidrido carbônico</a:t>
            </a:r>
          </a:p>
          <a:p>
            <a:pPr marL="0" indent="0">
              <a:buNone/>
            </a:pPr>
            <a:r>
              <a:rPr lang="pt-BR" sz="2800" dirty="0"/>
              <a:t>B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r>
              <a:rPr lang="pt-BR" sz="2800" dirty="0"/>
              <a:t> – anidrido bórico</a:t>
            </a:r>
          </a:p>
          <a:p>
            <a:pPr marL="0" indent="0">
              <a:spcAft>
                <a:spcPts val="1800"/>
              </a:spcAft>
              <a:buNone/>
            </a:pPr>
            <a:endParaRPr lang="pt-BR" sz="2800" dirty="0"/>
          </a:p>
          <a:p>
            <a:pPr marL="0" lvl="0" indent="0">
              <a:spcBef>
                <a:spcPts val="0"/>
              </a:spcBef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5253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ÓXIDOS ANFÓTEROS</a:t>
            </a:r>
          </a:p>
          <a:p>
            <a:pPr algn="just"/>
            <a:r>
              <a:rPr lang="pt-BR" dirty="0" smtClean="0"/>
              <a:t>Podem se comportar ora como </a:t>
            </a:r>
            <a:r>
              <a:rPr lang="pt-BR" b="1" dirty="0" smtClean="0"/>
              <a:t>óxido básico</a:t>
            </a:r>
            <a:r>
              <a:rPr lang="pt-BR" dirty="0" smtClean="0"/>
              <a:t>, ora como </a:t>
            </a:r>
            <a:r>
              <a:rPr lang="pt-BR" b="1" dirty="0" smtClean="0"/>
              <a:t>óxido ácido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 algn="just">
              <a:buNone/>
            </a:pPr>
            <a:r>
              <a:rPr lang="pt-BR" dirty="0" err="1" smtClean="0"/>
              <a:t>ZnO</a:t>
            </a:r>
            <a:r>
              <a:rPr lang="pt-BR" dirty="0" smtClean="0"/>
              <a:t> – óxido de zinco</a:t>
            </a:r>
          </a:p>
          <a:p>
            <a:pPr marL="0" indent="0" algn="just">
              <a:buNone/>
            </a:pPr>
            <a:r>
              <a:rPr lang="pt-BR" dirty="0"/>
              <a:t>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– </a:t>
            </a:r>
            <a:r>
              <a:rPr lang="pt-BR" dirty="0" smtClean="0"/>
              <a:t>óxido de alumínio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510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ÓXIDOS INDIFERENTES OU NEUTROS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São óxidos que não reagem com a água, nem com ácidos, nem com bases.</a:t>
            </a:r>
          </a:p>
          <a:p>
            <a:pPr marL="0" indent="0" algn="just">
              <a:buNone/>
            </a:pPr>
            <a:r>
              <a:rPr lang="pt-BR" dirty="0" smtClean="0"/>
              <a:t>EXEMPLOS</a:t>
            </a:r>
          </a:p>
          <a:p>
            <a:pPr marL="0" indent="0" algn="just">
              <a:buNone/>
            </a:pPr>
            <a:r>
              <a:rPr lang="pt-BR" dirty="0" smtClean="0"/>
              <a:t>CO – monóxido de carbono</a:t>
            </a:r>
          </a:p>
          <a:p>
            <a:pPr marL="0" indent="0" algn="just">
              <a:buNone/>
            </a:pPr>
            <a:r>
              <a:rPr lang="pt-BR" dirty="0"/>
              <a:t>N</a:t>
            </a:r>
            <a:r>
              <a:rPr lang="pt-BR" baseline="-25000" dirty="0"/>
              <a:t>2</a:t>
            </a:r>
            <a:r>
              <a:rPr lang="pt-BR" dirty="0"/>
              <a:t>O – oxido nitroso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NO – óxido nítrico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12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ÓXIDOS DUPLOS, MISTOS OU SALINOS</a:t>
            </a:r>
          </a:p>
          <a:p>
            <a:pPr algn="just"/>
            <a:r>
              <a:rPr lang="pt-BR" dirty="0" smtClean="0"/>
              <a:t>São óxidos que se comportam como se fossem formados por dois outros óxidos, do mesmo elemento químico.</a:t>
            </a:r>
          </a:p>
          <a:p>
            <a:pPr algn="just">
              <a:spcAft>
                <a:spcPts val="2400"/>
              </a:spcAft>
            </a:pPr>
            <a:r>
              <a:rPr lang="pt-BR" dirty="0" smtClean="0"/>
              <a:t>Reagem como se fossem a mistura de dois ácidos.</a:t>
            </a:r>
          </a:p>
          <a:p>
            <a:pPr marL="0" indent="0" algn="just">
              <a:buNone/>
            </a:pPr>
            <a:r>
              <a:rPr lang="pt-BR" dirty="0" smtClean="0"/>
              <a:t>EXEMPLO</a:t>
            </a:r>
          </a:p>
          <a:p>
            <a:pPr marL="0" indent="0" algn="just">
              <a:buNone/>
            </a:pPr>
            <a:r>
              <a:rPr lang="pt-BR" dirty="0"/>
              <a:t>Fe</a:t>
            </a:r>
            <a:r>
              <a:rPr lang="pt-BR" baseline="-25000" dirty="0"/>
              <a:t>3</a:t>
            </a:r>
            <a:r>
              <a:rPr lang="pt-BR" dirty="0"/>
              <a:t>O</a:t>
            </a:r>
            <a:r>
              <a:rPr lang="pt-BR" baseline="-25000" dirty="0"/>
              <a:t>4</a:t>
            </a:r>
            <a:r>
              <a:rPr lang="pt-BR" dirty="0"/>
              <a:t> equivale a </a:t>
            </a:r>
            <a:r>
              <a:rPr lang="pt-BR" dirty="0" err="1"/>
              <a:t>FeO</a:t>
            </a:r>
            <a:r>
              <a:rPr lang="pt-BR" dirty="0"/>
              <a:t>  +  Fe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383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Óxidos 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PERÓXIDOS</a:t>
            </a:r>
          </a:p>
          <a:p>
            <a:pPr algn="just"/>
            <a:r>
              <a:rPr lang="pt-BR" sz="2800" dirty="0" smtClean="0"/>
              <a:t>São óxidos que reagem com a água ou com ácidos diluídos, produzindo água oxigenada (H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).</a:t>
            </a:r>
          </a:p>
          <a:p>
            <a:pPr marL="0" indent="0" algn="just">
              <a:buNone/>
            </a:pPr>
            <a:r>
              <a:rPr lang="pt-BR" sz="2800" dirty="0" smtClean="0"/>
              <a:t>EXEMPLOS</a:t>
            </a:r>
          </a:p>
          <a:p>
            <a:pPr marL="0" indent="0">
              <a:buNone/>
            </a:pPr>
            <a:r>
              <a:rPr lang="pt-BR" sz="2800" dirty="0"/>
              <a:t>Na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r>
              <a:rPr lang="pt-BR" sz="2800" dirty="0"/>
              <a:t>  +  2H</a:t>
            </a:r>
            <a:r>
              <a:rPr lang="pt-BR" sz="2800" baseline="-25000" dirty="0"/>
              <a:t>2</a:t>
            </a:r>
            <a:r>
              <a:rPr lang="pt-BR" sz="2800" dirty="0"/>
              <a:t>O		2 </a:t>
            </a:r>
            <a:r>
              <a:rPr lang="pt-BR" sz="2800" dirty="0" err="1"/>
              <a:t>NaOH</a:t>
            </a:r>
            <a:r>
              <a:rPr lang="pt-BR" sz="2800" dirty="0"/>
              <a:t>  +  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endParaRPr lang="pt-BR" sz="2800" dirty="0"/>
          </a:p>
          <a:p>
            <a:pPr marL="0" indent="0">
              <a:buNone/>
            </a:pPr>
            <a:r>
              <a:rPr lang="pt-BR" sz="2800" dirty="0"/>
              <a:t>Na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r>
              <a:rPr lang="pt-BR" sz="2800" dirty="0"/>
              <a:t>  +  </a:t>
            </a:r>
            <a:r>
              <a:rPr lang="pt-BR" sz="2800" dirty="0" smtClean="0"/>
              <a:t>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SO</a:t>
            </a:r>
            <a:r>
              <a:rPr lang="pt-BR" sz="2800" baseline="-25000" dirty="0" smtClean="0"/>
              <a:t>4</a:t>
            </a:r>
            <a:r>
              <a:rPr lang="pt-BR" sz="2800" dirty="0" smtClean="0"/>
              <a:t>	</a:t>
            </a:r>
            <a:r>
              <a:rPr lang="pt-BR" sz="2800" dirty="0"/>
              <a:t>	Na</a:t>
            </a:r>
            <a:r>
              <a:rPr lang="pt-BR" sz="2800" baseline="-25000" dirty="0"/>
              <a:t>2</a:t>
            </a:r>
            <a:r>
              <a:rPr lang="pt-BR" sz="2800" dirty="0"/>
              <a:t>SO</a:t>
            </a:r>
            <a:r>
              <a:rPr lang="pt-BR" sz="2800" baseline="-25000" dirty="0"/>
              <a:t>4</a:t>
            </a:r>
            <a:r>
              <a:rPr lang="pt-BR" sz="2800" dirty="0"/>
              <a:t>  +  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endParaRPr lang="pt-BR" sz="2800" dirty="0"/>
          </a:p>
          <a:p>
            <a:pPr marL="0" indent="0" algn="just">
              <a:spcBef>
                <a:spcPts val="2400"/>
              </a:spcBef>
              <a:buNone/>
            </a:pPr>
            <a:r>
              <a:rPr lang="pt-BR" sz="2800" dirty="0" smtClean="0"/>
              <a:t>NOMENCLATURA</a:t>
            </a:r>
          </a:p>
          <a:p>
            <a:pPr algn="just">
              <a:spcBef>
                <a:spcPts val="0"/>
              </a:spcBef>
            </a:pPr>
            <a:r>
              <a:rPr lang="pt-BR" sz="2800" dirty="0" smtClean="0"/>
              <a:t>É feita com a própria palavra </a:t>
            </a:r>
            <a:r>
              <a:rPr lang="pt-BR" sz="2800" b="1" dirty="0" smtClean="0"/>
              <a:t>peróxido</a:t>
            </a:r>
            <a:r>
              <a:rPr lang="pt-BR" sz="28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/>
              <a:t>Na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 – peróxido de sódio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/>
              <a:t>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r>
              <a:rPr lang="pt-BR" sz="2800" baseline="-25000" dirty="0" smtClean="0"/>
              <a:t>2</a:t>
            </a:r>
            <a:r>
              <a:rPr lang="pt-BR" sz="2800" dirty="0"/>
              <a:t> </a:t>
            </a:r>
            <a:r>
              <a:rPr lang="pt-BR" sz="2800" dirty="0" smtClean="0"/>
              <a:t>– peróxido de hidrogênio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059832" y="3645024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105321" y="4149080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Revisão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pt-BR" dirty="0" smtClean="0"/>
              <a:t>O que são óxidos?</a:t>
            </a:r>
          </a:p>
          <a:p>
            <a:pPr marL="514350" indent="-514350">
              <a:buAutoNum type="arabicParenR"/>
            </a:pPr>
            <a:r>
              <a:rPr lang="pt-BR" dirty="0" smtClean="0"/>
              <a:t>O que são óxidos básicos?</a:t>
            </a:r>
          </a:p>
          <a:p>
            <a:pPr marL="514350" indent="-514350">
              <a:buAutoNum type="arabicParenR"/>
            </a:pPr>
            <a:r>
              <a:rPr lang="pt-BR" dirty="0" smtClean="0"/>
              <a:t>O que são óxidos ácidos?</a:t>
            </a:r>
          </a:p>
          <a:p>
            <a:pPr marL="514350" indent="-514350">
              <a:buAutoNum type="arabicParenR"/>
            </a:pPr>
            <a:r>
              <a:rPr lang="pt-BR" dirty="0" smtClean="0"/>
              <a:t>O que são óxidos anfóteros?</a:t>
            </a:r>
          </a:p>
          <a:p>
            <a:pPr marL="514350" indent="-514350">
              <a:buAutoNum type="arabicParenR"/>
            </a:pPr>
            <a:r>
              <a:rPr lang="pt-BR" dirty="0" smtClean="0"/>
              <a:t>O que são peróxidos?</a:t>
            </a:r>
          </a:p>
          <a:p>
            <a:pPr marL="514350" indent="-51435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0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5"/>
            <a:ext cx="8500262" cy="41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Exercícios </a:t>
            </a:r>
            <a:endParaRPr lang="pt-B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5290"/>
            <a:ext cx="6117336" cy="556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3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REAÇÃO DE NEUTRALIZAÇÃO TOTAL / SAIS NORMAIS OU NEUTROS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59231" y="496994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</a:t>
            </a:r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741008"/>
            <a:ext cx="6755130" cy="386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14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Respostas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dirty="0" smtClean="0"/>
              <a:t>1) a</a:t>
            </a:r>
            <a:r>
              <a:rPr lang="pt-BR" dirty="0"/>
              <a:t>		2) d		3) c		4) e</a:t>
            </a:r>
          </a:p>
          <a:p>
            <a:pPr marL="0" indent="0">
              <a:buNone/>
            </a:pPr>
            <a:r>
              <a:rPr lang="pt-BR" dirty="0"/>
              <a:t>5) e		6) b		7) e</a:t>
            </a:r>
          </a:p>
          <a:p>
            <a:pPr marL="0" indent="0">
              <a:buNone/>
            </a:pPr>
            <a:r>
              <a:rPr lang="pt-BR" dirty="0"/>
              <a:t>8) </a:t>
            </a:r>
            <a:r>
              <a:rPr lang="pt-BR" dirty="0" err="1"/>
              <a:t>MnO</a:t>
            </a:r>
            <a:r>
              <a:rPr lang="pt-BR" dirty="0"/>
              <a:t>  -  Mn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dirty="0"/>
              <a:t>  -  MnO</a:t>
            </a:r>
            <a:r>
              <a:rPr lang="pt-BR" baseline="-25000" dirty="0"/>
              <a:t>2</a:t>
            </a:r>
            <a:r>
              <a:rPr lang="pt-BR" dirty="0"/>
              <a:t>  -  MnO</a:t>
            </a:r>
            <a:r>
              <a:rPr lang="pt-BR" baseline="-25000" dirty="0"/>
              <a:t>3</a:t>
            </a:r>
            <a:r>
              <a:rPr lang="pt-BR" dirty="0"/>
              <a:t>  -  Mn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7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9) </a:t>
            </a:r>
            <a:r>
              <a:rPr lang="pt-BR" dirty="0" err="1"/>
              <a:t>SnO</a:t>
            </a:r>
            <a:r>
              <a:rPr lang="pt-BR" dirty="0"/>
              <a:t>  +  2 </a:t>
            </a:r>
            <a:r>
              <a:rPr lang="pt-BR" dirty="0" err="1"/>
              <a:t>HCl</a:t>
            </a:r>
            <a:r>
              <a:rPr lang="pt-BR" dirty="0"/>
              <a:t>	</a:t>
            </a:r>
            <a:r>
              <a:rPr lang="pt-BR" dirty="0" smtClean="0"/>
              <a:t>     SnCl</a:t>
            </a:r>
            <a:r>
              <a:rPr lang="pt-BR" baseline="-25000" dirty="0" smtClean="0"/>
              <a:t>2</a:t>
            </a:r>
            <a:r>
              <a:rPr lang="pt-BR" dirty="0" smtClean="0"/>
              <a:t>  </a:t>
            </a:r>
            <a:r>
              <a:rPr lang="pt-BR" dirty="0"/>
              <a:t>+  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pPr marL="0" indent="0">
              <a:buNone/>
            </a:pPr>
            <a:r>
              <a:rPr lang="pt-BR" dirty="0" smtClean="0"/>
              <a:t>2 </a:t>
            </a:r>
            <a:r>
              <a:rPr lang="pt-BR" dirty="0" err="1"/>
              <a:t>NaOH</a:t>
            </a:r>
            <a:r>
              <a:rPr lang="pt-BR" dirty="0"/>
              <a:t>  +  </a:t>
            </a:r>
            <a:r>
              <a:rPr lang="pt-BR" dirty="0" err="1" smtClean="0"/>
              <a:t>SnO</a:t>
            </a:r>
            <a:r>
              <a:rPr lang="pt-BR" dirty="0" smtClean="0"/>
              <a:t>         Na</a:t>
            </a:r>
            <a:r>
              <a:rPr lang="pt-BR" baseline="-25000" dirty="0" smtClean="0"/>
              <a:t>2</a:t>
            </a:r>
            <a:r>
              <a:rPr lang="pt-BR" dirty="0" smtClean="0"/>
              <a:t>SnO</a:t>
            </a:r>
            <a:r>
              <a:rPr lang="pt-BR" baseline="-25000" dirty="0" smtClean="0"/>
              <a:t>2</a:t>
            </a:r>
            <a:r>
              <a:rPr lang="pt-BR" dirty="0" smtClean="0"/>
              <a:t>  </a:t>
            </a:r>
            <a:r>
              <a:rPr lang="pt-BR" dirty="0"/>
              <a:t>+  H</a:t>
            </a:r>
            <a:r>
              <a:rPr lang="pt-BR" baseline="-25000" dirty="0"/>
              <a:t>2</a:t>
            </a:r>
            <a:r>
              <a:rPr lang="pt-BR" dirty="0"/>
              <a:t>O</a:t>
            </a:r>
          </a:p>
          <a:p>
            <a:pPr marL="0" indent="0">
              <a:buNone/>
            </a:pPr>
            <a:r>
              <a:rPr lang="pt-BR" dirty="0"/>
              <a:t>10) e		11) a</a:t>
            </a:r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131840" y="364502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3227667" y="422108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HIDRETOS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5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Hidretos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Hidretos são compostos constituídos por apenas dois elementos, um dos quais é o hidrogênio.</a:t>
            </a:r>
          </a:p>
          <a:p>
            <a:pPr algn="just"/>
            <a:r>
              <a:rPr lang="pt-BR" dirty="0" smtClean="0"/>
              <a:t>Os hidretos podem ser iônicos ou moleculares.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Hidretos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HIDRETOS IÔNICOS</a:t>
            </a:r>
          </a:p>
          <a:p>
            <a:pPr algn="just"/>
            <a:r>
              <a:rPr lang="pt-BR" dirty="0" smtClean="0"/>
              <a:t>O hidrogênio está ligado a um metal de baixa eletronegatividade, como os alcalinos e alcalinos terrosos que fornecem um elétron ao hidrogênio. Nesses </a:t>
            </a:r>
            <a:r>
              <a:rPr lang="pt-BR" dirty="0"/>
              <a:t>casos, o hidrogênio tem 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= -1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EXEMPLOS:</a:t>
            </a:r>
          </a:p>
          <a:p>
            <a:pPr marL="0" indent="0" algn="just">
              <a:buNone/>
            </a:pPr>
            <a:r>
              <a:rPr lang="pt-BR" dirty="0" err="1"/>
              <a:t>NaH</a:t>
            </a:r>
            <a:r>
              <a:rPr lang="pt-BR" dirty="0"/>
              <a:t>		</a:t>
            </a:r>
            <a:r>
              <a:rPr lang="pt-BR" dirty="0" err="1"/>
              <a:t>LiH</a:t>
            </a:r>
            <a:r>
              <a:rPr lang="pt-BR" dirty="0"/>
              <a:t>		CaH</a:t>
            </a:r>
            <a:r>
              <a:rPr lang="pt-BR" baseline="-25000" dirty="0"/>
              <a:t>2</a:t>
            </a:r>
            <a:r>
              <a:rPr lang="pt-BR" dirty="0"/>
              <a:t> </a:t>
            </a:r>
            <a:endParaRPr lang="pt-BR" dirty="0" smtClean="0"/>
          </a:p>
          <a:p>
            <a:pPr algn="just"/>
            <a:r>
              <a:rPr lang="pt-BR" dirty="0" smtClean="0"/>
              <a:t>Os hidretos iônicos são sólidos cristalino e elevado ponto de fusão e ebulição.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005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Hidretos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HIDRETOS MOLECULARES OU COVALENTES</a:t>
            </a:r>
          </a:p>
          <a:p>
            <a:pPr algn="just"/>
            <a:r>
              <a:rPr lang="pt-BR" dirty="0" smtClean="0"/>
              <a:t>O hidrogênio está ligado a um elemento mais </a:t>
            </a:r>
            <a:r>
              <a:rPr lang="pt-BR" dirty="0" err="1" smtClean="0"/>
              <a:t>eletronegaticovo</a:t>
            </a:r>
            <a:r>
              <a:rPr lang="pt-BR" dirty="0" smtClean="0"/>
              <a:t> (do grupo IV A ao VII A). Nesses casos, o hidrogênio apresenta 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= </a:t>
            </a:r>
            <a:r>
              <a:rPr lang="pt-BR" dirty="0" smtClean="0"/>
              <a:t>+1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EXEMPLOS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r>
              <a:rPr lang="pt-BR" dirty="0" err="1" smtClean="0"/>
              <a:t>HCl</a:t>
            </a:r>
            <a:r>
              <a:rPr lang="pt-BR" dirty="0" smtClean="0"/>
              <a:t>		H</a:t>
            </a:r>
            <a:r>
              <a:rPr lang="pt-BR" baseline="-25000" dirty="0" smtClean="0"/>
              <a:t>2</a:t>
            </a:r>
            <a:r>
              <a:rPr lang="pt-BR" dirty="0" smtClean="0"/>
              <a:t>S		NH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endParaRPr lang="pt-BR" dirty="0"/>
          </a:p>
          <a:p>
            <a:pPr algn="just"/>
            <a:r>
              <a:rPr lang="pt-BR" dirty="0" smtClean="0"/>
              <a:t>Os hidretos moleculares são, geralmente, gases.</a:t>
            </a:r>
          </a:p>
          <a:p>
            <a:pPr algn="just"/>
            <a:r>
              <a:rPr lang="pt-BR" dirty="0" smtClean="0"/>
              <a:t>Certos hidretos, tais como </a:t>
            </a:r>
            <a:r>
              <a:rPr lang="pt-BR" dirty="0" err="1" smtClean="0"/>
              <a:t>HCl</a:t>
            </a:r>
            <a:r>
              <a:rPr lang="pt-BR" dirty="0" smtClean="0"/>
              <a:t>, H</a:t>
            </a:r>
            <a:r>
              <a:rPr lang="pt-BR" baseline="-25000" dirty="0" smtClean="0"/>
              <a:t>2</a:t>
            </a:r>
            <a:r>
              <a:rPr lang="pt-BR" dirty="0" smtClean="0"/>
              <a:t>S e HI, por exemplo, são também </a:t>
            </a:r>
            <a:r>
              <a:rPr lang="pt-BR" dirty="0" err="1" smtClean="0"/>
              <a:t>hidrácidos</a:t>
            </a:r>
            <a:r>
              <a:rPr lang="pt-BR" dirty="0" smtClean="0"/>
              <a:t> por que quando dissolvidos em água, fornecem soluções ácidas.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0086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Hidretos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 smtClean="0"/>
              <a:t>HIDRETOS MOLECULARES OU COVALENTES</a:t>
            </a:r>
          </a:p>
          <a:p>
            <a:pPr algn="just"/>
            <a:r>
              <a:rPr lang="pt-BR" dirty="0" smtClean="0"/>
              <a:t>O hidrogênio está ligado a um elemento mais </a:t>
            </a:r>
            <a:r>
              <a:rPr lang="pt-BR" dirty="0" err="1" smtClean="0"/>
              <a:t>eletronegaticovo</a:t>
            </a:r>
            <a:r>
              <a:rPr lang="pt-BR" dirty="0" smtClean="0"/>
              <a:t> (do grupo IV A ao VII A). Nesses casos, o hidrogênio apresenta </a:t>
            </a:r>
            <a:r>
              <a:rPr lang="pt-BR" dirty="0" err="1"/>
              <a:t>N</a:t>
            </a:r>
            <a:r>
              <a:rPr lang="pt-BR" baseline="-25000" dirty="0" err="1"/>
              <a:t>ox</a:t>
            </a:r>
            <a:r>
              <a:rPr lang="pt-BR" baseline="-25000" dirty="0"/>
              <a:t>.</a:t>
            </a:r>
            <a:r>
              <a:rPr lang="pt-BR" dirty="0"/>
              <a:t>= </a:t>
            </a:r>
            <a:r>
              <a:rPr lang="pt-BR" dirty="0" smtClean="0"/>
              <a:t>+1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dirty="0"/>
              <a:t>EXEMPLOS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r>
              <a:rPr lang="pt-BR" dirty="0" err="1" smtClean="0"/>
              <a:t>HCl</a:t>
            </a:r>
            <a:r>
              <a:rPr lang="pt-BR" dirty="0" smtClean="0"/>
              <a:t>		H</a:t>
            </a:r>
            <a:r>
              <a:rPr lang="pt-BR" baseline="-25000" dirty="0" smtClean="0"/>
              <a:t>2</a:t>
            </a:r>
            <a:r>
              <a:rPr lang="pt-BR" dirty="0" smtClean="0"/>
              <a:t>S		NH</a:t>
            </a:r>
            <a:r>
              <a:rPr lang="pt-BR" baseline="-25000" dirty="0" smtClean="0"/>
              <a:t>3</a:t>
            </a:r>
            <a:r>
              <a:rPr lang="pt-BR" dirty="0" smtClean="0"/>
              <a:t> </a:t>
            </a:r>
            <a:endParaRPr lang="pt-BR" dirty="0"/>
          </a:p>
          <a:p>
            <a:pPr algn="just"/>
            <a:r>
              <a:rPr lang="pt-BR" dirty="0" smtClean="0"/>
              <a:t>Os hidretos moleculares são, geralmente, gases.</a:t>
            </a:r>
          </a:p>
          <a:p>
            <a:pPr algn="just"/>
            <a:r>
              <a:rPr lang="pt-BR" dirty="0" smtClean="0"/>
              <a:t>Certos hidretos, tais como </a:t>
            </a:r>
            <a:r>
              <a:rPr lang="pt-BR" dirty="0" err="1" smtClean="0"/>
              <a:t>HCl</a:t>
            </a:r>
            <a:r>
              <a:rPr lang="pt-BR" dirty="0" smtClean="0"/>
              <a:t>, H</a:t>
            </a:r>
            <a:r>
              <a:rPr lang="pt-BR" baseline="-25000" dirty="0" smtClean="0"/>
              <a:t>2</a:t>
            </a:r>
            <a:r>
              <a:rPr lang="pt-BR" dirty="0" smtClean="0"/>
              <a:t>S e HI, por exemplo, são também </a:t>
            </a:r>
            <a:r>
              <a:rPr lang="pt-BR" dirty="0" err="1" smtClean="0"/>
              <a:t>hidrácidos</a:t>
            </a:r>
            <a:r>
              <a:rPr lang="pt-BR" dirty="0" smtClean="0"/>
              <a:t> por que quando dissolvidos em água, fornecem soluções ácidas.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193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Nomenclatura dos Hidretos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HIDRETOS IÔNICOS</a:t>
            </a:r>
          </a:p>
          <a:p>
            <a:pPr algn="just"/>
            <a:r>
              <a:rPr lang="pt-BR" dirty="0" smtClean="0"/>
              <a:t>Tem o nome do metal que os constitui.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pt-BR" dirty="0" smtClean="0"/>
              <a:t>Hidreto de ................................</a:t>
            </a:r>
            <a:r>
              <a:rPr lang="pt-BR" sz="2400" dirty="0" smtClean="0"/>
              <a:t>Ex.: hidreto de sódio. </a:t>
            </a:r>
          </a:p>
          <a:p>
            <a:pPr marL="0" indent="0" algn="just">
              <a:buNone/>
            </a:pPr>
            <a:r>
              <a:rPr lang="pt-BR" dirty="0" smtClean="0"/>
              <a:t>HIDRETOS NÃO-METÁLICOS E SEMIMETÁLICOS</a:t>
            </a:r>
          </a:p>
          <a:p>
            <a:pPr algn="just"/>
            <a:r>
              <a:rPr lang="pt-BR" dirty="0" smtClean="0"/>
              <a:t>Acrescentar a terminação </a:t>
            </a:r>
            <a:r>
              <a:rPr lang="pt-BR" b="1" dirty="0" err="1" smtClean="0"/>
              <a:t>eto</a:t>
            </a:r>
            <a:r>
              <a:rPr lang="pt-BR" dirty="0" smtClean="0"/>
              <a:t> ao nome do não-metal ou </a:t>
            </a:r>
            <a:r>
              <a:rPr lang="pt-BR" dirty="0" err="1" smtClean="0"/>
              <a:t>semimetal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.................................. + </a:t>
            </a:r>
            <a:r>
              <a:rPr lang="pt-BR" dirty="0" err="1" smtClean="0"/>
              <a:t>eto</a:t>
            </a:r>
            <a:r>
              <a:rPr lang="pt-BR" dirty="0" smtClean="0"/>
              <a:t> de hidrogênio</a:t>
            </a:r>
          </a:p>
          <a:p>
            <a:pPr marL="0" indent="0" algn="just">
              <a:buNone/>
            </a:pPr>
            <a:r>
              <a:rPr lang="pt-BR" dirty="0" err="1" smtClean="0"/>
              <a:t>HCl</a:t>
            </a:r>
            <a:r>
              <a:rPr lang="pt-BR" dirty="0" smtClean="0"/>
              <a:t>: cloreto de hidrogênio</a:t>
            </a:r>
          </a:p>
          <a:p>
            <a:pPr marL="0" indent="0" algn="just">
              <a:buNone/>
            </a:pP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S: sulfeto de hidrogênio</a:t>
            </a:r>
          </a:p>
          <a:p>
            <a:pPr marL="0" indent="0" algn="just">
              <a:spcAft>
                <a:spcPts val="1800"/>
              </a:spcAft>
              <a:buNone/>
            </a:pPr>
            <a:endParaRPr lang="pt-BR" dirty="0" smtClean="0"/>
          </a:p>
          <a:p>
            <a:pPr algn="just">
              <a:spcAft>
                <a:spcPts val="1800"/>
              </a:spcAft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81342" y="274453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       Nome do metal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5138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Nome do não-metal ou </a:t>
            </a:r>
            <a:r>
              <a:rPr lang="pt-BR" dirty="0" err="1" smtClean="0"/>
              <a:t>semimetal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2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FÓRMULA GERAL DOS SAIS NORMAIS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EXEMPLOS: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59231" y="496994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204864"/>
            <a:ext cx="2304288" cy="10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33056"/>
            <a:ext cx="804100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9" y="5338496"/>
            <a:ext cx="8045006" cy="124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3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NOMENCLATURA DOS SAIS NORMAIS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1813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39952" y="2492896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...................................          ................................</a:t>
            </a:r>
          </a:p>
          <a:p>
            <a:r>
              <a:rPr lang="pt-BR" sz="1400" dirty="0" smtClean="0"/>
              <a:t>(nome do ácido de origem,                (nome do cátion da base</a:t>
            </a:r>
          </a:p>
          <a:p>
            <a:r>
              <a:rPr lang="pt-BR" sz="1400" dirty="0" smtClean="0"/>
              <a:t>trocando-se a terminação)                   de origem)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52521" y="227687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eto</a:t>
            </a:r>
            <a:endParaRPr lang="pt-BR" dirty="0" smtClean="0"/>
          </a:p>
          <a:p>
            <a:r>
              <a:rPr lang="pt-BR" dirty="0" err="1" smtClean="0"/>
              <a:t>ito</a:t>
            </a:r>
            <a:endParaRPr lang="pt-BR" dirty="0" smtClean="0"/>
          </a:p>
          <a:p>
            <a:r>
              <a:rPr lang="pt-BR" dirty="0" smtClean="0"/>
              <a:t>ato</a:t>
            </a:r>
            <a:endParaRPr lang="pt-BR" dirty="0"/>
          </a:p>
        </p:txBody>
      </p:sp>
      <p:sp>
        <p:nvSpPr>
          <p:cNvPr id="7" name="Chave esquerda 6"/>
          <p:cNvSpPr/>
          <p:nvPr/>
        </p:nvSpPr>
        <p:spPr>
          <a:xfrm>
            <a:off x="6192681" y="2276872"/>
            <a:ext cx="119679" cy="92333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57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NOMENCLATURA DOS SAIS NORMAIS</a:t>
            </a:r>
          </a:p>
          <a:p>
            <a:pPr marL="0" indent="0">
              <a:buNone/>
            </a:pPr>
            <a:r>
              <a:rPr lang="pt-BR" dirty="0" smtClean="0"/>
              <a:t>EXEMPLOS: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9" b="5673"/>
          <a:stretch/>
        </p:blipFill>
        <p:spPr bwMode="auto">
          <a:xfrm>
            <a:off x="395536" y="2804882"/>
            <a:ext cx="7596188" cy="350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2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1317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OUTROS TIPOS DE SAIS</a:t>
            </a:r>
          </a:p>
          <a:p>
            <a:pPr marL="0" indent="0">
              <a:buNone/>
            </a:pPr>
            <a:r>
              <a:rPr lang="pt-BR" dirty="0" smtClean="0"/>
              <a:t>1) SAIS ÁCIDOS</a:t>
            </a:r>
          </a:p>
          <a:p>
            <a:pPr algn="just"/>
            <a:r>
              <a:rPr lang="pt-BR" dirty="0" smtClean="0"/>
              <a:t>São sais que apresentam hidrogênios ionizáveis em suas estruturas.</a:t>
            </a:r>
          </a:p>
          <a:p>
            <a:pPr marL="0" indent="0" algn="just">
              <a:buNone/>
            </a:pPr>
            <a:r>
              <a:rPr lang="pt-BR" dirty="0" smtClean="0"/>
              <a:t>EXEMPLOS: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NaHCO</a:t>
            </a:r>
            <a:r>
              <a:rPr lang="pt-BR" baseline="-25000" dirty="0" smtClean="0"/>
              <a:t>3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051720" y="4526619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carbonato </a:t>
            </a:r>
            <a:r>
              <a:rPr lang="pt-BR" dirty="0" err="1" smtClean="0"/>
              <a:t>monossódico</a:t>
            </a:r>
            <a:r>
              <a:rPr lang="pt-BR" dirty="0" smtClean="0"/>
              <a:t> ou</a:t>
            </a:r>
          </a:p>
          <a:p>
            <a:pPr algn="just"/>
            <a:r>
              <a:rPr lang="pt-BR" dirty="0" smtClean="0"/>
              <a:t>carbonato (mono) ácido de sódio ou</a:t>
            </a:r>
          </a:p>
          <a:p>
            <a:pPr algn="just"/>
            <a:r>
              <a:rPr lang="pt-BR" dirty="0" smtClean="0"/>
              <a:t>(mono) hidrogeno-carbonato de sódio</a:t>
            </a:r>
          </a:p>
          <a:p>
            <a:pPr algn="just"/>
            <a:r>
              <a:rPr lang="pt-BR" dirty="0" smtClean="0"/>
              <a:t>(chamado usualmente de bicarbonato de sódio, usado na fabricação de fermento).</a:t>
            </a:r>
            <a:endParaRPr lang="pt-BR" dirty="0"/>
          </a:p>
        </p:txBody>
      </p:sp>
      <p:sp>
        <p:nvSpPr>
          <p:cNvPr id="5" name="Chave esquerda 4"/>
          <p:cNvSpPr/>
          <p:nvPr/>
        </p:nvSpPr>
        <p:spPr>
          <a:xfrm>
            <a:off x="1907704" y="4437112"/>
            <a:ext cx="72008" cy="187220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93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2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OUTROS TIPOS DE SAIS</a:t>
            </a:r>
          </a:p>
          <a:p>
            <a:pPr marL="0" indent="0">
              <a:buNone/>
            </a:pPr>
            <a:r>
              <a:rPr lang="pt-BR" dirty="0" smtClean="0"/>
              <a:t>1) SAIS ÁCIDOS</a:t>
            </a:r>
          </a:p>
          <a:p>
            <a:pPr algn="just"/>
            <a:r>
              <a:rPr lang="pt-BR" sz="2800" dirty="0" smtClean="0"/>
              <a:t>São sais que apresentam hidrogênios ionizáveis em suas estruturas.</a:t>
            </a:r>
          </a:p>
          <a:p>
            <a:pPr marL="0" indent="0" algn="just">
              <a:buNone/>
            </a:pPr>
            <a:r>
              <a:rPr lang="pt-BR" sz="2800" dirty="0" smtClean="0"/>
              <a:t>EXEMPLOS:</a:t>
            </a:r>
          </a:p>
          <a:p>
            <a:pPr marL="0" indent="0" algn="just">
              <a:buNone/>
            </a:pPr>
            <a:r>
              <a:rPr lang="pt-BR" sz="2800" dirty="0" smtClean="0"/>
              <a:t>Na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HPO</a:t>
            </a:r>
            <a:r>
              <a:rPr lang="pt-BR" sz="2800" baseline="-25000" dirty="0" smtClean="0"/>
              <a:t>4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 smtClean="0"/>
              <a:t>São sais provenientes da </a:t>
            </a:r>
            <a:r>
              <a:rPr lang="pt-BR" sz="2800" b="1" dirty="0" smtClean="0"/>
              <a:t>neutralização parcial </a:t>
            </a:r>
            <a:r>
              <a:rPr lang="pt-BR" sz="2800" dirty="0" smtClean="0"/>
              <a:t>de suas bases de origem.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800" dirty="0"/>
              <a:t>EXEMPLO: 2 </a:t>
            </a:r>
            <a:r>
              <a:rPr lang="pt-BR" sz="2800" dirty="0" err="1"/>
              <a:t>NaOH</a:t>
            </a:r>
            <a:r>
              <a:rPr lang="pt-BR" sz="2800" dirty="0"/>
              <a:t>  +  H</a:t>
            </a:r>
            <a:r>
              <a:rPr lang="pt-BR" sz="2800" baseline="-25000" dirty="0"/>
              <a:t>3</a:t>
            </a:r>
            <a:r>
              <a:rPr lang="pt-BR" sz="2800" dirty="0"/>
              <a:t>PO</a:t>
            </a:r>
            <a:r>
              <a:rPr lang="pt-BR" sz="2800" baseline="-25000" dirty="0"/>
              <a:t>4</a:t>
            </a:r>
            <a:r>
              <a:rPr lang="pt-BR" sz="2800" dirty="0"/>
              <a:t>                Na</a:t>
            </a:r>
            <a:r>
              <a:rPr lang="pt-BR" sz="2800" baseline="-25000" dirty="0"/>
              <a:t>2</a:t>
            </a:r>
            <a:r>
              <a:rPr lang="pt-BR" sz="2800" dirty="0"/>
              <a:t>HPO</a:t>
            </a:r>
            <a:r>
              <a:rPr lang="pt-BR" sz="2800" baseline="-25000" dirty="0"/>
              <a:t>4</a:t>
            </a:r>
            <a:r>
              <a:rPr lang="pt-BR" sz="2800" dirty="0"/>
              <a:t>  +  </a:t>
            </a:r>
            <a:r>
              <a:rPr lang="pt-BR" sz="2800" dirty="0" smtClean="0"/>
              <a:t>2H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O</a:t>
            </a:r>
            <a:endParaRPr lang="pt-BR" sz="2800" dirty="0"/>
          </a:p>
          <a:p>
            <a:pPr marL="0" indent="0" algn="just">
              <a:spcBef>
                <a:spcPts val="1200"/>
              </a:spcBef>
              <a:buNone/>
            </a:pPr>
            <a:endParaRPr lang="pt-BR" baseline="-25000" dirty="0" smtClean="0"/>
          </a:p>
          <a:p>
            <a:pPr marL="0" indent="0" algn="just">
              <a:buNone/>
            </a:pPr>
            <a:endParaRPr lang="pt-BR" baseline="-250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1259632" y="5373216"/>
            <a:ext cx="216024" cy="792088"/>
          </a:xfrm>
          <a:prstGeom prst="leftBrac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/>
          <p:cNvSpPr/>
          <p:nvPr/>
        </p:nvSpPr>
        <p:spPr>
          <a:xfrm flipH="1">
            <a:off x="2208554" y="4005064"/>
            <a:ext cx="45719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07240" y="3929608"/>
            <a:ext cx="38884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 err="1" smtClean="0"/>
              <a:t>ortofosfato</a:t>
            </a:r>
            <a:r>
              <a:rPr lang="pt-BR" dirty="0" smtClean="0"/>
              <a:t> </a:t>
            </a:r>
            <a:r>
              <a:rPr lang="pt-BR" dirty="0" err="1" smtClean="0"/>
              <a:t>dissódico</a:t>
            </a:r>
            <a:r>
              <a:rPr lang="pt-BR" dirty="0" smtClean="0"/>
              <a:t> ou</a:t>
            </a:r>
          </a:p>
          <a:p>
            <a:pPr>
              <a:spcAft>
                <a:spcPts val="1200"/>
              </a:spcAft>
            </a:pPr>
            <a:r>
              <a:rPr lang="pt-BR" dirty="0" err="1" smtClean="0"/>
              <a:t>ortofosfato</a:t>
            </a:r>
            <a:r>
              <a:rPr lang="pt-BR" dirty="0" smtClean="0"/>
              <a:t> (mono) ácido de sódio ou</a:t>
            </a:r>
          </a:p>
          <a:p>
            <a:pPr>
              <a:spcAft>
                <a:spcPts val="1200"/>
              </a:spcAft>
            </a:pPr>
            <a:r>
              <a:rPr lang="pt-BR" dirty="0" smtClean="0"/>
              <a:t>(mono) hidrogeno-</a:t>
            </a:r>
            <a:r>
              <a:rPr lang="pt-BR" dirty="0" err="1" smtClean="0"/>
              <a:t>ortofosfato</a:t>
            </a:r>
            <a:r>
              <a:rPr lang="pt-BR" dirty="0" smtClean="0"/>
              <a:t> de sódio</a:t>
            </a:r>
          </a:p>
          <a:p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4644008" y="6525344"/>
            <a:ext cx="100811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85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1369</Words>
  <Application>Microsoft Office PowerPoint</Application>
  <PresentationFormat>Apresentação na tela (4:3)</PresentationFormat>
  <Paragraphs>355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SAIS, ÓXIDOS E HIDRETOS</vt:lpstr>
      <vt:lpstr>Sais</vt:lpstr>
      <vt:lpstr>Sais</vt:lpstr>
      <vt:lpstr>Sais</vt:lpstr>
      <vt:lpstr>Sais</vt:lpstr>
      <vt:lpstr>Sais</vt:lpstr>
      <vt:lpstr>Sais</vt:lpstr>
      <vt:lpstr>Sais</vt:lpstr>
      <vt:lpstr>Sais</vt:lpstr>
      <vt:lpstr>Sais</vt:lpstr>
      <vt:lpstr>Sais</vt:lpstr>
      <vt:lpstr>Sais</vt:lpstr>
      <vt:lpstr>Sais</vt:lpstr>
      <vt:lpstr>Sais</vt:lpstr>
      <vt:lpstr>Solubilidade de Sais</vt:lpstr>
      <vt:lpstr>Revisão </vt:lpstr>
      <vt:lpstr>Exercícios</vt:lpstr>
      <vt:lpstr>Exercícios</vt:lpstr>
      <vt:lpstr>Respostas </vt:lpstr>
      <vt:lpstr>ÓXIDOS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</vt:lpstr>
      <vt:lpstr>Óxidos  </vt:lpstr>
      <vt:lpstr>Revisão </vt:lpstr>
      <vt:lpstr>Exercícios </vt:lpstr>
      <vt:lpstr>Exercícios </vt:lpstr>
      <vt:lpstr>Respostas </vt:lpstr>
      <vt:lpstr>HIDRETOS</vt:lpstr>
      <vt:lpstr>Hidretos </vt:lpstr>
      <vt:lpstr>Hidretos </vt:lpstr>
      <vt:lpstr>Hidretos </vt:lpstr>
      <vt:lpstr>Hidretos </vt:lpstr>
      <vt:lpstr>Nomenclatura dos Hidretos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SAIS, ÓXIDOS E HIDRETOS</dc:title>
  <dc:creator>Cesar</dc:creator>
  <cp:lastModifiedBy>Cesar</cp:lastModifiedBy>
  <cp:revision>64</cp:revision>
  <dcterms:created xsi:type="dcterms:W3CDTF">2017-08-27T14:53:37Z</dcterms:created>
  <dcterms:modified xsi:type="dcterms:W3CDTF">2017-09-04T13:31:16Z</dcterms:modified>
</cp:coreProperties>
</file>