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8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  <p:sldId id="268" r:id="rId14"/>
    <p:sldId id="269" r:id="rId15"/>
    <p:sldId id="270" r:id="rId16"/>
    <p:sldId id="272" r:id="rId17"/>
    <p:sldId id="273" r:id="rId18"/>
    <p:sldId id="271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292BD-B0FA-4D33-83A9-2B9001A82609}" type="datetimeFigureOut">
              <a:rPr lang="pt-BR" smtClean="0"/>
              <a:pPr/>
              <a:t>04/03/2015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12E8F-17A0-4797-8E7E-CB1FBD2139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2043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12E8F-17A0-4797-8E7E-CB1FBD2139FB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37007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8278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7370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86550" y="957263"/>
            <a:ext cx="2074863" cy="5132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57263"/>
            <a:ext cx="6076950" cy="5132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4183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8277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97282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85775" y="1773238"/>
            <a:ext cx="4060825" cy="431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99000" y="1773238"/>
            <a:ext cx="4062413" cy="431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7269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2727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3134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7722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11741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421489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57263"/>
            <a:ext cx="827563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773238"/>
            <a:ext cx="8275638" cy="431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15315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8153400" y="6248400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CE61C7A-3256-43EE-BEB6-1D5C56D7E818}" type="slidenum">
              <a:rPr lang="pt-BR" sz="1400" b="1">
                <a:solidFill>
                  <a:srgbClr val="FFFFFF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‹nº›</a:t>
            </a:fld>
            <a:endParaRPr lang="pt-BR" sz="1400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519A1A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519A1A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519A1A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519A1A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519A1A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519A1A"/>
          </a:solidFill>
          <a:latin typeface="Arial" charset="0"/>
          <a:cs typeface="Arial Unicode M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519A1A"/>
          </a:solidFill>
          <a:latin typeface="Arial" charset="0"/>
          <a:cs typeface="Arial Unicode M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519A1A"/>
          </a:solidFill>
          <a:latin typeface="Arial" charset="0"/>
          <a:cs typeface="Arial Unicode M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519A1A"/>
          </a:solidFill>
          <a:latin typeface="Arial" charset="0"/>
          <a:cs typeface="Arial Unicode MS" charset="0"/>
        </a:defRPr>
      </a:lvl9pPr>
    </p:titleStyle>
    <p:bodyStyle>
      <a:lvl1pPr marL="342900" indent="-342900" algn="just" defTabSz="449263" rtl="0" eaLnBrk="1" fontAlgn="base" hangingPunct="1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just" defTabSz="449263" rtl="0" eaLnBrk="1" fontAlgn="base" hangingPunct="1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just" defTabSz="449263" rtl="0" eaLnBrk="1" fontAlgn="base" hangingPunct="1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1" fontAlgn="base" hangingPunct="1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/>
          <a:lstStyle/>
          <a:p>
            <a:r>
              <a:rPr lang="pt-BR" sz="5400" dirty="0" smtClean="0"/>
              <a:t>Mecanismos</a:t>
            </a:r>
            <a:br>
              <a:rPr lang="pt-BR" sz="5400" dirty="0" smtClean="0"/>
            </a:br>
            <a:r>
              <a:rPr lang="pt-BR" sz="5400" dirty="0" smtClean="0"/>
              <a:t> </a:t>
            </a:r>
            <a:r>
              <a:rPr lang="pt-BR" sz="4000" dirty="0" smtClean="0"/>
              <a:t>Graus de Liberdade</a:t>
            </a:r>
            <a:endParaRPr lang="pt-BR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071810"/>
            <a:ext cx="6400800" cy="1752600"/>
          </a:xfrm>
          <a:noFill/>
        </p:spPr>
        <p:txBody>
          <a:bodyPr/>
          <a:lstStyle/>
          <a:p>
            <a:r>
              <a:rPr lang="pt-BR" dirty="0" smtClean="0"/>
              <a:t>Prof. Carlos </a:t>
            </a:r>
            <a:r>
              <a:rPr lang="pt-BR" dirty="0" err="1" smtClean="0"/>
              <a:t>Bork</a:t>
            </a:r>
            <a:endParaRPr lang="pt-BR" dirty="0" smtClean="0"/>
          </a:p>
          <a:p>
            <a:r>
              <a:rPr lang="pt-BR" dirty="0" smtClean="0">
                <a:solidFill>
                  <a:schemeClr val="tx1"/>
                </a:solidFill>
              </a:rPr>
              <a:t>bork@sapucaia.ifsul.edu.br</a:t>
            </a:r>
          </a:p>
          <a:p>
            <a:r>
              <a:rPr lang="pt-BR" dirty="0" smtClean="0"/>
              <a:t>carlosbork@gmail.com</a:t>
            </a:r>
          </a:p>
          <a:p>
            <a:endParaRPr lang="pt-BR" dirty="0" smtClean="0"/>
          </a:p>
          <a:p>
            <a:r>
              <a:rPr lang="pt-BR" dirty="0" smtClean="0"/>
              <a:t>Sapucaia do Sul, 2015.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26502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Restrições de GDL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27" t="26190" r="21578" b="11507"/>
          <a:stretch/>
        </p:blipFill>
        <p:spPr bwMode="auto">
          <a:xfrm>
            <a:off x="827584" y="1700808"/>
            <a:ext cx="7532914" cy="455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63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Restrições de GDL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64" t="26191" r="20240" b="11175"/>
          <a:stretch/>
        </p:blipFill>
        <p:spPr bwMode="auto">
          <a:xfrm>
            <a:off x="694163" y="1844824"/>
            <a:ext cx="7910285" cy="458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19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Restrições de GDL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	</a:t>
            </a:r>
            <a:r>
              <a:rPr lang="pt-BR" b="1" dirty="0" smtClean="0">
                <a:solidFill>
                  <a:srgbClr val="FF0000"/>
                </a:solidFill>
              </a:rPr>
              <a:t>Restrições devido a Juntas</a:t>
            </a:r>
          </a:p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Cada </a:t>
            </a:r>
            <a:r>
              <a:rPr lang="pt-BR" dirty="0"/>
              <a:t>junta reduz a </a:t>
            </a:r>
            <a:r>
              <a:rPr lang="pt-BR" dirty="0" smtClean="0"/>
              <a:t>mobilidade de </a:t>
            </a:r>
            <a:r>
              <a:rPr lang="pt-BR" dirty="0"/>
              <a:t>um </a:t>
            </a:r>
            <a:r>
              <a:rPr lang="pt-BR" dirty="0" smtClean="0"/>
              <a:t>sistema.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Uma </a:t>
            </a:r>
            <a:r>
              <a:rPr lang="pt-BR" dirty="0"/>
              <a:t>junta de um grau de liberdade reduz a barra para um grau </a:t>
            </a:r>
            <a:r>
              <a:rPr lang="pt-BR" dirty="0" smtClean="0"/>
              <a:t>de liberdade.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Em </a:t>
            </a:r>
            <a:r>
              <a:rPr lang="pt-BR" dirty="0"/>
              <a:t>geral, cada junta de um grau de liberdade reduz a mobilidade </a:t>
            </a:r>
            <a:r>
              <a:rPr lang="pt-BR" dirty="0" smtClean="0"/>
              <a:t>do sistema </a:t>
            </a:r>
            <a:r>
              <a:rPr lang="pt-BR" dirty="0"/>
              <a:t>através de cinco </a:t>
            </a:r>
            <a:r>
              <a:rPr lang="pt-BR" dirty="0" smtClean="0"/>
              <a:t>restrições.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Cada </a:t>
            </a:r>
            <a:r>
              <a:rPr lang="pt-BR" dirty="0"/>
              <a:t>junta de dois graus de liberdade proporciona </a:t>
            </a:r>
            <a:r>
              <a:rPr lang="pt-BR" dirty="0" smtClean="0"/>
              <a:t>quatro restrições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9074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Determinação de Graus de Liberdade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Mecanismos Planares</a:t>
            </a:r>
          </a:p>
          <a:p>
            <a:r>
              <a:rPr lang="pt-BR" dirty="0" smtClean="0"/>
              <a:t>Critério de </a:t>
            </a:r>
            <a:r>
              <a:rPr lang="pt-BR" dirty="0" err="1" smtClean="0"/>
              <a:t>Kutzbach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Onde:</a:t>
            </a:r>
          </a:p>
          <a:p>
            <a:r>
              <a:rPr lang="pt-BR" dirty="0" smtClean="0"/>
              <a:t>N: Número de </a:t>
            </a:r>
            <a:r>
              <a:rPr lang="pt-BR" dirty="0" err="1" smtClean="0"/>
              <a:t>GDLs</a:t>
            </a:r>
            <a:endParaRPr lang="pt-BR" dirty="0" smtClean="0"/>
          </a:p>
          <a:p>
            <a:r>
              <a:rPr lang="pt-BR" dirty="0" smtClean="0"/>
              <a:t>B: Número Total de Corpos (incluindo o solo)</a:t>
            </a:r>
          </a:p>
          <a:p>
            <a:r>
              <a:rPr lang="pt-BR" dirty="0" smtClean="0"/>
              <a:t>nJ1: Número de juntas com 1 GDL</a:t>
            </a:r>
          </a:p>
          <a:p>
            <a:r>
              <a:rPr lang="pt-BR" dirty="0" smtClean="0"/>
              <a:t>nJ2: Número de juntas com 2 GDL</a:t>
            </a:r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73" t="43849" r="40431" b="49432"/>
          <a:stretch/>
        </p:blipFill>
        <p:spPr bwMode="auto">
          <a:xfrm>
            <a:off x="1963297" y="3068960"/>
            <a:ext cx="5489023" cy="72008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90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Quantos Graus de Liberdade tem os Mecanismos a seguir?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076735" y="2420888"/>
            <a:ext cx="4519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 = 2 nJ1=1 nJ2=0</a:t>
            </a:r>
          </a:p>
          <a:p>
            <a:r>
              <a:rPr lang="pt-BR" dirty="0" smtClean="0"/>
              <a:t>N = 3.(2-1) – 2.(1) - 0</a:t>
            </a:r>
          </a:p>
          <a:p>
            <a:r>
              <a:rPr lang="pt-BR" dirty="0" smtClean="0"/>
              <a:t>N = 1GDL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987824" y="4509120"/>
            <a:ext cx="4519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 = </a:t>
            </a:r>
            <a:r>
              <a:rPr lang="pt-BR" dirty="0"/>
              <a:t>3</a:t>
            </a:r>
            <a:r>
              <a:rPr lang="pt-BR" dirty="0" smtClean="0"/>
              <a:t> nJ1=2 nJ2=0</a:t>
            </a:r>
          </a:p>
          <a:p>
            <a:r>
              <a:rPr lang="pt-BR" dirty="0" smtClean="0"/>
              <a:t>N = 3.(3-1) – 2.(2) - 0</a:t>
            </a:r>
          </a:p>
          <a:p>
            <a:r>
              <a:rPr lang="pt-BR" dirty="0" smtClean="0"/>
              <a:t>N = 2GDL</a:t>
            </a:r>
            <a:endParaRPr lang="pt-B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357" t="33807" r="22421" b="13920"/>
          <a:stretch/>
        </p:blipFill>
        <p:spPr bwMode="auto">
          <a:xfrm>
            <a:off x="971600" y="2420888"/>
            <a:ext cx="1330036" cy="382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560" t="48841" r="34986" b="45549"/>
          <a:stretch/>
        </p:blipFill>
        <p:spPr bwMode="auto">
          <a:xfrm>
            <a:off x="6228184" y="2677371"/>
            <a:ext cx="969818" cy="41036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86" t="75284" r="34773" b="19224"/>
          <a:stretch/>
        </p:blipFill>
        <p:spPr bwMode="auto">
          <a:xfrm>
            <a:off x="6255893" y="4769894"/>
            <a:ext cx="942109" cy="40178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764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Determinação de Graus de Liberdade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Mecanismos Espaciais</a:t>
            </a:r>
          </a:p>
          <a:p>
            <a:r>
              <a:rPr lang="pt-BR" dirty="0" smtClean="0"/>
              <a:t>	Para </a:t>
            </a:r>
            <a:r>
              <a:rPr lang="pt-BR" dirty="0"/>
              <a:t>um mecanismo espacial com </a:t>
            </a:r>
            <a:r>
              <a:rPr lang="pt-BR" dirty="0" err="1"/>
              <a:t>nL</a:t>
            </a:r>
            <a:r>
              <a:rPr lang="pt-BR" dirty="0"/>
              <a:t> barras (incluindo a </a:t>
            </a:r>
            <a:r>
              <a:rPr lang="pt-BR" dirty="0" smtClean="0"/>
              <a:t>barra fixa </a:t>
            </a:r>
            <a:r>
              <a:rPr lang="pt-BR" dirty="0"/>
              <a:t>com seis graus de liberdade), o número de graus </a:t>
            </a:r>
            <a:r>
              <a:rPr lang="pt-BR" dirty="0" smtClean="0"/>
              <a:t>de liberdade </a:t>
            </a:r>
            <a:r>
              <a:rPr lang="pt-BR" dirty="0"/>
              <a:t>do mecanismo articulado é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Onde:</a:t>
            </a:r>
          </a:p>
          <a:p>
            <a:r>
              <a:rPr lang="pt-BR" dirty="0" err="1" smtClean="0"/>
              <a:t>nC</a:t>
            </a:r>
            <a:r>
              <a:rPr lang="pt-BR" dirty="0" smtClean="0"/>
              <a:t>: Número de Restrições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30" t="56547" r="44558" b="34326"/>
          <a:stretch/>
        </p:blipFill>
        <p:spPr bwMode="auto">
          <a:xfrm>
            <a:off x="1259632" y="3645024"/>
            <a:ext cx="7047626" cy="106642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013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Determine para o robô abaixo os Graus de Liberdade.</a:t>
            </a:r>
          </a:p>
          <a:p>
            <a:r>
              <a:rPr lang="pt-BR" dirty="0" smtClean="0"/>
              <a:t>Robô é composto de 7 barras e 6 juntas de revolução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71" t="26587" r="46845" b="23675"/>
          <a:stretch/>
        </p:blipFill>
        <p:spPr bwMode="auto">
          <a:xfrm>
            <a:off x="611560" y="2742860"/>
            <a:ext cx="5319486" cy="363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99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011" t="40421" r="8751" b="44643"/>
          <a:stretch/>
        </p:blipFill>
        <p:spPr bwMode="auto">
          <a:xfrm>
            <a:off x="2025942" y="1988840"/>
            <a:ext cx="5138346" cy="133837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944" t="47822" r="6130" b="38920"/>
          <a:stretch/>
        </p:blipFill>
        <p:spPr bwMode="auto">
          <a:xfrm>
            <a:off x="2267744" y="3611309"/>
            <a:ext cx="4544291" cy="96981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749" t="69047" r="5627" b="21826"/>
          <a:stretch/>
        </p:blipFill>
        <p:spPr bwMode="auto">
          <a:xfrm>
            <a:off x="955570" y="5013176"/>
            <a:ext cx="7216830" cy="8116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7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Determinações de Graus de Liberdade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Para Cadeias Cinemáticas</a:t>
            </a:r>
          </a:p>
          <a:p>
            <a:endParaRPr lang="pt-BR" b="1" dirty="0">
              <a:solidFill>
                <a:srgbClr val="FF0000"/>
              </a:solidFill>
            </a:endParaRPr>
          </a:p>
          <a:p>
            <a:endParaRPr lang="pt-BR" b="1" dirty="0" smtClean="0">
              <a:solidFill>
                <a:srgbClr val="FF0000"/>
              </a:solidFill>
            </a:endParaRPr>
          </a:p>
          <a:p>
            <a:endParaRPr lang="pt-BR" b="1" dirty="0">
              <a:solidFill>
                <a:srgbClr val="FF0000"/>
              </a:solidFill>
            </a:endParaRPr>
          </a:p>
          <a:p>
            <a:endParaRPr lang="pt-BR" b="1" dirty="0" smtClean="0">
              <a:solidFill>
                <a:srgbClr val="FF0000"/>
              </a:solidFill>
            </a:endParaRPr>
          </a:p>
          <a:p>
            <a:endParaRPr lang="pt-BR" b="1" dirty="0">
              <a:solidFill>
                <a:srgbClr val="FF0000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Onde: 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N: Número de GDL (Excluindo o solo)                             </a:t>
            </a:r>
          </a:p>
          <a:p>
            <a:r>
              <a:rPr lang="pt-BR" dirty="0" err="1" smtClean="0">
                <a:solidFill>
                  <a:schemeClr val="tx1"/>
                </a:solidFill>
              </a:rPr>
              <a:t>nB</a:t>
            </a:r>
            <a:r>
              <a:rPr lang="pt-BR" dirty="0" smtClean="0">
                <a:solidFill>
                  <a:schemeClr val="tx1"/>
                </a:solidFill>
              </a:rPr>
              <a:t>: Número de Corpos                       </a:t>
            </a:r>
            <a:r>
              <a:rPr lang="pt-BR" dirty="0" err="1" smtClean="0">
                <a:solidFill>
                  <a:schemeClr val="tx1"/>
                </a:solidFill>
              </a:rPr>
              <a:t>fi</a:t>
            </a:r>
            <a:r>
              <a:rPr lang="pt-BR" dirty="0" smtClean="0">
                <a:solidFill>
                  <a:schemeClr val="tx1"/>
                </a:solidFill>
              </a:rPr>
              <a:t>: GDL da junta i      </a:t>
            </a:r>
          </a:p>
          <a:p>
            <a:r>
              <a:rPr lang="pt-BR" dirty="0" err="1" smtClean="0">
                <a:solidFill>
                  <a:schemeClr val="tx1"/>
                </a:solidFill>
              </a:rPr>
              <a:t>nJ</a:t>
            </a:r>
            <a:r>
              <a:rPr lang="pt-BR" dirty="0" smtClean="0">
                <a:solidFill>
                  <a:schemeClr val="tx1"/>
                </a:solidFill>
              </a:rPr>
              <a:t>: Número de Juntas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86" t="36905" r="45562" b="51136"/>
          <a:stretch/>
        </p:blipFill>
        <p:spPr bwMode="auto">
          <a:xfrm>
            <a:off x="1475656" y="2564904"/>
            <a:ext cx="5776649" cy="165618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00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Utilizando o mesmo exemplo do </a:t>
            </a:r>
            <a:r>
              <a:rPr lang="pt-BR" dirty="0"/>
              <a:t>P</a:t>
            </a:r>
            <a:r>
              <a:rPr lang="pt-BR" dirty="0" smtClean="0"/>
              <a:t>êndulo Simples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								N= 3.(1) – (3-1)</a:t>
            </a:r>
          </a:p>
          <a:p>
            <a:r>
              <a:rPr lang="pt-BR" dirty="0" smtClean="0"/>
              <a:t>								N = 1 GDL</a:t>
            </a:r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357" t="33807" r="22421" b="47961"/>
          <a:stretch/>
        </p:blipFill>
        <p:spPr bwMode="auto">
          <a:xfrm>
            <a:off x="683568" y="2780927"/>
            <a:ext cx="2088232" cy="20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86" t="36905" r="45562" b="51136"/>
          <a:stretch/>
        </p:blipFill>
        <p:spPr bwMode="auto">
          <a:xfrm>
            <a:off x="3256370" y="2728602"/>
            <a:ext cx="4772014" cy="136815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560" t="48841" r="34986" b="45549"/>
          <a:stretch/>
        </p:blipFill>
        <p:spPr bwMode="auto">
          <a:xfrm>
            <a:off x="827584" y="4999410"/>
            <a:ext cx="2088232" cy="88360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843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	Número de parâmetros independentes necessários para especificar a posição de cada barra em referente à estrutura ou barra fixa</a:t>
            </a:r>
          </a:p>
          <a:p>
            <a:endParaRPr lang="pt-BR" dirty="0"/>
          </a:p>
          <a:p>
            <a:r>
              <a:rPr lang="pt-BR" dirty="0" smtClean="0"/>
              <a:t>	Denominado também como </a:t>
            </a:r>
            <a:r>
              <a:rPr lang="pt-BR" b="1" dirty="0" smtClean="0">
                <a:solidFill>
                  <a:srgbClr val="FF0000"/>
                </a:solidFill>
              </a:rPr>
              <a:t>MOBILIDADE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	Define a posição de um corpo no espaço em qualquer instante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37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Função dos GDL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Indicar quantos movimentos um determinado mecanismo pode executar.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Demostra a mobilidade de um mecanismo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Classifica o sistema mecânico em mecanismo ou estrutura</a:t>
            </a:r>
          </a:p>
        </p:txBody>
      </p:sp>
    </p:spTree>
    <p:extLst>
      <p:ext uri="{BB962C8B-B14F-4D97-AF65-F5344CB8AC3E}">
        <p14:creationId xmlns:p14="http://schemas.microsoft.com/office/powerpoint/2010/main" xmlns="" val="27375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Função dos GDL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 bwMode="auto">
          <a:xfrm>
            <a:off x="898282" y="2587098"/>
            <a:ext cx="1657494" cy="733890"/>
          </a:xfrm>
          <a:prstGeom prst="roundRect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pt-BR" sz="2400" b="1" dirty="0" smtClean="0">
                <a:solidFill>
                  <a:sysClr val="windowText" lastClr="000000"/>
                </a:solidFill>
                <a:latin typeface="Times New Roman" pitchFamily="16" charset="0"/>
              </a:rPr>
              <a:t>GDL &gt; 0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Times New Roman" pitchFamily="16" charset="0"/>
            </a:endParaRPr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898282" y="4119981"/>
            <a:ext cx="1656184" cy="733890"/>
          </a:xfrm>
          <a:prstGeom prst="roundRect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pt-BR" sz="2400" b="1" dirty="0" smtClean="0">
                <a:solidFill>
                  <a:sysClr val="windowText" lastClr="000000"/>
                </a:solidFill>
                <a:latin typeface="Times New Roman" pitchFamily="16" charset="0"/>
              </a:rPr>
              <a:t>GDL ≤ 0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Times New Roman" pitchFamily="16" charset="0"/>
            </a:endParaRPr>
          </a:p>
        </p:txBody>
      </p:sp>
      <p:sp>
        <p:nvSpPr>
          <p:cNvPr id="7" name="Retângulo de cantos arredondados 6"/>
          <p:cNvSpPr/>
          <p:nvPr/>
        </p:nvSpPr>
        <p:spPr bwMode="auto">
          <a:xfrm>
            <a:off x="5148064" y="2393268"/>
            <a:ext cx="3096344" cy="963724"/>
          </a:xfrm>
          <a:prstGeom prst="roundRect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pt-BR" sz="2400" b="1" dirty="0" smtClean="0">
                <a:solidFill>
                  <a:sysClr val="windowText" lastClr="000000"/>
                </a:solidFill>
                <a:latin typeface="Times New Roman" pitchFamily="16" charset="0"/>
              </a:rPr>
              <a:t>MECANISMO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Times New Roman" pitchFamily="16" charset="0"/>
            </a:endParaRPr>
          </a:p>
        </p:txBody>
      </p:sp>
      <p:sp>
        <p:nvSpPr>
          <p:cNvPr id="8" name="Retângulo de cantos arredondados 7"/>
          <p:cNvSpPr/>
          <p:nvPr/>
        </p:nvSpPr>
        <p:spPr bwMode="auto">
          <a:xfrm>
            <a:off x="5148064" y="4005064"/>
            <a:ext cx="3096344" cy="963724"/>
          </a:xfrm>
          <a:prstGeom prst="roundRect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6" charset="0"/>
              </a:rPr>
              <a:t>ESTRUTURA</a:t>
            </a:r>
          </a:p>
        </p:txBody>
      </p:sp>
      <p:sp>
        <p:nvSpPr>
          <p:cNvPr id="9" name="Seta para a direita 8"/>
          <p:cNvSpPr/>
          <p:nvPr/>
        </p:nvSpPr>
        <p:spPr bwMode="auto">
          <a:xfrm>
            <a:off x="2555776" y="4293096"/>
            <a:ext cx="2528308" cy="366945"/>
          </a:xfrm>
          <a:prstGeom prst="rightArrow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0" name="Seta para a direita 9"/>
          <p:cNvSpPr/>
          <p:nvPr/>
        </p:nvSpPr>
        <p:spPr bwMode="auto">
          <a:xfrm>
            <a:off x="2555776" y="2780928"/>
            <a:ext cx="2528308" cy="366945"/>
          </a:xfrm>
          <a:prstGeom prst="rightArrow">
            <a:avLst/>
          </a:prstGeom>
          <a:solidFill>
            <a:srgbClr val="FF00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6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38" t="33468" r="21020" b="38492"/>
          <a:stretch/>
        </p:blipFill>
        <p:spPr bwMode="auto">
          <a:xfrm>
            <a:off x="2339609" y="1844824"/>
            <a:ext cx="4824679" cy="309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043608" y="5160094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É um Mecanismo ou uma Estrutura?</a:t>
            </a:r>
          </a:p>
          <a:p>
            <a:r>
              <a:rPr lang="pt-BR" sz="3200" dirty="0" smtClean="0"/>
              <a:t>Justifique.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24286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ele se comporta?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	</a:t>
            </a:r>
            <a:r>
              <a:rPr lang="pt-BR" dirty="0" smtClean="0"/>
              <a:t>Um </a:t>
            </a:r>
            <a:r>
              <a:rPr lang="pt-BR" dirty="0"/>
              <a:t>corpo rígido sem deslocamentos prescritos têm </a:t>
            </a:r>
            <a:r>
              <a:rPr lang="pt-BR" b="1" dirty="0" smtClean="0"/>
              <a:t>seis</a:t>
            </a:r>
            <a:r>
              <a:rPr lang="pt-BR" dirty="0" smtClean="0"/>
              <a:t> </a:t>
            </a:r>
            <a:r>
              <a:rPr lang="pt-BR" b="1" dirty="0" smtClean="0">
                <a:solidFill>
                  <a:srgbClr val="FF0000"/>
                </a:solidFill>
              </a:rPr>
              <a:t>graus </a:t>
            </a:r>
            <a:r>
              <a:rPr lang="pt-BR" b="1" dirty="0">
                <a:solidFill>
                  <a:srgbClr val="FF0000"/>
                </a:solidFill>
              </a:rPr>
              <a:t>de liberdade</a:t>
            </a:r>
            <a:r>
              <a:rPr lang="pt-BR" dirty="0"/>
              <a:t>: 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Translações </a:t>
            </a:r>
            <a:r>
              <a:rPr lang="pt-BR" dirty="0"/>
              <a:t>em três direções 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Rotações ao longo </a:t>
            </a:r>
            <a:r>
              <a:rPr lang="pt-BR" dirty="0"/>
              <a:t>de três eixos de </a:t>
            </a:r>
            <a:r>
              <a:rPr lang="pt-BR" dirty="0" smtClean="0"/>
              <a:t>coordenadas</a:t>
            </a:r>
          </a:p>
          <a:p>
            <a:r>
              <a:rPr lang="pt-BR" dirty="0" smtClean="0"/>
              <a:t>	</a:t>
            </a:r>
          </a:p>
          <a:p>
            <a:r>
              <a:rPr lang="pt-BR" dirty="0"/>
              <a:t>	</a:t>
            </a:r>
            <a:r>
              <a:rPr lang="pt-BR" dirty="0" smtClean="0"/>
              <a:t>Um corpo que tem </a:t>
            </a:r>
            <a:r>
              <a:rPr lang="pt-BR" dirty="0"/>
              <a:t>movimento restrito em um </a:t>
            </a:r>
            <a:r>
              <a:rPr lang="pt-BR" dirty="0" smtClean="0"/>
              <a:t>plano tem </a:t>
            </a:r>
            <a:r>
              <a:rPr lang="pt-BR" b="1" dirty="0" smtClean="0">
                <a:solidFill>
                  <a:srgbClr val="FF0000"/>
                </a:solidFill>
              </a:rPr>
              <a:t>três graus </a:t>
            </a:r>
            <a:r>
              <a:rPr lang="pt-BR" b="1" dirty="0">
                <a:solidFill>
                  <a:srgbClr val="FF0000"/>
                </a:solidFill>
              </a:rPr>
              <a:t>de liberdade</a:t>
            </a:r>
            <a:r>
              <a:rPr lang="pt-BR" dirty="0"/>
              <a:t>: 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Translação </a:t>
            </a:r>
            <a:r>
              <a:rPr lang="pt-BR" dirty="0"/>
              <a:t>em duas </a:t>
            </a:r>
            <a:r>
              <a:rPr lang="pt-BR" dirty="0" smtClean="0"/>
              <a:t>coordenadas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Rotação em </a:t>
            </a:r>
            <a:r>
              <a:rPr lang="pt-BR" dirty="0"/>
              <a:t>relação ao plano.</a:t>
            </a:r>
          </a:p>
        </p:txBody>
      </p:sp>
    </p:spTree>
    <p:extLst>
      <p:ext uri="{BB962C8B-B14F-4D97-AF65-F5344CB8AC3E}">
        <p14:creationId xmlns:p14="http://schemas.microsoft.com/office/powerpoint/2010/main" xmlns="" val="21670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 Plano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56" t="43254" r="37864" b="17460"/>
          <a:stretch/>
        </p:blipFill>
        <p:spPr bwMode="auto">
          <a:xfrm>
            <a:off x="1979712" y="2132856"/>
            <a:ext cx="4680520" cy="399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826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 Espaço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09" t="42064" r="36526" b="15151"/>
          <a:stretch/>
        </p:blipFill>
        <p:spPr bwMode="auto">
          <a:xfrm>
            <a:off x="1720818" y="1928172"/>
            <a:ext cx="5947526" cy="423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219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Movimento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Rotação Pura</a:t>
            </a:r>
          </a:p>
          <a:p>
            <a:r>
              <a:rPr lang="pt-BR" dirty="0" smtClean="0"/>
              <a:t>	Todos os pontos do corpo descrevem trajetórias circulares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884" t="52381" r="23363" b="16667"/>
          <a:stretch/>
        </p:blipFill>
        <p:spPr bwMode="auto">
          <a:xfrm>
            <a:off x="3213607" y="2996952"/>
            <a:ext cx="315859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712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Movimento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Translação Pura</a:t>
            </a:r>
          </a:p>
          <a:p>
            <a:r>
              <a:rPr lang="pt-BR" dirty="0" smtClean="0"/>
              <a:t>	Todos </a:t>
            </a:r>
            <a:r>
              <a:rPr lang="pt-BR" dirty="0"/>
              <a:t>os pontos do corpo </a:t>
            </a:r>
            <a:r>
              <a:rPr lang="pt-BR" dirty="0" smtClean="0"/>
              <a:t>descrevem trajetórias </a:t>
            </a:r>
            <a:r>
              <a:rPr lang="pt-BR" dirty="0"/>
              <a:t>paralelas (curvas ou retas)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58" t="58729" r="34519" b="16667"/>
          <a:stretch/>
        </p:blipFill>
        <p:spPr bwMode="auto">
          <a:xfrm>
            <a:off x="1555716" y="3540358"/>
            <a:ext cx="6279402" cy="255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499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Movimentos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Movimento Complexo</a:t>
            </a:r>
          </a:p>
          <a:p>
            <a:r>
              <a:rPr lang="pt-BR" dirty="0" smtClean="0"/>
              <a:t>	Pode </a:t>
            </a:r>
            <a:r>
              <a:rPr lang="pt-BR" dirty="0"/>
              <a:t>ser descrito como a </a:t>
            </a:r>
            <a:r>
              <a:rPr lang="pt-BR" dirty="0" smtClean="0"/>
              <a:t>combinação de </a:t>
            </a:r>
            <a:r>
              <a:rPr lang="pt-BR" dirty="0"/>
              <a:t>rotação e translação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76" t="56151" r="21578" b="16865"/>
          <a:stretch/>
        </p:blipFill>
        <p:spPr bwMode="auto">
          <a:xfrm>
            <a:off x="251520" y="3573016"/>
            <a:ext cx="864095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11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Restrições de GDL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Juntas</a:t>
            </a:r>
          </a:p>
          <a:p>
            <a:endParaRPr lang="pt-BR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dirty="0"/>
              <a:t>E</a:t>
            </a:r>
            <a:r>
              <a:rPr lang="pt-BR" dirty="0" smtClean="0"/>
              <a:t>lemento </a:t>
            </a:r>
            <a:r>
              <a:rPr lang="pt-BR" dirty="0"/>
              <a:t>que conecta 2 corpos 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Permite </a:t>
            </a:r>
            <a:r>
              <a:rPr lang="pt-BR" dirty="0"/>
              <a:t>a transmissão de força </a:t>
            </a:r>
            <a:r>
              <a:rPr lang="pt-BR" dirty="0" smtClean="0"/>
              <a:t>ou torque</a:t>
            </a:r>
            <a:r>
              <a:rPr lang="pt-BR" dirty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Atuam </a:t>
            </a:r>
            <a:r>
              <a:rPr lang="pt-BR" dirty="0"/>
              <a:t>como restrições geométricas.</a:t>
            </a:r>
          </a:p>
        </p:txBody>
      </p:sp>
    </p:spTree>
    <p:extLst>
      <p:ext uri="{BB962C8B-B14F-4D97-AF65-F5344CB8AC3E}">
        <p14:creationId xmlns:p14="http://schemas.microsoft.com/office/powerpoint/2010/main" xmlns="" val="372213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Sul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IFSul</Template>
  <TotalTime>2015</TotalTime>
  <Words>291</Words>
  <Application>Microsoft Office PowerPoint</Application>
  <PresentationFormat>Apresentação na tela (4:3)</PresentationFormat>
  <Paragraphs>113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IFSul</vt:lpstr>
      <vt:lpstr>Mecanismos  Graus de Liberdade</vt:lpstr>
      <vt:lpstr>O que é?</vt:lpstr>
      <vt:lpstr>Como ele se comporta?</vt:lpstr>
      <vt:lpstr>No Plano</vt:lpstr>
      <vt:lpstr>No Espaço</vt:lpstr>
      <vt:lpstr>Tipos de Movimento</vt:lpstr>
      <vt:lpstr>Tipos de Movimento</vt:lpstr>
      <vt:lpstr>Tipos de Movimentos</vt:lpstr>
      <vt:lpstr>Restrições de GDL</vt:lpstr>
      <vt:lpstr>Restrições de GDL</vt:lpstr>
      <vt:lpstr>Restrições de GDL</vt:lpstr>
      <vt:lpstr>Restrições de GDL</vt:lpstr>
      <vt:lpstr>Determinação de Graus de Liberdade</vt:lpstr>
      <vt:lpstr>Exemplos</vt:lpstr>
      <vt:lpstr>Determinação de Graus de Liberdade</vt:lpstr>
      <vt:lpstr>Exemplo</vt:lpstr>
      <vt:lpstr>Exemplo</vt:lpstr>
      <vt:lpstr>Determinações de Graus de Liberdade</vt:lpstr>
      <vt:lpstr>Exemplo</vt:lpstr>
      <vt:lpstr>Função dos GDL</vt:lpstr>
      <vt:lpstr>Função dos GDL</vt:lpstr>
      <vt:lpstr>Exemplo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Mecanismos Graus de Liberdade</dc:title>
  <dc:creator>Cristiano Linck</dc:creator>
  <cp:lastModifiedBy>IF Sul-rio-grandense</cp:lastModifiedBy>
  <cp:revision>20</cp:revision>
  <dcterms:created xsi:type="dcterms:W3CDTF">2013-03-11T15:03:46Z</dcterms:created>
  <dcterms:modified xsi:type="dcterms:W3CDTF">2015-03-04T20:34:31Z</dcterms:modified>
</cp:coreProperties>
</file>