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theme/themeOverride12.xml" ContentType="application/vnd.openxmlformats-officedocument.themeOverr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theme/themeOverride5.xml" ContentType="application/vnd.openxmlformats-officedocument.themeOverr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notesSlides/notesSlide12.xml" ContentType="application/vnd.openxmlformats-officedocument.presentationml.notesSlide+xml"/>
  <Override PartName="/ppt/theme/themeOverride17.xml" ContentType="application/vnd.openxmlformats-officedocument.themeOverr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charts/chart1.xml" ContentType="application/vnd.openxmlformats-officedocument.drawingml.chart+xml"/>
  <Override PartName="/ppt/theme/themeOverride13.xml" ContentType="application/vnd.openxmlformats-officedocument.themeOverride+xml"/>
  <Override PartName="/ppt/charts/style3.xml" ContentType="application/vnd.ms-office.chartstyle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theme/themeOverride8.xml" ContentType="application/vnd.openxmlformats-officedocument.themeOverride+xml"/>
  <Override PartName="/ppt/diagrams/quickStyle5.xml" ContentType="application/vnd.openxmlformats-officedocument.drawingml.diagramStyle+xml"/>
  <Override PartName="/ppt/theme/themeOverride11.xml" ContentType="application/vnd.openxmlformats-officedocument.themeOverride+xml"/>
  <Override PartName="/ppt/diagrams/drawing3.xml" ContentType="application/vnd.ms-office.drawingml.diagramDrawing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theme/themeOverride6.xml" ContentType="application/vnd.openxmlformats-officedocument.themeOverr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theme/themeOverride4.xml" ContentType="application/vnd.openxmlformats-officedocument.themeOverride+xml"/>
  <Override PartName="/ppt/diagrams/layout8.xml" ContentType="application/vnd.openxmlformats-officedocument.drawingml.diagram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diagrams/layout6.xml" ContentType="application/vnd.openxmlformats-officedocument.drawingml.diagram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notesSlides/notesSlide13.xml" ContentType="application/vnd.openxmlformats-officedocument.presentationml.notesSlide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Default Extension="gif" ContentType="image/gif"/>
  <Override PartName="/ppt/diagrams/colors7.xml" ContentType="application/vnd.openxmlformats-officedocument.drawingml.diagramColors+xml"/>
  <Override PartName="/ppt/notesSlides/notesSlide11.xml" ContentType="application/vnd.openxmlformats-officedocument.presentationml.notesSlide+xml"/>
  <Override PartName="/ppt/theme/themeOverride18.xml" ContentType="application/vnd.openxmlformats-officedocument.themeOverride+xml"/>
  <Override PartName="/ppt/diagrams/drawing8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theme/themeOverride16.xml" ContentType="application/vnd.openxmlformats-officedocument.themeOverrid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theme/themeOverride9.xml" ContentType="application/vnd.openxmlformats-officedocument.themeOverride+xml"/>
  <Override PartName="/ppt/diagrams/quickStyle6.xml" ContentType="application/vnd.openxmlformats-officedocument.drawingml.diagramStyle+xml"/>
  <Override PartName="/ppt/theme/themeOverride14.xml" ContentType="application/vnd.openxmlformats-officedocument.themeOverr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theme/themeOverride7.xml" ContentType="application/vnd.openxmlformats-officedocument.themeOverride+xml"/>
  <Override PartName="/ppt/diagrams/quickStyle4.xml" ContentType="application/vnd.openxmlformats-officedocument.drawingml.diagram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theme/themeOverride15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handoutMasterIdLst>
    <p:handoutMasterId r:id="rId26"/>
  </p:handoutMasterIdLst>
  <p:sldIdLst>
    <p:sldId id="337" r:id="rId2"/>
    <p:sldId id="333" r:id="rId3"/>
    <p:sldId id="332" r:id="rId4"/>
    <p:sldId id="302" r:id="rId5"/>
    <p:sldId id="334" r:id="rId6"/>
    <p:sldId id="284" r:id="rId7"/>
    <p:sldId id="322" r:id="rId8"/>
    <p:sldId id="338" r:id="rId9"/>
    <p:sldId id="323" r:id="rId10"/>
    <p:sldId id="324" r:id="rId11"/>
    <p:sldId id="327" r:id="rId12"/>
    <p:sldId id="328" r:id="rId13"/>
    <p:sldId id="325" r:id="rId14"/>
    <p:sldId id="335" r:id="rId15"/>
    <p:sldId id="326" r:id="rId16"/>
    <p:sldId id="329" r:id="rId17"/>
    <p:sldId id="330" r:id="rId18"/>
    <p:sldId id="331" r:id="rId19"/>
    <p:sldId id="321" r:id="rId20"/>
    <p:sldId id="319" r:id="rId21"/>
    <p:sldId id="288" r:id="rId22"/>
    <p:sldId id="278" r:id="rId23"/>
    <p:sldId id="336" r:id="rId24"/>
  </p:sldIdLst>
  <p:sldSz cx="9144000" cy="6858000" type="screen4x3"/>
  <p:notesSz cx="6881813" cy="92964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6CC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162" autoAdjust="0"/>
    <p:restoredTop sz="94660"/>
  </p:normalViewPr>
  <p:slideViewPr>
    <p:cSldViewPr>
      <p:cViewPr varScale="1">
        <p:scale>
          <a:sx n="86" d="100"/>
          <a:sy n="86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Users\erikagarcia\AppData\Local\Microsoft\Windows\Temporary%20Internet%20Files\Content.Outlook\IS9N8KCF\medalleria%202008-2013%20(3)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Libro1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file:///C:\Users\erikagarcia\Documents\Bienestar\Cobertura%20CNA\Consolidado%20de%20Cobertura%20por%20Facultad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pt-BR" sz="1400" b="1" i="0" u="none" strike="noStrike" kern="1200" spc="0" baseline="0" noProof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pt-BR" sz="1400" b="1" i="0" u="none" strike="noStrike" kern="1200" spc="0" baseline="0" noProof="0" dirty="0" smtClean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Deserção </a:t>
            </a:r>
            <a:r>
              <a:rPr lang="pt-BR" sz="1400" b="1" i="0" u="none" strike="noStrike" kern="1200" spc="0" baseline="0" noProof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por período</a:t>
            </a:r>
          </a:p>
        </c:rich>
      </c:tx>
      <c:spPr>
        <a:noFill/>
        <a:ln>
          <a:noFill/>
        </a:ln>
        <a:effectLst/>
      </c:spPr>
    </c:title>
    <c:plotArea>
      <c:layout/>
      <c:lineChart>
        <c:grouping val="standard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5840215095064361E-2"/>
                  <c:y val="-2.355699166379096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0067643983526498E-2"/>
                  <c:y val="2.808444012217686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6111111111111122E-2"/>
                  <c:y val="-2.77777777777777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4796747967479684E-2"/>
                  <c:y val="-2.325040853983730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7154471544715512E-2"/>
                  <c:y val="2.808444012217694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5.000000000000001E-2"/>
                  <c:y val="-2.808444012217694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3.333333333333334E-2"/>
                  <c:y val="-3.70370370370370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5.2710027100271013E-2"/>
                  <c:y val="2.798212691685751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4.444444444444455E-2"/>
                  <c:y val="-2.77777777777777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3.3333333333333444E-2"/>
                  <c:y val="-3.703703703703704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1.3888888888888793E-2"/>
                  <c:y val="1.851851851851852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s-CO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pt-BR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Hoja3!$I$5:$I$15</c:f>
              <c:strCache>
                <c:ptCount val="11"/>
                <c:pt idx="0">
                  <c:v>2018-1</c:v>
                </c:pt>
                <c:pt idx="1">
                  <c:v>2008-2</c:v>
                </c:pt>
                <c:pt idx="2">
                  <c:v>2009-1</c:v>
                </c:pt>
                <c:pt idx="3">
                  <c:v>2009-2</c:v>
                </c:pt>
                <c:pt idx="4">
                  <c:v>2010-1</c:v>
                </c:pt>
                <c:pt idx="5">
                  <c:v>2010-2</c:v>
                </c:pt>
                <c:pt idx="6">
                  <c:v>2011-1</c:v>
                </c:pt>
                <c:pt idx="7">
                  <c:v>2011-2</c:v>
                </c:pt>
                <c:pt idx="8">
                  <c:v>2012-1</c:v>
                </c:pt>
                <c:pt idx="9">
                  <c:v>2012-2</c:v>
                </c:pt>
                <c:pt idx="10">
                  <c:v>2013-1</c:v>
                </c:pt>
              </c:strCache>
            </c:strRef>
          </c:cat>
          <c:val>
            <c:numRef>
              <c:f>Hoja3!$J$5:$J$15</c:f>
              <c:numCache>
                <c:formatCode>General</c:formatCode>
                <c:ptCount val="11"/>
                <c:pt idx="0">
                  <c:v>26.27</c:v>
                </c:pt>
                <c:pt idx="1">
                  <c:v>23.14</c:v>
                </c:pt>
                <c:pt idx="2">
                  <c:v>23.330000000000002</c:v>
                </c:pt>
                <c:pt idx="3">
                  <c:v>21.43</c:v>
                </c:pt>
                <c:pt idx="4">
                  <c:v>18.05</c:v>
                </c:pt>
                <c:pt idx="5">
                  <c:v>17.93</c:v>
                </c:pt>
                <c:pt idx="6">
                  <c:v>19.57</c:v>
                </c:pt>
                <c:pt idx="7">
                  <c:v>18.110000000000003</c:v>
                </c:pt>
                <c:pt idx="8">
                  <c:v>17.93</c:v>
                </c:pt>
                <c:pt idx="9">
                  <c:v>19.03</c:v>
                </c:pt>
                <c:pt idx="10">
                  <c:v>15.83</c:v>
                </c:pt>
              </c:numCache>
            </c:numRef>
          </c:val>
        </c:ser>
        <c:dLbls/>
        <c:marker val="1"/>
        <c:axId val="54531584"/>
        <c:axId val="54533120"/>
      </c:lineChart>
      <c:catAx>
        <c:axId val="5453158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CO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pt-BR"/>
          </a:p>
        </c:txPr>
        <c:crossAx val="54533120"/>
        <c:crosses val="autoZero"/>
        <c:auto val="1"/>
        <c:lblAlgn val="ctr"/>
        <c:lblOffset val="100"/>
      </c:catAx>
      <c:valAx>
        <c:axId val="5453312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CO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54531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autoTitleDeleted val="1"/>
    <c:plotArea>
      <c:layout/>
      <c:lineChart>
        <c:grouping val="standard"/>
        <c:ser>
          <c:idx val="1"/>
          <c:order val="0"/>
          <c:tx>
            <c:strRef>
              <c:f>Hoja1!$E$13</c:f>
              <c:strCache>
                <c:ptCount val="1"/>
                <c:pt idx="0">
                  <c:v>Presupuesto</c:v>
                </c:pt>
              </c:strCache>
            </c:strRef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7030A0"/>
              </a:solidFill>
              <a:ln w="9525">
                <a:solidFill>
                  <a:srgbClr val="7030A0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5.9435364041605133E-3"/>
                  <c:y val="4.808137547098487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1887072808320952E-2"/>
                  <c:y val="-3.328710609529722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9247152055473731E-3"/>
                  <c:y val="-5.917707750275070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905894006934127E-3"/>
                  <c:y val="4.438280812706291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s-CO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Lit>
              <c:formatCode>General</c:formatCode>
              <c:ptCount val="4"/>
              <c:pt idx="0">
                <c:v>2010</c:v>
              </c:pt>
              <c:pt idx="1">
                <c:v>2011</c:v>
              </c:pt>
              <c:pt idx="2">
                <c:v>2012</c:v>
              </c:pt>
              <c:pt idx="3">
                <c:v>2013</c:v>
              </c:pt>
            </c:numLit>
          </c:cat>
          <c:val>
            <c:numRef>
              <c:f>Hoja1!$E$14:$E$17</c:f>
              <c:numCache>
                <c:formatCode>"$"#,##0_);[Red]\("$"#,##0\)</c:formatCode>
                <c:ptCount val="4"/>
                <c:pt idx="0">
                  <c:v>2507</c:v>
                </c:pt>
                <c:pt idx="1">
                  <c:v>2815</c:v>
                </c:pt>
                <c:pt idx="2">
                  <c:v>2216</c:v>
                </c:pt>
                <c:pt idx="3">
                  <c:v>2250</c:v>
                </c:pt>
              </c:numCache>
            </c:numRef>
          </c:val>
        </c:ser>
        <c:ser>
          <c:idx val="0"/>
          <c:order val="1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val>
            <c:numRef>
              <c:f>Hoja1!$D$10</c:f>
              <c:numCache>
                <c:formatCode>"$"#,##0_);[Red]\("$"#,##0\)</c:formatCode>
                <c:ptCount val="1"/>
                <c:pt idx="0">
                  <c:v>2506788533</c:v>
                </c:pt>
              </c:numCache>
            </c:numRef>
          </c:val>
        </c:ser>
        <c:ser>
          <c:idx val="2"/>
          <c:order val="2"/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val>
            <c:numRef>
              <c:f>Hoja1!$E$10</c:f>
              <c:numCache>
                <c:formatCode>"$"#,##0_);[Red]\("$"#,##0\)</c:formatCode>
                <c:ptCount val="1"/>
                <c:pt idx="0">
                  <c:v>2814588527</c:v>
                </c:pt>
              </c:numCache>
            </c:numRef>
          </c:val>
        </c:ser>
        <c:ser>
          <c:idx val="3"/>
          <c:order val="3"/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val>
            <c:numRef>
              <c:f>Hoja1!$F$10</c:f>
              <c:numCache>
                <c:formatCode>"$"#,##0_);[Red]\("$"#,##0\)</c:formatCode>
                <c:ptCount val="1"/>
                <c:pt idx="0">
                  <c:v>2215679535</c:v>
                </c:pt>
              </c:numCache>
            </c:numRef>
          </c:val>
        </c:ser>
        <c:ser>
          <c:idx val="4"/>
          <c:order val="4"/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val>
            <c:numRef>
              <c:f>Hoja1!$G$10</c:f>
              <c:numCache>
                <c:formatCode>"$"#,##0_);[Red]\("$"#,##0\)</c:formatCode>
                <c:ptCount val="1"/>
                <c:pt idx="0">
                  <c:v>2250074418</c:v>
                </c:pt>
              </c:numCache>
            </c:numRef>
          </c:val>
        </c:ser>
        <c:dLbls/>
        <c:marker val="1"/>
        <c:axId val="55812096"/>
        <c:axId val="55813632"/>
      </c:lineChart>
      <c:catAx>
        <c:axId val="5581209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CO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55813632"/>
        <c:crosses val="autoZero"/>
        <c:lblAlgn val="ctr"/>
        <c:lblOffset val="100"/>
      </c:catAx>
      <c:valAx>
        <c:axId val="55813632"/>
        <c:scaling>
          <c:orientation val="minMax"/>
          <c:max val="4000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CO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55812096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autoTitleDeleted val="1"/>
    <c:plotArea>
      <c:layout/>
      <c:lineChart>
        <c:grouping val="standard"/>
        <c:ser>
          <c:idx val="0"/>
          <c:order val="0"/>
          <c:tx>
            <c:strRef>
              <c:f>'Consolidado cobertura Facultad'!$A$13</c:f>
              <c:strCache>
                <c:ptCount val="1"/>
                <c:pt idx="0">
                  <c:v>Ciencias Administrativas y Económicas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8909115658770465E-3"/>
                  <c:y val="-3.455334921487496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156364626350824E-2"/>
                  <c:y val="-2.59150119111561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3363673488156229E-3"/>
                  <c:y val="-1.15177830716250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4454557829385336E-2"/>
                  <c:y val="2.015612037534368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8.6727346976312476E-3"/>
                  <c:y val="2.879445767906241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s-CO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pt-BR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'Consolidado cobertura Facultad'!$B$12:$H$12</c:f>
              <c:strCache>
                <c:ptCount val="7"/>
                <c:pt idx="0">
                  <c:v>2010-1</c:v>
                </c:pt>
                <c:pt idx="1">
                  <c:v>2010-2</c:v>
                </c:pt>
                <c:pt idx="2">
                  <c:v>2011-1</c:v>
                </c:pt>
                <c:pt idx="3">
                  <c:v>2011-2</c:v>
                </c:pt>
                <c:pt idx="4">
                  <c:v>2012-1</c:v>
                </c:pt>
                <c:pt idx="5">
                  <c:v>2012-2</c:v>
                </c:pt>
                <c:pt idx="6">
                  <c:v>2013-1</c:v>
                </c:pt>
              </c:strCache>
            </c:strRef>
          </c:cat>
          <c:val>
            <c:numRef>
              <c:f>'Consolidado cobertura Facultad'!$B$13:$H$13</c:f>
              <c:numCache>
                <c:formatCode>0%</c:formatCode>
                <c:ptCount val="7"/>
                <c:pt idx="0">
                  <c:v>0.39259132152038967</c:v>
                </c:pt>
                <c:pt idx="1">
                  <c:v>0.36533023911090717</c:v>
                </c:pt>
                <c:pt idx="2">
                  <c:v>0.40250326449678381</c:v>
                </c:pt>
                <c:pt idx="3">
                  <c:v>0.40463703687490843</c:v>
                </c:pt>
                <c:pt idx="4">
                  <c:v>0.53587631903455379</c:v>
                </c:pt>
                <c:pt idx="5">
                  <c:v>0.48487422067837566</c:v>
                </c:pt>
                <c:pt idx="6">
                  <c:v>0.47017398110586345</c:v>
                </c:pt>
              </c:numCache>
            </c:numRef>
          </c:val>
        </c:ser>
        <c:ser>
          <c:idx val="1"/>
          <c:order val="1"/>
          <c:tx>
            <c:strRef>
              <c:f>'Consolidado cobertura Facultad'!$A$14</c:f>
              <c:strCache>
                <c:ptCount val="1"/>
                <c:pt idx="0">
                  <c:v>Artes y Humanidades</c:v>
                </c:pt>
              </c:strCache>
            </c:strRef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7030A0"/>
              </a:solidFill>
              <a:ln w="9525">
                <a:solidFill>
                  <a:srgbClr val="7030A0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1.011819048056966E-2"/>
                  <c:y val="-2.87944576790624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781823131754093E-3"/>
                  <c:y val="2.59150119111561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7.2272789146926161E-3"/>
                  <c:y val="-1.151778307162496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"/>
                  <c:y val="-2.015612037534374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s-CO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pt-BR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'Consolidado cobertura Facultad'!$B$12:$H$12</c:f>
              <c:strCache>
                <c:ptCount val="7"/>
                <c:pt idx="0">
                  <c:v>2010-1</c:v>
                </c:pt>
                <c:pt idx="1">
                  <c:v>2010-2</c:v>
                </c:pt>
                <c:pt idx="2">
                  <c:v>2011-1</c:v>
                </c:pt>
                <c:pt idx="3">
                  <c:v>2011-2</c:v>
                </c:pt>
                <c:pt idx="4">
                  <c:v>2012-1</c:v>
                </c:pt>
                <c:pt idx="5">
                  <c:v>2012-2</c:v>
                </c:pt>
                <c:pt idx="6">
                  <c:v>2013-1</c:v>
                </c:pt>
              </c:strCache>
            </c:strRef>
          </c:cat>
          <c:val>
            <c:numRef>
              <c:f>'Consolidado cobertura Facultad'!$B$14:$H$14</c:f>
              <c:numCache>
                <c:formatCode>0%</c:formatCode>
                <c:ptCount val="7"/>
                <c:pt idx="0">
                  <c:v>0.74535879568062147</c:v>
                </c:pt>
                <c:pt idx="1">
                  <c:v>0.77993368134213203</c:v>
                </c:pt>
                <c:pt idx="2">
                  <c:v>0.47389099997622908</c:v>
                </c:pt>
                <c:pt idx="3">
                  <c:v>0.56296880196080867</c:v>
                </c:pt>
                <c:pt idx="4">
                  <c:v>0.57182099549384291</c:v>
                </c:pt>
                <c:pt idx="5">
                  <c:v>0.58270088860073987</c:v>
                </c:pt>
                <c:pt idx="6">
                  <c:v>0.62775951150775022</c:v>
                </c:pt>
              </c:numCache>
            </c:numRef>
          </c:val>
        </c:ser>
        <c:ser>
          <c:idx val="2"/>
          <c:order val="2"/>
          <c:tx>
            <c:strRef>
              <c:f>'Consolidado cobertura Facultad'!$A$15</c:f>
              <c:strCache>
                <c:ptCount val="1"/>
                <c:pt idx="0">
                  <c:v>Ciencias Exactas y Aplicadas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1.011819048056966E-2"/>
                  <c:y val="1.439722883953120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156364626350824E-2"/>
                  <c:y val="1.727667460743745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s-CO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pt-BR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'Consolidado cobertura Facultad'!$B$12:$H$12</c:f>
              <c:strCache>
                <c:ptCount val="7"/>
                <c:pt idx="0">
                  <c:v>2010-1</c:v>
                </c:pt>
                <c:pt idx="1">
                  <c:v>2010-2</c:v>
                </c:pt>
                <c:pt idx="2">
                  <c:v>2011-1</c:v>
                </c:pt>
                <c:pt idx="3">
                  <c:v>2011-2</c:v>
                </c:pt>
                <c:pt idx="4">
                  <c:v>2012-1</c:v>
                </c:pt>
                <c:pt idx="5">
                  <c:v>2012-2</c:v>
                </c:pt>
                <c:pt idx="6">
                  <c:v>2013-1</c:v>
                </c:pt>
              </c:strCache>
            </c:strRef>
          </c:cat>
          <c:val>
            <c:numRef>
              <c:f>'Consolidado cobertura Facultad'!$B$15:$H$15</c:f>
              <c:numCache>
                <c:formatCode>0%</c:formatCode>
                <c:ptCount val="7"/>
                <c:pt idx="0">
                  <c:v>0.70442346844345749</c:v>
                </c:pt>
                <c:pt idx="1">
                  <c:v>0.70574083261809872</c:v>
                </c:pt>
                <c:pt idx="2">
                  <c:v>0.75311824981358932</c:v>
                </c:pt>
                <c:pt idx="3">
                  <c:v>0.66693596224039375</c:v>
                </c:pt>
                <c:pt idx="4">
                  <c:v>0.684177523862607</c:v>
                </c:pt>
                <c:pt idx="5">
                  <c:v>0.82657333803593858</c:v>
                </c:pt>
                <c:pt idx="6">
                  <c:v>0.72053701511564361</c:v>
                </c:pt>
              </c:numCache>
            </c:numRef>
          </c:val>
        </c:ser>
        <c:ser>
          <c:idx val="3"/>
          <c:order val="3"/>
          <c:tx>
            <c:strRef>
              <c:f>'Consolidado cobertura Facultad'!$A$16</c:f>
              <c:strCache>
                <c:ptCount val="1"/>
                <c:pt idx="0">
                  <c:v>Ingenierías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50000"/>
                </a:schemeClr>
              </a:solidFill>
              <a:ln w="9525">
                <a:solidFill>
                  <a:srgbClr val="002060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8909115658770465E-3"/>
                  <c:y val="2.59150119111561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156364626350824E-2"/>
                  <c:y val="2.59150119111561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3363673488156229E-3"/>
                  <c:y val="2.879445767906241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781823131754093E-3"/>
                  <c:y val="2.015612037534368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7.2272789146926161E-3"/>
                  <c:y val="2.879445767906246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"/>
                  <c:y val="1.439722883953115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8.6727346976312476E-3"/>
                  <c:y val="-3.167390344696867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s-CO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pt-BR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'Consolidado cobertura Facultad'!$B$12:$H$12</c:f>
              <c:strCache>
                <c:ptCount val="7"/>
                <c:pt idx="0">
                  <c:v>2010-1</c:v>
                </c:pt>
                <c:pt idx="1">
                  <c:v>2010-2</c:v>
                </c:pt>
                <c:pt idx="2">
                  <c:v>2011-1</c:v>
                </c:pt>
                <c:pt idx="3">
                  <c:v>2011-2</c:v>
                </c:pt>
                <c:pt idx="4">
                  <c:v>2012-1</c:v>
                </c:pt>
                <c:pt idx="5">
                  <c:v>2012-2</c:v>
                </c:pt>
                <c:pt idx="6">
                  <c:v>2013-1</c:v>
                </c:pt>
              </c:strCache>
            </c:strRef>
          </c:cat>
          <c:val>
            <c:numRef>
              <c:f>'Consolidado cobertura Facultad'!$B$16:$H$16</c:f>
              <c:numCache>
                <c:formatCode>0%</c:formatCode>
                <c:ptCount val="7"/>
                <c:pt idx="0">
                  <c:v>0.31367748465869555</c:v>
                </c:pt>
                <c:pt idx="1">
                  <c:v>0.3512242025180119</c:v>
                </c:pt>
                <c:pt idx="2">
                  <c:v>0.35528381234353407</c:v>
                </c:pt>
                <c:pt idx="3">
                  <c:v>0.34519168652959387</c:v>
                </c:pt>
                <c:pt idx="4">
                  <c:v>0.41206284127194076</c:v>
                </c:pt>
                <c:pt idx="5">
                  <c:v>0.41540546915891591</c:v>
                </c:pt>
                <c:pt idx="6">
                  <c:v>0.49011656718515406</c:v>
                </c:pt>
              </c:numCache>
            </c:numRef>
          </c:val>
        </c:ser>
        <c:dLbls/>
        <c:marker val="1"/>
        <c:axId val="55641984"/>
        <c:axId val="55643520"/>
      </c:lineChart>
      <c:catAx>
        <c:axId val="5564198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CO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pt-BR"/>
          </a:p>
        </c:txPr>
        <c:crossAx val="55643520"/>
        <c:crosses val="autoZero"/>
        <c:auto val="1"/>
        <c:lblAlgn val="ctr"/>
        <c:lblOffset val="100"/>
      </c:catAx>
      <c:valAx>
        <c:axId val="5564352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CO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pt-BR"/>
          </a:p>
        </c:txPr>
        <c:crossAx val="55641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s-CO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pt-BR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Relationship Id="rId4" Type="http://schemas.openxmlformats.org/officeDocument/2006/relationships/image" Target="../media/image47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57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1.png"/><Relationship Id="rId2" Type="http://schemas.openxmlformats.org/officeDocument/2006/relationships/image" Target="../media/image451.png"/><Relationship Id="rId1" Type="http://schemas.openxmlformats.org/officeDocument/2006/relationships/image" Target="../media/image441.png"/><Relationship Id="rId4" Type="http://schemas.openxmlformats.org/officeDocument/2006/relationships/image" Target="../media/image471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1.png"/><Relationship Id="rId2" Type="http://schemas.openxmlformats.org/officeDocument/2006/relationships/image" Target="../media/image531.png"/><Relationship Id="rId1" Type="http://schemas.openxmlformats.org/officeDocument/2006/relationships/image" Target="../media/image521.jpe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57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4064FC-8A54-4555-87F9-EB5407B07B9E}" type="doc">
      <dgm:prSet loTypeId="urn:microsoft.com/office/officeart/2005/8/layout/funnel1" loCatId="process" qsTypeId="urn:microsoft.com/office/officeart/2005/8/quickstyle/3d1" qsCatId="3D" csTypeId="urn:microsoft.com/office/officeart/2005/8/colors/colorful1#4" csCatId="colorful" phldr="1"/>
      <dgm:spPr/>
      <dgm:t>
        <a:bodyPr/>
        <a:lstStyle/>
        <a:p>
          <a:endParaRPr lang="es-CO"/>
        </a:p>
      </dgm:t>
    </dgm:pt>
    <dgm:pt modelId="{0E8EDDF1-BA68-47B5-8330-F68AD98E7FD4}">
      <dgm:prSet phldrT="[Texto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2000" b="1" noProof="0" dirty="0" smtClean="0">
              <a:solidFill>
                <a:schemeClr val="tx2"/>
              </a:solidFill>
            </a:rPr>
            <a:t>Cultura de bem estar que: “Produz, reproduz e autoproduz bem estar”</a:t>
          </a:r>
        </a:p>
      </dgm:t>
    </dgm:pt>
    <dgm:pt modelId="{704F5393-8224-4AC1-BD9E-5488632FB6C4}" type="parTrans" cxnId="{1EFFACF7-44E5-42C9-91DB-77B665E06965}">
      <dgm:prSet/>
      <dgm:spPr/>
      <dgm:t>
        <a:bodyPr/>
        <a:lstStyle/>
        <a:p>
          <a:endParaRPr lang="es-CO"/>
        </a:p>
      </dgm:t>
    </dgm:pt>
    <dgm:pt modelId="{D3638107-E164-4F9F-880F-F18AB2640CE1}" type="sibTrans" cxnId="{1EFFACF7-44E5-42C9-91DB-77B665E06965}">
      <dgm:prSet/>
      <dgm:spPr/>
      <dgm:t>
        <a:bodyPr/>
        <a:lstStyle/>
        <a:p>
          <a:endParaRPr lang="es-CO"/>
        </a:p>
      </dgm:t>
    </dgm:pt>
    <dgm:pt modelId="{A2A62BD5-744B-43BF-80FA-CB969EAEA8A9}">
      <dgm:prSet phldrT="[Texto]" custT="1"/>
      <dgm:spPr/>
      <dgm:t>
        <a:bodyPr/>
        <a:lstStyle/>
        <a:p>
          <a:r>
            <a:rPr lang="pt-BR" sz="1400" b="1" noProof="0" dirty="0" smtClean="0">
              <a:solidFill>
                <a:schemeClr val="bg1"/>
              </a:solidFill>
            </a:rPr>
            <a:t>Filosofia Institucional – Valores compartilhados</a:t>
          </a:r>
          <a:endParaRPr lang="pt-BR" sz="1400" b="1" noProof="0" dirty="0">
            <a:solidFill>
              <a:schemeClr val="bg1"/>
            </a:solidFill>
          </a:endParaRPr>
        </a:p>
      </dgm:t>
    </dgm:pt>
    <dgm:pt modelId="{277F4F67-9BD0-402C-851A-6A8416E36E7D}" type="sibTrans" cxnId="{D95DCE72-DA6D-4EA2-80FE-CF4EDB3F92BA}">
      <dgm:prSet/>
      <dgm:spPr/>
      <dgm:t>
        <a:bodyPr/>
        <a:lstStyle/>
        <a:p>
          <a:endParaRPr lang="es-CO"/>
        </a:p>
      </dgm:t>
    </dgm:pt>
    <dgm:pt modelId="{D3D9B5A3-D23D-402D-9E6B-0C5D9A58FC2A}" type="parTrans" cxnId="{D95DCE72-DA6D-4EA2-80FE-CF4EDB3F92BA}">
      <dgm:prSet/>
      <dgm:spPr/>
      <dgm:t>
        <a:bodyPr/>
        <a:lstStyle/>
        <a:p>
          <a:endParaRPr lang="es-CO"/>
        </a:p>
      </dgm:t>
    </dgm:pt>
    <dgm:pt modelId="{5C054EFA-AC3C-45F4-A579-9CF61B373F7C}">
      <dgm:prSet phldrT="[Texto]" custT="1"/>
      <dgm:spPr/>
      <dgm:t>
        <a:bodyPr/>
        <a:lstStyle/>
        <a:p>
          <a:r>
            <a:rPr lang="pt-BR" sz="1200" b="1" noProof="0" dirty="0" smtClean="0">
              <a:solidFill>
                <a:schemeClr val="bg1"/>
              </a:solidFill>
            </a:rPr>
            <a:t>Entorno que Educa: Ambientes  dignos, bom uso e cuidado dos espaços </a:t>
          </a:r>
          <a:endParaRPr lang="pt-BR" sz="1200" b="1" noProof="0" dirty="0">
            <a:solidFill>
              <a:schemeClr val="bg1"/>
            </a:solidFill>
          </a:endParaRPr>
        </a:p>
      </dgm:t>
    </dgm:pt>
    <dgm:pt modelId="{2030C0BE-4601-4EB0-9003-4D6897B9FAFD}" type="parTrans" cxnId="{BF994AA3-5ADC-4415-9078-506BF0772DD9}">
      <dgm:prSet/>
      <dgm:spPr/>
      <dgm:t>
        <a:bodyPr/>
        <a:lstStyle/>
        <a:p>
          <a:endParaRPr lang="es-CO"/>
        </a:p>
      </dgm:t>
    </dgm:pt>
    <dgm:pt modelId="{8895FC8A-989D-4A4B-B89A-2B2AAAC6DB7B}" type="sibTrans" cxnId="{BF994AA3-5ADC-4415-9078-506BF0772DD9}">
      <dgm:prSet/>
      <dgm:spPr/>
      <dgm:t>
        <a:bodyPr/>
        <a:lstStyle/>
        <a:p>
          <a:endParaRPr lang="es-CO"/>
        </a:p>
      </dgm:t>
    </dgm:pt>
    <dgm:pt modelId="{588723EF-EBAD-4532-AE2D-B83EF5F865FF}">
      <dgm:prSet phldrT="[Texto]" custT="1"/>
      <dgm:spPr/>
      <dgm:t>
        <a:bodyPr/>
        <a:lstStyle/>
        <a:p>
          <a:r>
            <a:rPr lang="pt-BR" sz="1400" b="1" noProof="0" dirty="0" smtClean="0">
              <a:solidFill>
                <a:schemeClr val="tx2"/>
              </a:solidFill>
            </a:rPr>
            <a:t>Processo </a:t>
          </a:r>
          <a:r>
            <a:rPr lang="pt-BR" sz="1400" b="1" noProof="0" dirty="0" err="1" smtClean="0">
              <a:solidFill>
                <a:schemeClr val="tx2"/>
              </a:solidFill>
            </a:rPr>
            <a:t>Missional</a:t>
          </a:r>
          <a:endParaRPr lang="pt-BR" sz="1400" b="1" noProof="0">
            <a:solidFill>
              <a:schemeClr val="tx2"/>
            </a:solidFill>
          </a:endParaRPr>
        </a:p>
      </dgm:t>
    </dgm:pt>
    <dgm:pt modelId="{45A6146C-4343-4585-8182-43EB7F312922}" type="parTrans" cxnId="{22340F39-2895-4193-8DBD-1C50E1A689BF}">
      <dgm:prSet/>
      <dgm:spPr/>
      <dgm:t>
        <a:bodyPr/>
        <a:lstStyle/>
        <a:p>
          <a:endParaRPr lang="es-CO"/>
        </a:p>
      </dgm:t>
    </dgm:pt>
    <dgm:pt modelId="{63C23F1E-9358-4393-8BB9-2F99714CF1CB}" type="sibTrans" cxnId="{22340F39-2895-4193-8DBD-1C50E1A689BF}">
      <dgm:prSet/>
      <dgm:spPr/>
      <dgm:t>
        <a:bodyPr/>
        <a:lstStyle/>
        <a:p>
          <a:endParaRPr lang="es-CO"/>
        </a:p>
      </dgm:t>
    </dgm:pt>
    <dgm:pt modelId="{33EEB3C9-8224-4544-9967-12C6445DA259}" type="pres">
      <dgm:prSet presAssocID="{B54064FC-8A54-4555-87F9-EB5407B07B9E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DCD3342C-CF16-417F-8AB0-9B4A80941C65}" type="pres">
      <dgm:prSet presAssocID="{B54064FC-8A54-4555-87F9-EB5407B07B9E}" presName="ellipse" presStyleLbl="trBgShp" presStyleIdx="0" presStyleCnt="1"/>
      <dgm:spPr/>
      <dgm:t>
        <a:bodyPr/>
        <a:lstStyle/>
        <a:p>
          <a:endParaRPr lang="es-CO"/>
        </a:p>
      </dgm:t>
    </dgm:pt>
    <dgm:pt modelId="{9948DEA5-2288-4578-8FC7-F3E378250C26}" type="pres">
      <dgm:prSet presAssocID="{B54064FC-8A54-4555-87F9-EB5407B07B9E}" presName="arrow1" presStyleLbl="fgShp" presStyleIdx="0" presStyleCnt="1" custScaleX="113459" custScaleY="113896" custLinFactNeighborX="9628"/>
      <dgm:spPr/>
      <dgm:t>
        <a:bodyPr/>
        <a:lstStyle/>
        <a:p>
          <a:endParaRPr lang="es-CO"/>
        </a:p>
      </dgm:t>
    </dgm:pt>
    <dgm:pt modelId="{7DBCC55C-C2D9-49E9-ABA2-EFD8B1502DE9}" type="pres">
      <dgm:prSet presAssocID="{B54064FC-8A54-4555-87F9-EB5407B07B9E}" presName="rectangle" presStyleLbl="revTx" presStyleIdx="0" presStyleCnt="1" custScaleX="183417" custLinFactNeighborX="-781" custLinFactNeighborY="3875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D87DF03-140C-44BA-88C3-E66292E3DC0E}" type="pres">
      <dgm:prSet presAssocID="{588723EF-EBAD-4532-AE2D-B83EF5F865FF}" presName="item1" presStyleLbl="node1" presStyleIdx="0" presStyleCnt="3" custScaleX="129029" custScaleY="12720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D8D0AEF5-1E14-4409-B9B0-9512AD74070E}" type="pres">
      <dgm:prSet presAssocID="{5C054EFA-AC3C-45F4-A579-9CF61B373F7C}" presName="item2" presStyleLbl="node1" presStyleIdx="1" presStyleCnt="3" custScaleX="110367" custScaleY="9834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ED5ADF32-9BE1-4B85-A921-2C82D96A727E}" type="pres">
      <dgm:prSet presAssocID="{0E8EDDF1-BA68-47B5-8330-F68AD98E7FD4}" presName="item3" presStyleLbl="node1" presStyleIdx="2" presStyleCnt="3" custScaleX="133076" custScaleY="10788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E9E4BE7-0383-4E79-9465-59412C802786}" type="pres">
      <dgm:prSet presAssocID="{B54064FC-8A54-4555-87F9-EB5407B07B9E}" presName="funnel" presStyleLbl="trAlignAcc1" presStyleIdx="0" presStyleCnt="1" custScaleX="102886" custScaleY="101505" custLinFactNeighborX="1671" custLinFactNeighborY="299"/>
      <dgm:spPr/>
      <dgm:t>
        <a:bodyPr/>
        <a:lstStyle/>
        <a:p>
          <a:endParaRPr lang="es-CO"/>
        </a:p>
      </dgm:t>
    </dgm:pt>
  </dgm:ptLst>
  <dgm:cxnLst>
    <dgm:cxn modelId="{B1DAFCA2-C54C-4466-8A7E-55520F96C02F}" type="presOf" srcId="{A2A62BD5-744B-43BF-80FA-CB969EAEA8A9}" destId="{ED5ADF32-9BE1-4B85-A921-2C82D96A727E}" srcOrd="0" destOrd="0" presId="urn:microsoft.com/office/officeart/2005/8/layout/funnel1"/>
    <dgm:cxn modelId="{78046F47-1660-403C-B7A6-9771966E856A}" type="presOf" srcId="{B54064FC-8A54-4555-87F9-EB5407B07B9E}" destId="{33EEB3C9-8224-4544-9967-12C6445DA259}" srcOrd="0" destOrd="0" presId="urn:microsoft.com/office/officeart/2005/8/layout/funnel1"/>
    <dgm:cxn modelId="{1EFFACF7-44E5-42C9-91DB-77B665E06965}" srcId="{B54064FC-8A54-4555-87F9-EB5407B07B9E}" destId="{0E8EDDF1-BA68-47B5-8330-F68AD98E7FD4}" srcOrd="3" destOrd="0" parTransId="{704F5393-8224-4AC1-BD9E-5488632FB6C4}" sibTransId="{D3638107-E164-4F9F-880F-F18AB2640CE1}"/>
    <dgm:cxn modelId="{D7749DEA-B85C-4A7B-B327-E1094A4BE2B6}" type="presOf" srcId="{5C054EFA-AC3C-45F4-A579-9CF61B373F7C}" destId="{6D87DF03-140C-44BA-88C3-E66292E3DC0E}" srcOrd="0" destOrd="0" presId="urn:microsoft.com/office/officeart/2005/8/layout/funnel1"/>
    <dgm:cxn modelId="{05029FD5-11E8-4E72-8C1D-506DDD0295CC}" type="presOf" srcId="{588723EF-EBAD-4532-AE2D-B83EF5F865FF}" destId="{D8D0AEF5-1E14-4409-B9B0-9512AD74070E}" srcOrd="0" destOrd="0" presId="urn:microsoft.com/office/officeart/2005/8/layout/funnel1"/>
    <dgm:cxn modelId="{22340F39-2895-4193-8DBD-1C50E1A689BF}" srcId="{B54064FC-8A54-4555-87F9-EB5407B07B9E}" destId="{588723EF-EBAD-4532-AE2D-B83EF5F865FF}" srcOrd="1" destOrd="0" parTransId="{45A6146C-4343-4585-8182-43EB7F312922}" sibTransId="{63C23F1E-9358-4393-8BB9-2F99714CF1CB}"/>
    <dgm:cxn modelId="{9CE86459-3ED8-42FF-A00C-97B783A00750}" type="presOf" srcId="{0E8EDDF1-BA68-47B5-8330-F68AD98E7FD4}" destId="{7DBCC55C-C2D9-49E9-ABA2-EFD8B1502DE9}" srcOrd="0" destOrd="0" presId="urn:microsoft.com/office/officeart/2005/8/layout/funnel1"/>
    <dgm:cxn modelId="{BF994AA3-5ADC-4415-9078-506BF0772DD9}" srcId="{B54064FC-8A54-4555-87F9-EB5407B07B9E}" destId="{5C054EFA-AC3C-45F4-A579-9CF61B373F7C}" srcOrd="2" destOrd="0" parTransId="{2030C0BE-4601-4EB0-9003-4D6897B9FAFD}" sibTransId="{8895FC8A-989D-4A4B-B89A-2B2AAAC6DB7B}"/>
    <dgm:cxn modelId="{D95DCE72-DA6D-4EA2-80FE-CF4EDB3F92BA}" srcId="{B54064FC-8A54-4555-87F9-EB5407B07B9E}" destId="{A2A62BD5-744B-43BF-80FA-CB969EAEA8A9}" srcOrd="0" destOrd="0" parTransId="{D3D9B5A3-D23D-402D-9E6B-0C5D9A58FC2A}" sibTransId="{277F4F67-9BD0-402C-851A-6A8416E36E7D}"/>
    <dgm:cxn modelId="{9AAE0AA0-C315-4CAD-A546-5A45E5466719}" type="presParOf" srcId="{33EEB3C9-8224-4544-9967-12C6445DA259}" destId="{DCD3342C-CF16-417F-8AB0-9B4A80941C65}" srcOrd="0" destOrd="0" presId="urn:microsoft.com/office/officeart/2005/8/layout/funnel1"/>
    <dgm:cxn modelId="{80EF98E0-9561-4BA5-9EE5-AAC3E09F1A33}" type="presParOf" srcId="{33EEB3C9-8224-4544-9967-12C6445DA259}" destId="{9948DEA5-2288-4578-8FC7-F3E378250C26}" srcOrd="1" destOrd="0" presId="urn:microsoft.com/office/officeart/2005/8/layout/funnel1"/>
    <dgm:cxn modelId="{6AF76747-266E-450B-B257-F65FB5272338}" type="presParOf" srcId="{33EEB3C9-8224-4544-9967-12C6445DA259}" destId="{7DBCC55C-C2D9-49E9-ABA2-EFD8B1502DE9}" srcOrd="2" destOrd="0" presId="urn:microsoft.com/office/officeart/2005/8/layout/funnel1"/>
    <dgm:cxn modelId="{D03F68F6-DE78-4F57-A6D5-9AB6E7B28959}" type="presParOf" srcId="{33EEB3C9-8224-4544-9967-12C6445DA259}" destId="{6D87DF03-140C-44BA-88C3-E66292E3DC0E}" srcOrd="3" destOrd="0" presId="urn:microsoft.com/office/officeart/2005/8/layout/funnel1"/>
    <dgm:cxn modelId="{EBE630B1-EE8B-4977-A24E-309954862721}" type="presParOf" srcId="{33EEB3C9-8224-4544-9967-12C6445DA259}" destId="{D8D0AEF5-1E14-4409-B9B0-9512AD74070E}" srcOrd="4" destOrd="0" presId="urn:microsoft.com/office/officeart/2005/8/layout/funnel1"/>
    <dgm:cxn modelId="{E615329E-7AF2-4237-83BB-A0C92CC29848}" type="presParOf" srcId="{33EEB3C9-8224-4544-9967-12C6445DA259}" destId="{ED5ADF32-9BE1-4B85-A921-2C82D96A727E}" srcOrd="5" destOrd="0" presId="urn:microsoft.com/office/officeart/2005/8/layout/funnel1"/>
    <dgm:cxn modelId="{E9C9EDBF-F911-4DE8-B4E6-EF9C2D5B2C16}" type="presParOf" srcId="{33EEB3C9-8224-4544-9967-12C6445DA259}" destId="{6E9E4BE7-0383-4E79-9465-59412C802786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7765F1-57F7-46C3-8968-68747214EC2C}" type="doc">
      <dgm:prSet loTypeId="urn:microsoft.com/office/officeart/2005/8/layout/cycle2" loCatId="cycle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es-ES"/>
        </a:p>
      </dgm:t>
    </dgm:pt>
    <dgm:pt modelId="{E487FA79-E1F0-4AD3-9A11-3BEEA376228B}">
      <dgm:prSet phldrT="[Texto]" custT="1"/>
      <dgm:spPr/>
      <dgm:t>
        <a:bodyPr/>
        <a:lstStyle/>
        <a:p>
          <a:r>
            <a:rPr lang="pt-BR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PROMOÇÃO DA SAÚDE</a:t>
          </a:r>
          <a:endParaRPr lang="es-ES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72BA4AC-8817-468C-874A-7D79009C1773}" type="parTrans" cxnId="{EFB36885-DD46-4941-95B5-9F7C5558751D}">
      <dgm:prSet/>
      <dgm:spPr/>
      <dgm:t>
        <a:bodyPr/>
        <a:lstStyle/>
        <a:p>
          <a:endParaRPr lang="es-ES"/>
        </a:p>
      </dgm:t>
    </dgm:pt>
    <dgm:pt modelId="{7C06DA49-6384-49E5-81EB-A3F7F2C4377C}" type="sibTrans" cxnId="{EFB36885-DD46-4941-95B5-9F7C5558751D}">
      <dgm:prSet/>
      <dgm:spPr/>
      <dgm:t>
        <a:bodyPr/>
        <a:lstStyle/>
        <a:p>
          <a:endParaRPr lang="es-ES"/>
        </a:p>
      </dgm:t>
    </dgm:pt>
    <dgm:pt modelId="{20079A24-0063-4EEB-9079-75C25BF576B1}">
      <dgm:prSet phldrT="[Texto]" custT="1"/>
      <dgm:spPr/>
      <dgm:t>
        <a:bodyPr/>
        <a:lstStyle/>
        <a:p>
          <a:r>
            <a:rPr lang="pt-BR" sz="16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PROMOÇÃO SOCIOECO-NÔMICA</a:t>
          </a:r>
          <a:endParaRPr lang="es-ES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9A36157-76CC-4071-9E67-7B593411D914}" type="parTrans" cxnId="{78CCD1FB-232F-4882-A934-0434CFB0090C}">
      <dgm:prSet/>
      <dgm:spPr/>
      <dgm:t>
        <a:bodyPr/>
        <a:lstStyle/>
        <a:p>
          <a:endParaRPr lang="es-ES"/>
        </a:p>
      </dgm:t>
    </dgm:pt>
    <dgm:pt modelId="{DE36D4CA-73C7-4DD0-8BD7-9BB38E7E643A}" type="sibTrans" cxnId="{78CCD1FB-232F-4882-A934-0434CFB0090C}">
      <dgm:prSet/>
      <dgm:spPr/>
      <dgm:t>
        <a:bodyPr/>
        <a:lstStyle/>
        <a:p>
          <a:endParaRPr lang="es-ES"/>
        </a:p>
      </dgm:t>
    </dgm:pt>
    <dgm:pt modelId="{586FF380-563D-44DC-893F-2AB71681ACD0}">
      <dgm:prSet phldrT="[Texto]" custT="1"/>
      <dgm:spPr/>
      <dgm:t>
        <a:bodyPr/>
        <a:lstStyle/>
        <a:p>
          <a:r>
            <a:rPr lang="pt-BR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PROMOÇÃO CULTURA</a:t>
          </a:r>
          <a:endParaRPr lang="es-ES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C109014-74D0-4BC2-8325-D6B2549DF86A}" type="parTrans" cxnId="{B0D2AEE1-9BFF-4303-AED1-DB9175F84E8F}">
      <dgm:prSet/>
      <dgm:spPr/>
      <dgm:t>
        <a:bodyPr/>
        <a:lstStyle/>
        <a:p>
          <a:endParaRPr lang="es-ES"/>
        </a:p>
      </dgm:t>
    </dgm:pt>
    <dgm:pt modelId="{359E8D30-8501-4CEC-89BA-65054E9C9D85}" type="sibTrans" cxnId="{B0D2AEE1-9BFF-4303-AED1-DB9175F84E8F}">
      <dgm:prSet/>
      <dgm:spPr/>
      <dgm:t>
        <a:bodyPr/>
        <a:lstStyle/>
        <a:p>
          <a:endParaRPr lang="es-ES"/>
        </a:p>
      </dgm:t>
    </dgm:pt>
    <dgm:pt modelId="{2EC5B326-02E0-459B-98DD-4B56AB8DC4AD}">
      <dgm:prSet phldrT="[Texto]" custT="1"/>
      <dgm:spPr/>
      <dgm:t>
        <a:bodyPr/>
        <a:lstStyle/>
        <a:p>
          <a:r>
            <a:rPr lang="pt-BR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DESENVOLVI-MENTO HUMANO</a:t>
          </a:r>
          <a:endParaRPr lang="es-ES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C924155-FC7C-42C9-A836-75183EADF3C5}" type="parTrans" cxnId="{E83DD27D-6160-4CCC-A7BB-38D6A29EE51E}">
      <dgm:prSet/>
      <dgm:spPr/>
      <dgm:t>
        <a:bodyPr/>
        <a:lstStyle/>
        <a:p>
          <a:endParaRPr lang="es-ES"/>
        </a:p>
      </dgm:t>
    </dgm:pt>
    <dgm:pt modelId="{C8F8CABF-5885-43EC-90AB-493C3732B646}" type="sibTrans" cxnId="{E83DD27D-6160-4CCC-A7BB-38D6A29EE51E}">
      <dgm:prSet/>
      <dgm:spPr/>
      <dgm:t>
        <a:bodyPr/>
        <a:lstStyle/>
        <a:p>
          <a:endParaRPr lang="es-ES"/>
        </a:p>
      </dgm:t>
    </dgm:pt>
    <dgm:pt modelId="{2A9FF95E-A7D1-4919-AE02-7276919B7833}">
      <dgm:prSet phldrT="[Texto]" custT="1"/>
      <dgm:spPr/>
      <dgm:t>
        <a:bodyPr/>
        <a:lstStyle/>
        <a:p>
          <a:r>
            <a:rPr lang="pt-BR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PROMOÇÃO RECREAÇÃO E DESPORTES</a:t>
          </a:r>
          <a:endParaRPr lang="es-ES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EFD6B64-7793-484A-A372-CE51CA575E3A}" type="parTrans" cxnId="{C0808374-58C9-4D38-9B9F-AB82DF06E6A1}">
      <dgm:prSet/>
      <dgm:spPr/>
      <dgm:t>
        <a:bodyPr/>
        <a:lstStyle/>
        <a:p>
          <a:endParaRPr lang="es-ES"/>
        </a:p>
      </dgm:t>
    </dgm:pt>
    <dgm:pt modelId="{EB3A6B17-9F5B-416F-B906-8290DC1D34D7}" type="sibTrans" cxnId="{C0808374-58C9-4D38-9B9F-AB82DF06E6A1}">
      <dgm:prSet/>
      <dgm:spPr/>
      <dgm:t>
        <a:bodyPr/>
        <a:lstStyle/>
        <a:p>
          <a:endParaRPr lang="es-ES"/>
        </a:p>
      </dgm:t>
    </dgm:pt>
    <dgm:pt modelId="{F4D053C8-9429-4445-980D-F170A59797B1}" type="pres">
      <dgm:prSet presAssocID="{AE7765F1-57F7-46C3-8968-68747214EC2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E323CD46-DB26-4ABF-8471-83C11041CF4C}" type="pres">
      <dgm:prSet presAssocID="{E487FA79-E1F0-4AD3-9A11-3BEEA376228B}" presName="node" presStyleLbl="node1" presStyleIdx="0" presStyleCnt="5" custScaleX="125712" custScaleY="11783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A324DFF-8375-4DDA-9D09-A4B00D495ED5}" type="pres">
      <dgm:prSet presAssocID="{7C06DA49-6384-49E5-81EB-A3F7F2C4377C}" presName="sibTrans" presStyleLbl="sibTrans2D1" presStyleIdx="0" presStyleCnt="5"/>
      <dgm:spPr/>
      <dgm:t>
        <a:bodyPr/>
        <a:lstStyle/>
        <a:p>
          <a:endParaRPr lang="es-CO"/>
        </a:p>
      </dgm:t>
    </dgm:pt>
    <dgm:pt modelId="{4ED75D24-5A08-4C5D-B2C3-D07E04D14545}" type="pres">
      <dgm:prSet presAssocID="{7C06DA49-6384-49E5-81EB-A3F7F2C4377C}" presName="connectorText" presStyleLbl="sibTrans2D1" presStyleIdx="0" presStyleCnt="5"/>
      <dgm:spPr/>
      <dgm:t>
        <a:bodyPr/>
        <a:lstStyle/>
        <a:p>
          <a:endParaRPr lang="es-CO"/>
        </a:p>
      </dgm:t>
    </dgm:pt>
    <dgm:pt modelId="{98DEAF98-A195-4FD9-9D66-85CE06FADFD2}" type="pres">
      <dgm:prSet presAssocID="{20079A24-0063-4EEB-9079-75C25BF576B1}" presName="node" presStyleLbl="node1" presStyleIdx="1" presStyleCnt="5" custScaleX="123065" custScaleY="11783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A790B73-BA38-499A-8862-A7F4D6E6AC43}" type="pres">
      <dgm:prSet presAssocID="{DE36D4CA-73C7-4DD0-8BD7-9BB38E7E643A}" presName="sibTrans" presStyleLbl="sibTrans2D1" presStyleIdx="1" presStyleCnt="5"/>
      <dgm:spPr/>
      <dgm:t>
        <a:bodyPr/>
        <a:lstStyle/>
        <a:p>
          <a:endParaRPr lang="es-CO"/>
        </a:p>
      </dgm:t>
    </dgm:pt>
    <dgm:pt modelId="{5F9EB897-7D05-4D2F-8C05-5F3BDD0BCED9}" type="pres">
      <dgm:prSet presAssocID="{DE36D4CA-73C7-4DD0-8BD7-9BB38E7E643A}" presName="connectorText" presStyleLbl="sibTrans2D1" presStyleIdx="1" presStyleCnt="5"/>
      <dgm:spPr/>
      <dgm:t>
        <a:bodyPr/>
        <a:lstStyle/>
        <a:p>
          <a:endParaRPr lang="es-CO"/>
        </a:p>
      </dgm:t>
    </dgm:pt>
    <dgm:pt modelId="{4AF92E12-D052-4CEE-B703-6E48F2E94087}" type="pres">
      <dgm:prSet presAssocID="{586FF380-563D-44DC-893F-2AB71681ACD0}" presName="node" presStyleLbl="node1" presStyleIdx="2" presStyleCnt="5" custScaleX="127496" custScaleY="11783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14840BEF-DDBB-4C87-A687-D61A76A664A8}" type="pres">
      <dgm:prSet presAssocID="{359E8D30-8501-4CEC-89BA-65054E9C9D85}" presName="sibTrans" presStyleLbl="sibTrans2D1" presStyleIdx="2" presStyleCnt="5"/>
      <dgm:spPr/>
      <dgm:t>
        <a:bodyPr/>
        <a:lstStyle/>
        <a:p>
          <a:endParaRPr lang="es-CO"/>
        </a:p>
      </dgm:t>
    </dgm:pt>
    <dgm:pt modelId="{F06A86BC-3096-49A5-A827-3E77CD196C53}" type="pres">
      <dgm:prSet presAssocID="{359E8D30-8501-4CEC-89BA-65054E9C9D85}" presName="connectorText" presStyleLbl="sibTrans2D1" presStyleIdx="2" presStyleCnt="5"/>
      <dgm:spPr/>
      <dgm:t>
        <a:bodyPr/>
        <a:lstStyle/>
        <a:p>
          <a:endParaRPr lang="es-CO"/>
        </a:p>
      </dgm:t>
    </dgm:pt>
    <dgm:pt modelId="{34832BC7-194A-45FB-BCF9-6C17EF1B8146}" type="pres">
      <dgm:prSet presAssocID="{2EC5B326-02E0-459B-98DD-4B56AB8DC4AD}" presName="node" presStyleLbl="node1" presStyleIdx="3" presStyleCnt="5" custScaleX="129003" custScaleY="11783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6927B72-6EE7-4ACF-A390-B3E034E922EA}" type="pres">
      <dgm:prSet presAssocID="{C8F8CABF-5885-43EC-90AB-493C3732B646}" presName="sibTrans" presStyleLbl="sibTrans2D1" presStyleIdx="3" presStyleCnt="5"/>
      <dgm:spPr/>
      <dgm:t>
        <a:bodyPr/>
        <a:lstStyle/>
        <a:p>
          <a:endParaRPr lang="es-CO"/>
        </a:p>
      </dgm:t>
    </dgm:pt>
    <dgm:pt modelId="{640A716D-890E-478F-9578-90675638997A}" type="pres">
      <dgm:prSet presAssocID="{C8F8CABF-5885-43EC-90AB-493C3732B646}" presName="connectorText" presStyleLbl="sibTrans2D1" presStyleIdx="3" presStyleCnt="5"/>
      <dgm:spPr/>
      <dgm:t>
        <a:bodyPr/>
        <a:lstStyle/>
        <a:p>
          <a:endParaRPr lang="es-CO"/>
        </a:p>
      </dgm:t>
    </dgm:pt>
    <dgm:pt modelId="{FBE0FAA1-BDC7-4378-A1B2-E4DCEED0E071}" type="pres">
      <dgm:prSet presAssocID="{2A9FF95E-A7D1-4919-AE02-7276919B7833}" presName="node" presStyleLbl="node1" presStyleIdx="4" presStyleCnt="5" custScaleX="128926" custScaleY="11783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E1A0659E-7AFA-4F69-B1A8-DAA487681145}" type="pres">
      <dgm:prSet presAssocID="{EB3A6B17-9F5B-416F-B906-8290DC1D34D7}" presName="sibTrans" presStyleLbl="sibTrans2D1" presStyleIdx="4" presStyleCnt="5"/>
      <dgm:spPr/>
      <dgm:t>
        <a:bodyPr/>
        <a:lstStyle/>
        <a:p>
          <a:endParaRPr lang="es-CO"/>
        </a:p>
      </dgm:t>
    </dgm:pt>
    <dgm:pt modelId="{4EDA5F59-E6BF-48CC-B0E4-39A9A048C332}" type="pres">
      <dgm:prSet presAssocID="{EB3A6B17-9F5B-416F-B906-8290DC1D34D7}" presName="connectorText" presStyleLbl="sibTrans2D1" presStyleIdx="4" presStyleCnt="5"/>
      <dgm:spPr/>
      <dgm:t>
        <a:bodyPr/>
        <a:lstStyle/>
        <a:p>
          <a:endParaRPr lang="es-CO"/>
        </a:p>
      </dgm:t>
    </dgm:pt>
  </dgm:ptLst>
  <dgm:cxnLst>
    <dgm:cxn modelId="{B12BB33A-253E-4446-89B6-56B9074F8748}" type="presOf" srcId="{AE7765F1-57F7-46C3-8968-68747214EC2C}" destId="{F4D053C8-9429-4445-980D-F170A59797B1}" srcOrd="0" destOrd="0" presId="urn:microsoft.com/office/officeart/2005/8/layout/cycle2"/>
    <dgm:cxn modelId="{F3017771-DD9B-48D0-9DD6-35A914BBBFCE}" type="presOf" srcId="{7C06DA49-6384-49E5-81EB-A3F7F2C4377C}" destId="{4ED75D24-5A08-4C5D-B2C3-D07E04D14545}" srcOrd="1" destOrd="0" presId="urn:microsoft.com/office/officeart/2005/8/layout/cycle2"/>
    <dgm:cxn modelId="{7147E48A-E0CB-4C4F-BFB2-9530495D6DF8}" type="presOf" srcId="{2A9FF95E-A7D1-4919-AE02-7276919B7833}" destId="{FBE0FAA1-BDC7-4378-A1B2-E4DCEED0E071}" srcOrd="0" destOrd="0" presId="urn:microsoft.com/office/officeart/2005/8/layout/cycle2"/>
    <dgm:cxn modelId="{E1E970F1-BAF2-4F20-BE48-C33D8CCAE49B}" type="presOf" srcId="{20079A24-0063-4EEB-9079-75C25BF576B1}" destId="{98DEAF98-A195-4FD9-9D66-85CE06FADFD2}" srcOrd="0" destOrd="0" presId="urn:microsoft.com/office/officeart/2005/8/layout/cycle2"/>
    <dgm:cxn modelId="{4A57222A-A1B2-4B18-80C7-D0F69350BDC4}" type="presOf" srcId="{7C06DA49-6384-49E5-81EB-A3F7F2C4377C}" destId="{1A324DFF-8375-4DDA-9D09-A4B00D495ED5}" srcOrd="0" destOrd="0" presId="urn:microsoft.com/office/officeart/2005/8/layout/cycle2"/>
    <dgm:cxn modelId="{28EE4D91-FA44-4E0B-893C-636178444910}" type="presOf" srcId="{359E8D30-8501-4CEC-89BA-65054E9C9D85}" destId="{14840BEF-DDBB-4C87-A687-D61A76A664A8}" srcOrd="0" destOrd="0" presId="urn:microsoft.com/office/officeart/2005/8/layout/cycle2"/>
    <dgm:cxn modelId="{DEECA5F4-1272-46FE-8A28-9AEDE3A2CDAF}" type="presOf" srcId="{DE36D4CA-73C7-4DD0-8BD7-9BB38E7E643A}" destId="{DA790B73-BA38-499A-8862-A7F4D6E6AC43}" srcOrd="0" destOrd="0" presId="urn:microsoft.com/office/officeart/2005/8/layout/cycle2"/>
    <dgm:cxn modelId="{EFB36885-DD46-4941-95B5-9F7C5558751D}" srcId="{AE7765F1-57F7-46C3-8968-68747214EC2C}" destId="{E487FA79-E1F0-4AD3-9A11-3BEEA376228B}" srcOrd="0" destOrd="0" parTransId="{E72BA4AC-8817-468C-874A-7D79009C1773}" sibTransId="{7C06DA49-6384-49E5-81EB-A3F7F2C4377C}"/>
    <dgm:cxn modelId="{78CCD1FB-232F-4882-A934-0434CFB0090C}" srcId="{AE7765F1-57F7-46C3-8968-68747214EC2C}" destId="{20079A24-0063-4EEB-9079-75C25BF576B1}" srcOrd="1" destOrd="0" parTransId="{29A36157-76CC-4071-9E67-7B593411D914}" sibTransId="{DE36D4CA-73C7-4DD0-8BD7-9BB38E7E643A}"/>
    <dgm:cxn modelId="{DFD49503-DF4B-464A-852F-8FE7A499CF69}" type="presOf" srcId="{DE36D4CA-73C7-4DD0-8BD7-9BB38E7E643A}" destId="{5F9EB897-7D05-4D2F-8C05-5F3BDD0BCED9}" srcOrd="1" destOrd="0" presId="urn:microsoft.com/office/officeart/2005/8/layout/cycle2"/>
    <dgm:cxn modelId="{E83DD27D-6160-4CCC-A7BB-38D6A29EE51E}" srcId="{AE7765F1-57F7-46C3-8968-68747214EC2C}" destId="{2EC5B326-02E0-459B-98DD-4B56AB8DC4AD}" srcOrd="3" destOrd="0" parTransId="{EC924155-FC7C-42C9-A836-75183EADF3C5}" sibTransId="{C8F8CABF-5885-43EC-90AB-493C3732B646}"/>
    <dgm:cxn modelId="{32B6450F-F3B7-46F2-A841-D52B4C56F134}" type="presOf" srcId="{C8F8CABF-5885-43EC-90AB-493C3732B646}" destId="{A6927B72-6EE7-4ACF-A390-B3E034E922EA}" srcOrd="0" destOrd="0" presId="urn:microsoft.com/office/officeart/2005/8/layout/cycle2"/>
    <dgm:cxn modelId="{A4F7696B-F68E-4358-93F5-E28626E1068B}" type="presOf" srcId="{2EC5B326-02E0-459B-98DD-4B56AB8DC4AD}" destId="{34832BC7-194A-45FB-BCF9-6C17EF1B8146}" srcOrd="0" destOrd="0" presId="urn:microsoft.com/office/officeart/2005/8/layout/cycle2"/>
    <dgm:cxn modelId="{07D27933-05CC-45F6-B35E-B4CAFD6ED45B}" type="presOf" srcId="{586FF380-563D-44DC-893F-2AB71681ACD0}" destId="{4AF92E12-D052-4CEE-B703-6E48F2E94087}" srcOrd="0" destOrd="0" presId="urn:microsoft.com/office/officeart/2005/8/layout/cycle2"/>
    <dgm:cxn modelId="{B23312B8-07F2-473E-AC94-4C9129CEFC9C}" type="presOf" srcId="{EB3A6B17-9F5B-416F-B906-8290DC1D34D7}" destId="{E1A0659E-7AFA-4F69-B1A8-DAA487681145}" srcOrd="0" destOrd="0" presId="urn:microsoft.com/office/officeart/2005/8/layout/cycle2"/>
    <dgm:cxn modelId="{1F2E389C-B4BD-4E2A-B05A-75129DB710B7}" type="presOf" srcId="{359E8D30-8501-4CEC-89BA-65054E9C9D85}" destId="{F06A86BC-3096-49A5-A827-3E77CD196C53}" srcOrd="1" destOrd="0" presId="urn:microsoft.com/office/officeart/2005/8/layout/cycle2"/>
    <dgm:cxn modelId="{B0D2AEE1-9BFF-4303-AED1-DB9175F84E8F}" srcId="{AE7765F1-57F7-46C3-8968-68747214EC2C}" destId="{586FF380-563D-44DC-893F-2AB71681ACD0}" srcOrd="2" destOrd="0" parTransId="{EC109014-74D0-4BC2-8325-D6B2549DF86A}" sibTransId="{359E8D30-8501-4CEC-89BA-65054E9C9D85}"/>
    <dgm:cxn modelId="{48591473-4EB7-4618-BBB9-93E733A83E4F}" type="presOf" srcId="{C8F8CABF-5885-43EC-90AB-493C3732B646}" destId="{640A716D-890E-478F-9578-90675638997A}" srcOrd="1" destOrd="0" presId="urn:microsoft.com/office/officeart/2005/8/layout/cycle2"/>
    <dgm:cxn modelId="{C0808374-58C9-4D38-9B9F-AB82DF06E6A1}" srcId="{AE7765F1-57F7-46C3-8968-68747214EC2C}" destId="{2A9FF95E-A7D1-4919-AE02-7276919B7833}" srcOrd="4" destOrd="0" parTransId="{3EFD6B64-7793-484A-A372-CE51CA575E3A}" sibTransId="{EB3A6B17-9F5B-416F-B906-8290DC1D34D7}"/>
    <dgm:cxn modelId="{02503623-E6CA-4B9F-9097-6508C734B9F7}" type="presOf" srcId="{EB3A6B17-9F5B-416F-B906-8290DC1D34D7}" destId="{4EDA5F59-E6BF-48CC-B0E4-39A9A048C332}" srcOrd="1" destOrd="0" presId="urn:microsoft.com/office/officeart/2005/8/layout/cycle2"/>
    <dgm:cxn modelId="{A9D8BE4C-93F6-42BB-B805-A1E8087299E7}" type="presOf" srcId="{E487FA79-E1F0-4AD3-9A11-3BEEA376228B}" destId="{E323CD46-DB26-4ABF-8471-83C11041CF4C}" srcOrd="0" destOrd="0" presId="urn:microsoft.com/office/officeart/2005/8/layout/cycle2"/>
    <dgm:cxn modelId="{1C13A392-3B8E-4D74-BC03-C1A3E03502BA}" type="presParOf" srcId="{F4D053C8-9429-4445-980D-F170A59797B1}" destId="{E323CD46-DB26-4ABF-8471-83C11041CF4C}" srcOrd="0" destOrd="0" presId="urn:microsoft.com/office/officeart/2005/8/layout/cycle2"/>
    <dgm:cxn modelId="{EDFE13A2-BD75-4806-AE2B-224D11A701AE}" type="presParOf" srcId="{F4D053C8-9429-4445-980D-F170A59797B1}" destId="{1A324DFF-8375-4DDA-9D09-A4B00D495ED5}" srcOrd="1" destOrd="0" presId="urn:microsoft.com/office/officeart/2005/8/layout/cycle2"/>
    <dgm:cxn modelId="{FAAF98D1-169B-4CED-AF35-B33A8F3AD381}" type="presParOf" srcId="{1A324DFF-8375-4DDA-9D09-A4B00D495ED5}" destId="{4ED75D24-5A08-4C5D-B2C3-D07E04D14545}" srcOrd="0" destOrd="0" presId="urn:microsoft.com/office/officeart/2005/8/layout/cycle2"/>
    <dgm:cxn modelId="{7532A5CB-3632-4C8D-B99D-D4FCE90DCAFB}" type="presParOf" srcId="{F4D053C8-9429-4445-980D-F170A59797B1}" destId="{98DEAF98-A195-4FD9-9D66-85CE06FADFD2}" srcOrd="2" destOrd="0" presId="urn:microsoft.com/office/officeart/2005/8/layout/cycle2"/>
    <dgm:cxn modelId="{2CD631F0-6E0A-4F41-BF59-E56DED6C3936}" type="presParOf" srcId="{F4D053C8-9429-4445-980D-F170A59797B1}" destId="{DA790B73-BA38-499A-8862-A7F4D6E6AC43}" srcOrd="3" destOrd="0" presId="urn:microsoft.com/office/officeart/2005/8/layout/cycle2"/>
    <dgm:cxn modelId="{14DF9897-5EAA-4AF7-A2BE-49A62B12A759}" type="presParOf" srcId="{DA790B73-BA38-499A-8862-A7F4D6E6AC43}" destId="{5F9EB897-7D05-4D2F-8C05-5F3BDD0BCED9}" srcOrd="0" destOrd="0" presId="urn:microsoft.com/office/officeart/2005/8/layout/cycle2"/>
    <dgm:cxn modelId="{01CBA372-BADA-4F7B-8640-F0D9502A533C}" type="presParOf" srcId="{F4D053C8-9429-4445-980D-F170A59797B1}" destId="{4AF92E12-D052-4CEE-B703-6E48F2E94087}" srcOrd="4" destOrd="0" presId="urn:microsoft.com/office/officeart/2005/8/layout/cycle2"/>
    <dgm:cxn modelId="{A06D3D59-7200-49A9-A81C-A57B698C9A13}" type="presParOf" srcId="{F4D053C8-9429-4445-980D-F170A59797B1}" destId="{14840BEF-DDBB-4C87-A687-D61A76A664A8}" srcOrd="5" destOrd="0" presId="urn:microsoft.com/office/officeart/2005/8/layout/cycle2"/>
    <dgm:cxn modelId="{681FE52D-FBD2-42BE-8AFC-127FE18F1EF5}" type="presParOf" srcId="{14840BEF-DDBB-4C87-A687-D61A76A664A8}" destId="{F06A86BC-3096-49A5-A827-3E77CD196C53}" srcOrd="0" destOrd="0" presId="urn:microsoft.com/office/officeart/2005/8/layout/cycle2"/>
    <dgm:cxn modelId="{5221ADC5-E628-40C8-8ED7-905986B2BBF2}" type="presParOf" srcId="{F4D053C8-9429-4445-980D-F170A59797B1}" destId="{34832BC7-194A-45FB-BCF9-6C17EF1B8146}" srcOrd="6" destOrd="0" presId="urn:microsoft.com/office/officeart/2005/8/layout/cycle2"/>
    <dgm:cxn modelId="{BC67B911-FBC0-4743-B00C-D353D255EFD6}" type="presParOf" srcId="{F4D053C8-9429-4445-980D-F170A59797B1}" destId="{A6927B72-6EE7-4ACF-A390-B3E034E922EA}" srcOrd="7" destOrd="0" presId="urn:microsoft.com/office/officeart/2005/8/layout/cycle2"/>
    <dgm:cxn modelId="{03A5C40E-EC18-4DCA-B006-456926D25B97}" type="presParOf" srcId="{A6927B72-6EE7-4ACF-A390-B3E034E922EA}" destId="{640A716D-890E-478F-9578-90675638997A}" srcOrd="0" destOrd="0" presId="urn:microsoft.com/office/officeart/2005/8/layout/cycle2"/>
    <dgm:cxn modelId="{6E78531B-FEB1-4EEF-9BAB-A97B825A5F94}" type="presParOf" srcId="{F4D053C8-9429-4445-980D-F170A59797B1}" destId="{FBE0FAA1-BDC7-4378-A1B2-E4DCEED0E071}" srcOrd="8" destOrd="0" presId="urn:microsoft.com/office/officeart/2005/8/layout/cycle2"/>
    <dgm:cxn modelId="{4AC6F1E0-946F-4555-86BA-59D7980233AC}" type="presParOf" srcId="{F4D053C8-9429-4445-980D-F170A59797B1}" destId="{E1A0659E-7AFA-4F69-B1A8-DAA487681145}" srcOrd="9" destOrd="0" presId="urn:microsoft.com/office/officeart/2005/8/layout/cycle2"/>
    <dgm:cxn modelId="{27F585C3-6A9E-4F37-B1C9-DE8BFEEC1098}" type="presParOf" srcId="{E1A0659E-7AFA-4F69-B1A8-DAA487681145}" destId="{4EDA5F59-E6BF-48CC-B0E4-39A9A048C33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6B4F2F4-8583-4D45-9D2F-8AB882A866CC}" type="doc">
      <dgm:prSet loTypeId="urn:microsoft.com/office/officeart/2005/8/layout/list1" loCatId="list" qsTypeId="urn:microsoft.com/office/officeart/2005/8/quickstyle/3d1" qsCatId="3D" csTypeId="urn:microsoft.com/office/officeart/2005/8/colors/accent0_2" csCatId="mainScheme" phldr="1"/>
      <dgm:spPr/>
      <dgm:t>
        <a:bodyPr/>
        <a:lstStyle/>
        <a:p>
          <a:endParaRPr lang="es-CO"/>
        </a:p>
      </dgm:t>
    </dgm:pt>
    <dgm:pt modelId="{5621330B-8367-4B4B-B2AA-0E7B43060DA1}">
      <dgm:prSet phldrT="[Texto]" custT="1"/>
      <dgm:spPr/>
      <dgm:t>
        <a:bodyPr/>
        <a:lstStyle/>
        <a:p>
          <a:r>
            <a:rPr lang="pt-BR" sz="2000" noProof="0" dirty="0" smtClean="0">
              <a:solidFill>
                <a:schemeClr val="tx1"/>
              </a:solidFill>
              <a:latin typeface="Futura MdCn BT" pitchFamily="34" charset="0"/>
            </a:rPr>
            <a:t>Eventos culturais massivos</a:t>
          </a:r>
          <a:endParaRPr lang="pt-BR" sz="2000" noProof="0" dirty="0">
            <a:solidFill>
              <a:schemeClr val="tx1"/>
            </a:solidFill>
            <a:latin typeface="Futura MdCn BT" pitchFamily="34" charset="0"/>
          </a:endParaRPr>
        </a:p>
      </dgm:t>
    </dgm:pt>
    <dgm:pt modelId="{A43283D7-C9E0-4D68-AE9B-8E1B6D1978A9}" type="parTrans" cxnId="{AA259D4B-DBC2-4D46-A66C-151278CD24FC}">
      <dgm:prSet/>
      <dgm:spPr/>
      <dgm:t>
        <a:bodyPr/>
        <a:lstStyle/>
        <a:p>
          <a:endParaRPr lang="es-CO" sz="2400">
            <a:solidFill>
              <a:schemeClr val="tx1"/>
            </a:solidFill>
            <a:latin typeface="Futura MdCn BT" pitchFamily="34" charset="0"/>
          </a:endParaRPr>
        </a:p>
      </dgm:t>
    </dgm:pt>
    <dgm:pt modelId="{374A9CCF-C600-487C-8D96-B90D6A7CA90A}" type="sibTrans" cxnId="{AA259D4B-DBC2-4D46-A66C-151278CD24FC}">
      <dgm:prSet/>
      <dgm:spPr/>
      <dgm:t>
        <a:bodyPr/>
        <a:lstStyle/>
        <a:p>
          <a:endParaRPr lang="es-CO" sz="2400">
            <a:solidFill>
              <a:schemeClr val="tx1"/>
            </a:solidFill>
            <a:latin typeface="Futura MdCn BT" pitchFamily="34" charset="0"/>
          </a:endParaRPr>
        </a:p>
      </dgm:t>
    </dgm:pt>
    <dgm:pt modelId="{F99599D3-9C9D-44E6-98DC-97BF1BD61468}">
      <dgm:prSet phldrT="[Texto]" custT="1"/>
      <dgm:spPr/>
      <dgm:t>
        <a:bodyPr/>
        <a:lstStyle/>
        <a:p>
          <a:r>
            <a:rPr lang="pt-BR" sz="2000" noProof="0" smtClean="0">
              <a:solidFill>
                <a:schemeClr val="tx1"/>
              </a:solidFill>
              <a:latin typeface="Futura MdCn BT" pitchFamily="34" charset="0"/>
            </a:rPr>
            <a:t>15 Workshops artísticos</a:t>
          </a:r>
          <a:endParaRPr lang="pt-BR" sz="2000" noProof="0">
            <a:solidFill>
              <a:schemeClr val="tx1"/>
            </a:solidFill>
            <a:latin typeface="Futura MdCn BT" pitchFamily="34" charset="0"/>
          </a:endParaRPr>
        </a:p>
      </dgm:t>
    </dgm:pt>
    <dgm:pt modelId="{E0F8790D-716E-4473-BC61-396FF36734CF}" type="parTrans" cxnId="{A85AC3A3-BE6C-45DE-91D8-E0C44DEB03B6}">
      <dgm:prSet/>
      <dgm:spPr/>
      <dgm:t>
        <a:bodyPr/>
        <a:lstStyle/>
        <a:p>
          <a:endParaRPr lang="es-CO" sz="2400">
            <a:solidFill>
              <a:schemeClr val="tx1"/>
            </a:solidFill>
            <a:latin typeface="Futura MdCn BT" pitchFamily="34" charset="0"/>
          </a:endParaRPr>
        </a:p>
      </dgm:t>
    </dgm:pt>
    <dgm:pt modelId="{3281F4F6-847E-4967-8ED3-653C00BD322B}" type="sibTrans" cxnId="{A85AC3A3-BE6C-45DE-91D8-E0C44DEB03B6}">
      <dgm:prSet/>
      <dgm:spPr/>
      <dgm:t>
        <a:bodyPr/>
        <a:lstStyle/>
        <a:p>
          <a:endParaRPr lang="es-CO" sz="2400">
            <a:solidFill>
              <a:schemeClr val="tx1"/>
            </a:solidFill>
            <a:latin typeface="Futura MdCn BT" pitchFamily="34" charset="0"/>
          </a:endParaRPr>
        </a:p>
      </dgm:t>
    </dgm:pt>
    <dgm:pt modelId="{EF547F9E-E4C4-4044-8A33-48F5D6B59651}">
      <dgm:prSet phldrT="[Texto]" custT="1"/>
      <dgm:spPr/>
      <dgm:t>
        <a:bodyPr/>
        <a:lstStyle/>
        <a:p>
          <a:r>
            <a:rPr lang="pt-BR" sz="2000" noProof="0" smtClean="0">
              <a:solidFill>
                <a:schemeClr val="tx1"/>
              </a:solidFill>
              <a:latin typeface="Futura MdCn BT" pitchFamily="34" charset="0"/>
            </a:rPr>
            <a:t>5 Grupos culturais representativos</a:t>
          </a:r>
          <a:endParaRPr lang="pt-BR" sz="2000" noProof="0">
            <a:solidFill>
              <a:schemeClr val="tx1"/>
            </a:solidFill>
            <a:latin typeface="Futura MdCn BT" pitchFamily="34" charset="0"/>
          </a:endParaRPr>
        </a:p>
      </dgm:t>
    </dgm:pt>
    <dgm:pt modelId="{6EEEAAFB-0A50-496F-AA86-847EEC94AD89}" type="parTrans" cxnId="{60075770-9400-488C-8B24-DEE696181AD1}">
      <dgm:prSet/>
      <dgm:spPr/>
      <dgm:t>
        <a:bodyPr/>
        <a:lstStyle/>
        <a:p>
          <a:endParaRPr lang="es-CO" sz="2400">
            <a:solidFill>
              <a:schemeClr val="tx1"/>
            </a:solidFill>
            <a:latin typeface="Futura MdCn BT" pitchFamily="34" charset="0"/>
          </a:endParaRPr>
        </a:p>
      </dgm:t>
    </dgm:pt>
    <dgm:pt modelId="{92639603-116D-4253-BCFC-FF814401D424}" type="sibTrans" cxnId="{60075770-9400-488C-8B24-DEE696181AD1}">
      <dgm:prSet/>
      <dgm:spPr/>
      <dgm:t>
        <a:bodyPr/>
        <a:lstStyle/>
        <a:p>
          <a:endParaRPr lang="es-CO" sz="2400">
            <a:solidFill>
              <a:schemeClr val="tx1"/>
            </a:solidFill>
            <a:latin typeface="Futura MdCn BT" pitchFamily="34" charset="0"/>
          </a:endParaRPr>
        </a:p>
      </dgm:t>
    </dgm:pt>
    <dgm:pt modelId="{CBC797CB-5C2A-4558-AC61-5E7DA8DB5273}">
      <dgm:prSet phldrT="[Texto]" custT="1"/>
      <dgm:spPr/>
      <dgm:t>
        <a:bodyPr/>
        <a:lstStyle/>
        <a:p>
          <a:r>
            <a:rPr lang="pt-BR" sz="2000" noProof="0" smtClean="0">
              <a:solidFill>
                <a:schemeClr val="tx1"/>
              </a:solidFill>
              <a:latin typeface="Futura MdCn BT" pitchFamily="34" charset="0"/>
            </a:rPr>
            <a:t>Jornadas de Bem Estar</a:t>
          </a:r>
          <a:endParaRPr lang="pt-BR" sz="2000" noProof="0">
            <a:solidFill>
              <a:schemeClr val="tx1"/>
            </a:solidFill>
            <a:latin typeface="Futura MdCn BT" pitchFamily="34" charset="0"/>
          </a:endParaRPr>
        </a:p>
      </dgm:t>
    </dgm:pt>
    <dgm:pt modelId="{7BBD6E47-BB55-4AC3-BD8E-295FA9437678}" type="parTrans" cxnId="{13A08020-4654-4112-A390-89F5A94B8F5F}">
      <dgm:prSet/>
      <dgm:spPr/>
      <dgm:t>
        <a:bodyPr/>
        <a:lstStyle/>
        <a:p>
          <a:endParaRPr lang="es-CO" sz="2400">
            <a:solidFill>
              <a:schemeClr val="tx1"/>
            </a:solidFill>
            <a:latin typeface="Futura MdCn BT" pitchFamily="34" charset="0"/>
          </a:endParaRPr>
        </a:p>
      </dgm:t>
    </dgm:pt>
    <dgm:pt modelId="{1AF8CE8E-826E-4EA5-BCB7-AC438697022C}" type="sibTrans" cxnId="{13A08020-4654-4112-A390-89F5A94B8F5F}">
      <dgm:prSet/>
      <dgm:spPr/>
      <dgm:t>
        <a:bodyPr/>
        <a:lstStyle/>
        <a:p>
          <a:endParaRPr lang="es-CO" sz="2400">
            <a:solidFill>
              <a:schemeClr val="tx1"/>
            </a:solidFill>
            <a:latin typeface="Futura MdCn BT" pitchFamily="34" charset="0"/>
          </a:endParaRPr>
        </a:p>
      </dgm:t>
    </dgm:pt>
    <dgm:pt modelId="{C20C92C1-C0AA-497D-8DAE-78A080478AE8}" type="pres">
      <dgm:prSet presAssocID="{06B4F2F4-8583-4D45-9D2F-8AB882A866C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AF05198C-7702-4C4C-8398-0EF4E4A3632B}" type="pres">
      <dgm:prSet presAssocID="{5621330B-8367-4B4B-B2AA-0E7B43060DA1}" presName="parentLin" presStyleCnt="0"/>
      <dgm:spPr/>
      <dgm:t>
        <a:bodyPr/>
        <a:lstStyle/>
        <a:p>
          <a:endParaRPr lang="es-CO"/>
        </a:p>
      </dgm:t>
    </dgm:pt>
    <dgm:pt modelId="{C7CCAFE1-BA07-4DC8-9A0F-78A1ABBB13F0}" type="pres">
      <dgm:prSet presAssocID="{5621330B-8367-4B4B-B2AA-0E7B43060DA1}" presName="parentLeftMargin" presStyleLbl="node1" presStyleIdx="0" presStyleCnt="4"/>
      <dgm:spPr/>
      <dgm:t>
        <a:bodyPr/>
        <a:lstStyle/>
        <a:p>
          <a:endParaRPr lang="es-CO"/>
        </a:p>
      </dgm:t>
    </dgm:pt>
    <dgm:pt modelId="{3AF9F0F5-2187-4EA2-8A60-5BB7A5A644C5}" type="pres">
      <dgm:prSet presAssocID="{5621330B-8367-4B4B-B2AA-0E7B43060DA1}" presName="parentText" presStyleLbl="node1" presStyleIdx="0" presStyleCnt="4" custScaleX="141571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24FFF736-2146-4862-B1EC-557CE21D6DC8}" type="pres">
      <dgm:prSet presAssocID="{5621330B-8367-4B4B-B2AA-0E7B43060DA1}" presName="negativeSpace" presStyleCnt="0"/>
      <dgm:spPr/>
      <dgm:t>
        <a:bodyPr/>
        <a:lstStyle/>
        <a:p>
          <a:endParaRPr lang="es-CO"/>
        </a:p>
      </dgm:t>
    </dgm:pt>
    <dgm:pt modelId="{52039ADB-7CCC-4186-BF1A-55AB4172B8E6}" type="pres">
      <dgm:prSet presAssocID="{5621330B-8367-4B4B-B2AA-0E7B43060DA1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823995F7-E441-41D2-A289-6A1D7E673A43}" type="pres">
      <dgm:prSet presAssocID="{374A9CCF-C600-487C-8D96-B90D6A7CA90A}" presName="spaceBetweenRectangles" presStyleCnt="0"/>
      <dgm:spPr/>
      <dgm:t>
        <a:bodyPr/>
        <a:lstStyle/>
        <a:p>
          <a:endParaRPr lang="es-CO"/>
        </a:p>
      </dgm:t>
    </dgm:pt>
    <dgm:pt modelId="{C6A7F4B7-A101-4979-A7E7-4A10DC79A4A9}" type="pres">
      <dgm:prSet presAssocID="{F99599D3-9C9D-44E6-98DC-97BF1BD61468}" presName="parentLin" presStyleCnt="0"/>
      <dgm:spPr/>
      <dgm:t>
        <a:bodyPr/>
        <a:lstStyle/>
        <a:p>
          <a:endParaRPr lang="es-CO"/>
        </a:p>
      </dgm:t>
    </dgm:pt>
    <dgm:pt modelId="{9728E41C-FBD5-489E-AAD6-55754B1501A2}" type="pres">
      <dgm:prSet presAssocID="{F99599D3-9C9D-44E6-98DC-97BF1BD61468}" presName="parentLeftMargin" presStyleLbl="node1" presStyleIdx="0" presStyleCnt="4"/>
      <dgm:spPr/>
      <dgm:t>
        <a:bodyPr/>
        <a:lstStyle/>
        <a:p>
          <a:endParaRPr lang="es-CO"/>
        </a:p>
      </dgm:t>
    </dgm:pt>
    <dgm:pt modelId="{40DB5E0D-89B8-44DF-9117-27474E23B801}" type="pres">
      <dgm:prSet presAssocID="{F99599D3-9C9D-44E6-98DC-97BF1BD61468}" presName="parentText" presStyleLbl="node1" presStyleIdx="1" presStyleCnt="4" custScaleX="141571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71612C85-E6D9-4469-9BF3-421792A623BA}" type="pres">
      <dgm:prSet presAssocID="{F99599D3-9C9D-44E6-98DC-97BF1BD61468}" presName="negativeSpace" presStyleCnt="0"/>
      <dgm:spPr/>
      <dgm:t>
        <a:bodyPr/>
        <a:lstStyle/>
        <a:p>
          <a:endParaRPr lang="es-CO"/>
        </a:p>
      </dgm:t>
    </dgm:pt>
    <dgm:pt modelId="{385E8372-DB30-494C-8DA2-6ECB2759A62F}" type="pres">
      <dgm:prSet presAssocID="{F99599D3-9C9D-44E6-98DC-97BF1BD61468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E1F0ADC4-F5AE-40F9-BFD6-58EFDFBC6607}" type="pres">
      <dgm:prSet presAssocID="{3281F4F6-847E-4967-8ED3-653C00BD322B}" presName="spaceBetweenRectangles" presStyleCnt="0"/>
      <dgm:spPr/>
      <dgm:t>
        <a:bodyPr/>
        <a:lstStyle/>
        <a:p>
          <a:endParaRPr lang="es-CO"/>
        </a:p>
      </dgm:t>
    </dgm:pt>
    <dgm:pt modelId="{868A98A7-ED36-4964-BEB4-199FB020EA6F}" type="pres">
      <dgm:prSet presAssocID="{EF547F9E-E4C4-4044-8A33-48F5D6B59651}" presName="parentLin" presStyleCnt="0"/>
      <dgm:spPr/>
      <dgm:t>
        <a:bodyPr/>
        <a:lstStyle/>
        <a:p>
          <a:endParaRPr lang="es-CO"/>
        </a:p>
      </dgm:t>
    </dgm:pt>
    <dgm:pt modelId="{D5C35DC0-0B24-463E-92F8-56D9289173D6}" type="pres">
      <dgm:prSet presAssocID="{EF547F9E-E4C4-4044-8A33-48F5D6B59651}" presName="parentLeftMargin" presStyleLbl="node1" presStyleIdx="1" presStyleCnt="4"/>
      <dgm:spPr/>
      <dgm:t>
        <a:bodyPr/>
        <a:lstStyle/>
        <a:p>
          <a:endParaRPr lang="es-CO"/>
        </a:p>
      </dgm:t>
    </dgm:pt>
    <dgm:pt modelId="{94F13C5D-B6BC-42A5-B1F9-E38014DF645A}" type="pres">
      <dgm:prSet presAssocID="{EF547F9E-E4C4-4044-8A33-48F5D6B59651}" presName="parentText" presStyleLbl="node1" presStyleIdx="2" presStyleCnt="4" custScaleX="141571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CA2B984-DE26-4217-8B85-FE7E962E0B82}" type="pres">
      <dgm:prSet presAssocID="{EF547F9E-E4C4-4044-8A33-48F5D6B59651}" presName="negativeSpace" presStyleCnt="0"/>
      <dgm:spPr/>
      <dgm:t>
        <a:bodyPr/>
        <a:lstStyle/>
        <a:p>
          <a:endParaRPr lang="es-CO"/>
        </a:p>
      </dgm:t>
    </dgm:pt>
    <dgm:pt modelId="{0E696EA5-DF60-42FE-A440-05CD5E7A181A}" type="pres">
      <dgm:prSet presAssocID="{EF547F9E-E4C4-4044-8A33-48F5D6B59651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8FE1BBFC-9320-450B-BF2C-FA06EA8EAF9E}" type="pres">
      <dgm:prSet presAssocID="{92639603-116D-4253-BCFC-FF814401D424}" presName="spaceBetweenRectangles" presStyleCnt="0"/>
      <dgm:spPr/>
      <dgm:t>
        <a:bodyPr/>
        <a:lstStyle/>
        <a:p>
          <a:endParaRPr lang="es-CO"/>
        </a:p>
      </dgm:t>
    </dgm:pt>
    <dgm:pt modelId="{E5EE48A7-4040-43F5-984F-F3D1E66FB535}" type="pres">
      <dgm:prSet presAssocID="{CBC797CB-5C2A-4558-AC61-5E7DA8DB5273}" presName="parentLin" presStyleCnt="0"/>
      <dgm:spPr/>
      <dgm:t>
        <a:bodyPr/>
        <a:lstStyle/>
        <a:p>
          <a:endParaRPr lang="es-CO"/>
        </a:p>
      </dgm:t>
    </dgm:pt>
    <dgm:pt modelId="{BE70BB13-2240-4CD1-AF04-F5E5F24F67B2}" type="pres">
      <dgm:prSet presAssocID="{CBC797CB-5C2A-4558-AC61-5E7DA8DB5273}" presName="parentLeftMargin" presStyleLbl="node1" presStyleIdx="2" presStyleCnt="4"/>
      <dgm:spPr/>
      <dgm:t>
        <a:bodyPr/>
        <a:lstStyle/>
        <a:p>
          <a:endParaRPr lang="es-CO"/>
        </a:p>
      </dgm:t>
    </dgm:pt>
    <dgm:pt modelId="{8061269E-37CD-4E8A-AF52-2303F29DD5FF}" type="pres">
      <dgm:prSet presAssocID="{CBC797CB-5C2A-4558-AC61-5E7DA8DB5273}" presName="parentText" presStyleLbl="node1" presStyleIdx="3" presStyleCnt="4" custScaleX="141571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E5E8444B-2CD0-40E4-84D4-74D5EF1DA427}" type="pres">
      <dgm:prSet presAssocID="{CBC797CB-5C2A-4558-AC61-5E7DA8DB5273}" presName="negativeSpace" presStyleCnt="0"/>
      <dgm:spPr/>
      <dgm:t>
        <a:bodyPr/>
        <a:lstStyle/>
        <a:p>
          <a:endParaRPr lang="es-CO"/>
        </a:p>
      </dgm:t>
    </dgm:pt>
    <dgm:pt modelId="{DBC71EA4-E7C3-4EF7-8AF7-1237F6DA6F7F}" type="pres">
      <dgm:prSet presAssocID="{CBC797CB-5C2A-4558-AC61-5E7DA8DB5273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1D1FE4E1-248F-4C7E-B316-F2B5515A1C08}" type="presOf" srcId="{CBC797CB-5C2A-4558-AC61-5E7DA8DB5273}" destId="{8061269E-37CD-4E8A-AF52-2303F29DD5FF}" srcOrd="1" destOrd="0" presId="urn:microsoft.com/office/officeart/2005/8/layout/list1"/>
    <dgm:cxn modelId="{7024ADB3-CD6E-48FB-8D19-3F4D6D8ECFB7}" type="presOf" srcId="{CBC797CB-5C2A-4558-AC61-5E7DA8DB5273}" destId="{BE70BB13-2240-4CD1-AF04-F5E5F24F67B2}" srcOrd="0" destOrd="0" presId="urn:microsoft.com/office/officeart/2005/8/layout/list1"/>
    <dgm:cxn modelId="{EAAECD16-324E-4F90-B550-CAAEA73B1BE3}" type="presOf" srcId="{06B4F2F4-8583-4D45-9D2F-8AB882A866CC}" destId="{C20C92C1-C0AA-497D-8DAE-78A080478AE8}" srcOrd="0" destOrd="0" presId="urn:microsoft.com/office/officeart/2005/8/layout/list1"/>
    <dgm:cxn modelId="{8F72A863-CB04-49FA-9F8C-B2735D84A6EB}" type="presOf" srcId="{F99599D3-9C9D-44E6-98DC-97BF1BD61468}" destId="{40DB5E0D-89B8-44DF-9117-27474E23B801}" srcOrd="1" destOrd="0" presId="urn:microsoft.com/office/officeart/2005/8/layout/list1"/>
    <dgm:cxn modelId="{96FB0492-ED5C-4B91-AECC-9C930EDF897A}" type="presOf" srcId="{EF547F9E-E4C4-4044-8A33-48F5D6B59651}" destId="{94F13C5D-B6BC-42A5-B1F9-E38014DF645A}" srcOrd="1" destOrd="0" presId="urn:microsoft.com/office/officeart/2005/8/layout/list1"/>
    <dgm:cxn modelId="{7E117C3B-9CFE-4F16-B170-E79DFE3E5C9C}" type="presOf" srcId="{EF547F9E-E4C4-4044-8A33-48F5D6B59651}" destId="{D5C35DC0-0B24-463E-92F8-56D9289173D6}" srcOrd="0" destOrd="0" presId="urn:microsoft.com/office/officeart/2005/8/layout/list1"/>
    <dgm:cxn modelId="{60075770-9400-488C-8B24-DEE696181AD1}" srcId="{06B4F2F4-8583-4D45-9D2F-8AB882A866CC}" destId="{EF547F9E-E4C4-4044-8A33-48F5D6B59651}" srcOrd="2" destOrd="0" parTransId="{6EEEAAFB-0A50-496F-AA86-847EEC94AD89}" sibTransId="{92639603-116D-4253-BCFC-FF814401D424}"/>
    <dgm:cxn modelId="{A85AC3A3-BE6C-45DE-91D8-E0C44DEB03B6}" srcId="{06B4F2F4-8583-4D45-9D2F-8AB882A866CC}" destId="{F99599D3-9C9D-44E6-98DC-97BF1BD61468}" srcOrd="1" destOrd="0" parTransId="{E0F8790D-716E-4473-BC61-396FF36734CF}" sibTransId="{3281F4F6-847E-4967-8ED3-653C00BD322B}"/>
    <dgm:cxn modelId="{6564358B-AF7E-40C7-820C-1AD6F34C116C}" type="presOf" srcId="{5621330B-8367-4B4B-B2AA-0E7B43060DA1}" destId="{C7CCAFE1-BA07-4DC8-9A0F-78A1ABBB13F0}" srcOrd="0" destOrd="0" presId="urn:microsoft.com/office/officeart/2005/8/layout/list1"/>
    <dgm:cxn modelId="{13A08020-4654-4112-A390-89F5A94B8F5F}" srcId="{06B4F2F4-8583-4D45-9D2F-8AB882A866CC}" destId="{CBC797CB-5C2A-4558-AC61-5E7DA8DB5273}" srcOrd="3" destOrd="0" parTransId="{7BBD6E47-BB55-4AC3-BD8E-295FA9437678}" sibTransId="{1AF8CE8E-826E-4EA5-BCB7-AC438697022C}"/>
    <dgm:cxn modelId="{935DF828-0BBC-4C8A-886C-E6344C8E827C}" type="presOf" srcId="{F99599D3-9C9D-44E6-98DC-97BF1BD61468}" destId="{9728E41C-FBD5-489E-AAD6-55754B1501A2}" srcOrd="0" destOrd="0" presId="urn:microsoft.com/office/officeart/2005/8/layout/list1"/>
    <dgm:cxn modelId="{AA259D4B-DBC2-4D46-A66C-151278CD24FC}" srcId="{06B4F2F4-8583-4D45-9D2F-8AB882A866CC}" destId="{5621330B-8367-4B4B-B2AA-0E7B43060DA1}" srcOrd="0" destOrd="0" parTransId="{A43283D7-C9E0-4D68-AE9B-8E1B6D1978A9}" sibTransId="{374A9CCF-C600-487C-8D96-B90D6A7CA90A}"/>
    <dgm:cxn modelId="{6BCF802A-908E-4FA5-BD4D-DC258CE83F44}" type="presOf" srcId="{5621330B-8367-4B4B-B2AA-0E7B43060DA1}" destId="{3AF9F0F5-2187-4EA2-8A60-5BB7A5A644C5}" srcOrd="1" destOrd="0" presId="urn:microsoft.com/office/officeart/2005/8/layout/list1"/>
    <dgm:cxn modelId="{6730286E-F786-4284-8413-5A61F4994381}" type="presParOf" srcId="{C20C92C1-C0AA-497D-8DAE-78A080478AE8}" destId="{AF05198C-7702-4C4C-8398-0EF4E4A3632B}" srcOrd="0" destOrd="0" presId="urn:microsoft.com/office/officeart/2005/8/layout/list1"/>
    <dgm:cxn modelId="{6B4D0D93-E8CA-4E5C-8EA5-FC48815E57E6}" type="presParOf" srcId="{AF05198C-7702-4C4C-8398-0EF4E4A3632B}" destId="{C7CCAFE1-BA07-4DC8-9A0F-78A1ABBB13F0}" srcOrd="0" destOrd="0" presId="urn:microsoft.com/office/officeart/2005/8/layout/list1"/>
    <dgm:cxn modelId="{DAA500A5-C599-42D0-84DD-BC283739413B}" type="presParOf" srcId="{AF05198C-7702-4C4C-8398-0EF4E4A3632B}" destId="{3AF9F0F5-2187-4EA2-8A60-5BB7A5A644C5}" srcOrd="1" destOrd="0" presId="urn:microsoft.com/office/officeart/2005/8/layout/list1"/>
    <dgm:cxn modelId="{D7582842-573C-4EC0-990D-3F5DF05FF4F5}" type="presParOf" srcId="{C20C92C1-C0AA-497D-8DAE-78A080478AE8}" destId="{24FFF736-2146-4862-B1EC-557CE21D6DC8}" srcOrd="1" destOrd="0" presId="urn:microsoft.com/office/officeart/2005/8/layout/list1"/>
    <dgm:cxn modelId="{9AF264CA-3BA8-4183-AD80-A58F905E7133}" type="presParOf" srcId="{C20C92C1-C0AA-497D-8DAE-78A080478AE8}" destId="{52039ADB-7CCC-4186-BF1A-55AB4172B8E6}" srcOrd="2" destOrd="0" presId="urn:microsoft.com/office/officeart/2005/8/layout/list1"/>
    <dgm:cxn modelId="{099F81A9-D435-47EB-9776-2B2995522423}" type="presParOf" srcId="{C20C92C1-C0AA-497D-8DAE-78A080478AE8}" destId="{823995F7-E441-41D2-A289-6A1D7E673A43}" srcOrd="3" destOrd="0" presId="urn:microsoft.com/office/officeart/2005/8/layout/list1"/>
    <dgm:cxn modelId="{1A005136-5351-4817-9B86-0A310B05EE99}" type="presParOf" srcId="{C20C92C1-C0AA-497D-8DAE-78A080478AE8}" destId="{C6A7F4B7-A101-4979-A7E7-4A10DC79A4A9}" srcOrd="4" destOrd="0" presId="urn:microsoft.com/office/officeart/2005/8/layout/list1"/>
    <dgm:cxn modelId="{B47BAD2D-0C4F-44E0-8EF6-BAFE001EC437}" type="presParOf" srcId="{C6A7F4B7-A101-4979-A7E7-4A10DC79A4A9}" destId="{9728E41C-FBD5-489E-AAD6-55754B1501A2}" srcOrd="0" destOrd="0" presId="urn:microsoft.com/office/officeart/2005/8/layout/list1"/>
    <dgm:cxn modelId="{13F0D2E6-F772-4CDE-B6F4-302CBDD1DBCE}" type="presParOf" srcId="{C6A7F4B7-A101-4979-A7E7-4A10DC79A4A9}" destId="{40DB5E0D-89B8-44DF-9117-27474E23B801}" srcOrd="1" destOrd="0" presId="urn:microsoft.com/office/officeart/2005/8/layout/list1"/>
    <dgm:cxn modelId="{DE447947-2F42-4EE7-940C-D62AEBCE5A0A}" type="presParOf" srcId="{C20C92C1-C0AA-497D-8DAE-78A080478AE8}" destId="{71612C85-E6D9-4469-9BF3-421792A623BA}" srcOrd="5" destOrd="0" presId="urn:microsoft.com/office/officeart/2005/8/layout/list1"/>
    <dgm:cxn modelId="{6EC95C8C-D0DC-4EC2-972E-286DBB75E6E8}" type="presParOf" srcId="{C20C92C1-C0AA-497D-8DAE-78A080478AE8}" destId="{385E8372-DB30-494C-8DA2-6ECB2759A62F}" srcOrd="6" destOrd="0" presId="urn:microsoft.com/office/officeart/2005/8/layout/list1"/>
    <dgm:cxn modelId="{351CBEB8-DA8F-4A47-A8F9-B37F4FE266B9}" type="presParOf" srcId="{C20C92C1-C0AA-497D-8DAE-78A080478AE8}" destId="{E1F0ADC4-F5AE-40F9-BFD6-58EFDFBC6607}" srcOrd="7" destOrd="0" presId="urn:microsoft.com/office/officeart/2005/8/layout/list1"/>
    <dgm:cxn modelId="{6BC6B7C2-66F6-46A3-A7BD-60C59E8BDCD7}" type="presParOf" srcId="{C20C92C1-C0AA-497D-8DAE-78A080478AE8}" destId="{868A98A7-ED36-4964-BEB4-199FB020EA6F}" srcOrd="8" destOrd="0" presId="urn:microsoft.com/office/officeart/2005/8/layout/list1"/>
    <dgm:cxn modelId="{E5340B1A-04AA-48CD-9D15-29778BE9B254}" type="presParOf" srcId="{868A98A7-ED36-4964-BEB4-199FB020EA6F}" destId="{D5C35DC0-0B24-463E-92F8-56D9289173D6}" srcOrd="0" destOrd="0" presId="urn:microsoft.com/office/officeart/2005/8/layout/list1"/>
    <dgm:cxn modelId="{9A2F09A0-531A-41FE-8EAB-235CE5C2ECB1}" type="presParOf" srcId="{868A98A7-ED36-4964-BEB4-199FB020EA6F}" destId="{94F13C5D-B6BC-42A5-B1F9-E38014DF645A}" srcOrd="1" destOrd="0" presId="urn:microsoft.com/office/officeart/2005/8/layout/list1"/>
    <dgm:cxn modelId="{7EA7C483-8080-4C9F-B9D4-9871E98BCEA9}" type="presParOf" srcId="{C20C92C1-C0AA-497D-8DAE-78A080478AE8}" destId="{ACA2B984-DE26-4217-8B85-FE7E962E0B82}" srcOrd="9" destOrd="0" presId="urn:microsoft.com/office/officeart/2005/8/layout/list1"/>
    <dgm:cxn modelId="{000CF95B-DCA3-4E4B-BCD2-7B532B43F868}" type="presParOf" srcId="{C20C92C1-C0AA-497D-8DAE-78A080478AE8}" destId="{0E696EA5-DF60-42FE-A440-05CD5E7A181A}" srcOrd="10" destOrd="0" presId="urn:microsoft.com/office/officeart/2005/8/layout/list1"/>
    <dgm:cxn modelId="{C3904C1F-1C9A-4565-9E49-31B913243AD9}" type="presParOf" srcId="{C20C92C1-C0AA-497D-8DAE-78A080478AE8}" destId="{8FE1BBFC-9320-450B-BF2C-FA06EA8EAF9E}" srcOrd="11" destOrd="0" presId="urn:microsoft.com/office/officeart/2005/8/layout/list1"/>
    <dgm:cxn modelId="{A9F93500-B141-49D5-B08A-76A8F16C74A4}" type="presParOf" srcId="{C20C92C1-C0AA-497D-8DAE-78A080478AE8}" destId="{E5EE48A7-4040-43F5-984F-F3D1E66FB535}" srcOrd="12" destOrd="0" presId="urn:microsoft.com/office/officeart/2005/8/layout/list1"/>
    <dgm:cxn modelId="{179D742A-8E0C-41F5-AA8D-44FECB78F591}" type="presParOf" srcId="{E5EE48A7-4040-43F5-984F-F3D1E66FB535}" destId="{BE70BB13-2240-4CD1-AF04-F5E5F24F67B2}" srcOrd="0" destOrd="0" presId="urn:microsoft.com/office/officeart/2005/8/layout/list1"/>
    <dgm:cxn modelId="{4269D3FF-5F48-49E2-81A1-F365D564F851}" type="presParOf" srcId="{E5EE48A7-4040-43F5-984F-F3D1E66FB535}" destId="{8061269E-37CD-4E8A-AF52-2303F29DD5FF}" srcOrd="1" destOrd="0" presId="urn:microsoft.com/office/officeart/2005/8/layout/list1"/>
    <dgm:cxn modelId="{5AAE633D-35D0-47FD-8D3D-57D58BF21F0E}" type="presParOf" srcId="{C20C92C1-C0AA-497D-8DAE-78A080478AE8}" destId="{E5E8444B-2CD0-40E4-84D4-74D5EF1DA427}" srcOrd="13" destOrd="0" presId="urn:microsoft.com/office/officeart/2005/8/layout/list1"/>
    <dgm:cxn modelId="{E7995288-2C3A-43B5-B8B7-63C0B52F9998}" type="presParOf" srcId="{C20C92C1-C0AA-497D-8DAE-78A080478AE8}" destId="{DBC71EA4-E7C3-4EF7-8AF7-1237F6DA6F7F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8BC40BC-76B8-4DC8-8C05-6692B6B65248}" type="doc">
      <dgm:prSet loTypeId="urn:microsoft.com/office/officeart/2005/8/layout/pList1#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s-CO"/>
        </a:p>
      </dgm:t>
    </dgm:pt>
    <dgm:pt modelId="{7930B382-44C0-4F02-87E2-7DB281A431A8}">
      <dgm:prSet phldrT="[Texto]" custT="1"/>
      <dgm:spPr/>
      <dgm:t>
        <a:bodyPr/>
        <a:lstStyle/>
        <a:p>
          <a:r>
            <a:rPr lang="pt-BR" sz="1800" noProof="0" dirty="0" smtClean="0">
              <a:latin typeface="Futura MdCn BT" pitchFamily="34" charset="0"/>
            </a:rPr>
            <a:t>Estilos de vida saudáveis</a:t>
          </a:r>
          <a:endParaRPr lang="pt-BR" sz="1800" noProof="0" dirty="0">
            <a:latin typeface="Futura MdCn BT" pitchFamily="34" charset="0"/>
          </a:endParaRPr>
        </a:p>
      </dgm:t>
    </dgm:pt>
    <dgm:pt modelId="{C9CADB4E-EFFC-489B-A31A-B0B8C88F004E}" type="parTrans" cxnId="{6F53495A-951E-4542-BF77-25EA9D59A00F}">
      <dgm:prSet/>
      <dgm:spPr/>
      <dgm:t>
        <a:bodyPr/>
        <a:lstStyle/>
        <a:p>
          <a:endParaRPr lang="es-CO">
            <a:latin typeface="Futura MdCn BT" pitchFamily="34" charset="0"/>
          </a:endParaRPr>
        </a:p>
      </dgm:t>
    </dgm:pt>
    <dgm:pt modelId="{8CC95418-7AD9-4BF0-A071-59D91875891C}" type="sibTrans" cxnId="{6F53495A-951E-4542-BF77-25EA9D59A00F}">
      <dgm:prSet/>
      <dgm:spPr/>
      <dgm:t>
        <a:bodyPr/>
        <a:lstStyle/>
        <a:p>
          <a:endParaRPr lang="es-CO">
            <a:latin typeface="Futura MdCn BT" pitchFamily="34" charset="0"/>
          </a:endParaRPr>
        </a:p>
      </dgm:t>
    </dgm:pt>
    <dgm:pt modelId="{6F5275E7-46AE-489E-A1B0-A7EB6E5BF708}">
      <dgm:prSet phldrT="[Texto]" custT="1"/>
      <dgm:spPr/>
      <dgm:t>
        <a:bodyPr/>
        <a:lstStyle/>
        <a:p>
          <a:r>
            <a:rPr lang="pt-BR" sz="1800" noProof="0" dirty="0" smtClean="0">
              <a:latin typeface="Futura MdCn BT" pitchFamily="34" charset="0"/>
            </a:rPr>
            <a:t>Saúde sexual e reprodutiva</a:t>
          </a:r>
          <a:endParaRPr lang="pt-BR" sz="1800" noProof="0" dirty="0">
            <a:latin typeface="Futura MdCn BT" pitchFamily="34" charset="0"/>
          </a:endParaRPr>
        </a:p>
      </dgm:t>
    </dgm:pt>
    <dgm:pt modelId="{09ABE8FE-C542-444B-9BBC-9D0DAD0A0096}" type="parTrans" cxnId="{BD3F21CD-9683-49A7-9898-963495E9EC08}">
      <dgm:prSet/>
      <dgm:spPr/>
      <dgm:t>
        <a:bodyPr/>
        <a:lstStyle/>
        <a:p>
          <a:endParaRPr lang="es-CO">
            <a:latin typeface="Futura MdCn BT" pitchFamily="34" charset="0"/>
          </a:endParaRPr>
        </a:p>
      </dgm:t>
    </dgm:pt>
    <dgm:pt modelId="{CB585848-4BC6-473C-B37E-23F1DD437287}" type="sibTrans" cxnId="{BD3F21CD-9683-49A7-9898-963495E9EC08}">
      <dgm:prSet/>
      <dgm:spPr/>
      <dgm:t>
        <a:bodyPr/>
        <a:lstStyle/>
        <a:p>
          <a:endParaRPr lang="es-CO">
            <a:latin typeface="Futura MdCn BT" pitchFamily="34" charset="0"/>
          </a:endParaRPr>
        </a:p>
      </dgm:t>
    </dgm:pt>
    <dgm:pt modelId="{47597EB8-426D-4D67-8705-D738877B5F1A}">
      <dgm:prSet phldrT="[Texto]" custT="1"/>
      <dgm:spPr/>
      <dgm:t>
        <a:bodyPr/>
        <a:lstStyle/>
        <a:p>
          <a:r>
            <a:rPr lang="pt-BR" sz="1800" noProof="0" dirty="0" smtClean="0">
              <a:latin typeface="Futura MdCn BT" pitchFamily="34" charset="0"/>
            </a:rPr>
            <a:t>Ambientes universitários saudáveis</a:t>
          </a:r>
          <a:endParaRPr lang="pt-BR" sz="1800" noProof="0" dirty="0">
            <a:latin typeface="Futura MdCn BT" pitchFamily="34" charset="0"/>
          </a:endParaRPr>
        </a:p>
      </dgm:t>
    </dgm:pt>
    <dgm:pt modelId="{ACAD076B-709E-405B-B8E3-20AE1682EDBC}" type="parTrans" cxnId="{DA1FF321-5919-4D3F-B2C0-6F4CBA8B809D}">
      <dgm:prSet/>
      <dgm:spPr/>
      <dgm:t>
        <a:bodyPr/>
        <a:lstStyle/>
        <a:p>
          <a:endParaRPr lang="es-CO">
            <a:latin typeface="Futura MdCn BT" pitchFamily="34" charset="0"/>
          </a:endParaRPr>
        </a:p>
      </dgm:t>
    </dgm:pt>
    <dgm:pt modelId="{72FAC8D2-1406-46B3-AF61-D0F10FAC808D}" type="sibTrans" cxnId="{DA1FF321-5919-4D3F-B2C0-6F4CBA8B809D}">
      <dgm:prSet/>
      <dgm:spPr/>
      <dgm:t>
        <a:bodyPr/>
        <a:lstStyle/>
        <a:p>
          <a:endParaRPr lang="es-CO">
            <a:latin typeface="Futura MdCn BT" pitchFamily="34" charset="0"/>
          </a:endParaRPr>
        </a:p>
      </dgm:t>
    </dgm:pt>
    <dgm:pt modelId="{99E43851-CE1B-4248-9C98-08B525D1637C}">
      <dgm:prSet phldrT="[Texto]" custT="1"/>
      <dgm:spPr/>
      <dgm:t>
        <a:bodyPr/>
        <a:lstStyle/>
        <a:p>
          <a:r>
            <a:rPr lang="pt-BR" sz="1800" noProof="0" dirty="0" smtClean="0">
              <a:latin typeface="Futura MdCn BT" pitchFamily="34" charset="0"/>
            </a:rPr>
            <a:t>Saúde ocupacional</a:t>
          </a:r>
          <a:endParaRPr lang="pt-BR" sz="1800" noProof="0" dirty="0">
            <a:latin typeface="Futura MdCn BT" pitchFamily="34" charset="0"/>
          </a:endParaRPr>
        </a:p>
      </dgm:t>
    </dgm:pt>
    <dgm:pt modelId="{5767DFB7-CC4D-4277-B1C6-31B021CB7DB2}" type="parTrans" cxnId="{AB0BF7E8-56B8-475C-9F1E-3E6336CFABB1}">
      <dgm:prSet/>
      <dgm:spPr/>
      <dgm:t>
        <a:bodyPr/>
        <a:lstStyle/>
        <a:p>
          <a:endParaRPr lang="es-CO">
            <a:latin typeface="Futura MdCn BT" pitchFamily="34" charset="0"/>
          </a:endParaRPr>
        </a:p>
      </dgm:t>
    </dgm:pt>
    <dgm:pt modelId="{6201CC75-8AE1-4356-87E9-D9546FA5597C}" type="sibTrans" cxnId="{AB0BF7E8-56B8-475C-9F1E-3E6336CFABB1}">
      <dgm:prSet/>
      <dgm:spPr/>
      <dgm:t>
        <a:bodyPr/>
        <a:lstStyle/>
        <a:p>
          <a:endParaRPr lang="es-CO">
            <a:latin typeface="Futura MdCn BT" pitchFamily="34" charset="0"/>
          </a:endParaRPr>
        </a:p>
      </dgm:t>
    </dgm:pt>
    <dgm:pt modelId="{A9BAD93B-D542-4FF0-9549-2289E65343E6}" type="pres">
      <dgm:prSet presAssocID="{A8BC40BC-76B8-4DC8-8C05-6692B6B6524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3B4BD255-A664-4BBC-8A2C-940B08B5FC72}" type="pres">
      <dgm:prSet presAssocID="{7930B382-44C0-4F02-87E2-7DB281A431A8}" presName="compNode" presStyleCnt="0"/>
      <dgm:spPr/>
      <dgm:t>
        <a:bodyPr/>
        <a:lstStyle/>
        <a:p>
          <a:endParaRPr lang="es-CO"/>
        </a:p>
      </dgm:t>
    </dgm:pt>
    <dgm:pt modelId="{3C3DB389-2CDB-4039-9206-75CD3BE07A7F}" type="pres">
      <dgm:prSet presAssocID="{7930B382-44C0-4F02-87E2-7DB281A431A8}" presName="pictRect" presStyleLbl="nod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CO"/>
        </a:p>
      </dgm:t>
    </dgm:pt>
    <dgm:pt modelId="{F7CEB8F9-3585-4131-AF8F-D2EBB512D522}" type="pres">
      <dgm:prSet presAssocID="{7930B382-44C0-4F02-87E2-7DB281A431A8}" presName="textRec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9D19BF8-AAF6-4550-A99F-43B2C60E5833}" type="pres">
      <dgm:prSet presAssocID="{8CC95418-7AD9-4BF0-A071-59D91875891C}" presName="sibTrans" presStyleLbl="sibTrans2D1" presStyleIdx="0" presStyleCnt="0"/>
      <dgm:spPr/>
      <dgm:t>
        <a:bodyPr/>
        <a:lstStyle/>
        <a:p>
          <a:endParaRPr lang="es-CO"/>
        </a:p>
      </dgm:t>
    </dgm:pt>
    <dgm:pt modelId="{6188FFC5-D11D-4990-96B3-1DB82DB87283}" type="pres">
      <dgm:prSet presAssocID="{6F5275E7-46AE-489E-A1B0-A7EB6E5BF708}" presName="compNode" presStyleCnt="0"/>
      <dgm:spPr/>
      <dgm:t>
        <a:bodyPr/>
        <a:lstStyle/>
        <a:p>
          <a:endParaRPr lang="es-CO"/>
        </a:p>
      </dgm:t>
    </dgm:pt>
    <dgm:pt modelId="{CBA773DF-BE97-42F6-9988-54074A9EA973}" type="pres">
      <dgm:prSet presAssocID="{6F5275E7-46AE-489E-A1B0-A7EB6E5BF708}" presName="pictRect" presStyleLbl="node1" presStyleIdx="1" presStyleCnt="4" custScaleX="9210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s-CO"/>
        </a:p>
      </dgm:t>
    </dgm:pt>
    <dgm:pt modelId="{7EFDED77-5B14-4606-A5E9-5DFB8667B469}" type="pres">
      <dgm:prSet presAssocID="{6F5275E7-46AE-489E-A1B0-A7EB6E5BF708}" presName="textRec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DD51B6C2-6026-4DFB-BE8E-F8A7D7F1A301}" type="pres">
      <dgm:prSet presAssocID="{CB585848-4BC6-473C-B37E-23F1DD437287}" presName="sibTrans" presStyleLbl="sibTrans2D1" presStyleIdx="0" presStyleCnt="0"/>
      <dgm:spPr/>
      <dgm:t>
        <a:bodyPr/>
        <a:lstStyle/>
        <a:p>
          <a:endParaRPr lang="es-CO"/>
        </a:p>
      </dgm:t>
    </dgm:pt>
    <dgm:pt modelId="{07269B44-0A85-4DC3-83B4-FCB07620AF02}" type="pres">
      <dgm:prSet presAssocID="{47597EB8-426D-4D67-8705-D738877B5F1A}" presName="compNode" presStyleCnt="0"/>
      <dgm:spPr/>
      <dgm:t>
        <a:bodyPr/>
        <a:lstStyle/>
        <a:p>
          <a:endParaRPr lang="es-CO"/>
        </a:p>
      </dgm:t>
    </dgm:pt>
    <dgm:pt modelId="{1B40E461-7EB7-4F64-AFAA-6D495EFF6C4A}" type="pres">
      <dgm:prSet presAssocID="{47597EB8-426D-4D67-8705-D738877B5F1A}" presName="pictRect" presStyleLbl="node1" presStyleIdx="2" presStyleCnt="4" custScaleX="80665" custLinFactNeighborX="-685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s-CO"/>
        </a:p>
      </dgm:t>
    </dgm:pt>
    <dgm:pt modelId="{EA7C4C6D-926A-4FBE-B908-A18A173C1610}" type="pres">
      <dgm:prSet presAssocID="{47597EB8-426D-4D67-8705-D738877B5F1A}" presName="textRect" presStyleLbl="revTx" presStyleIdx="2" presStyleCnt="4" custLinFactNeighborX="-684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76744F99-CF0B-48D5-8757-FDC8626AE435}" type="pres">
      <dgm:prSet presAssocID="{72FAC8D2-1406-46B3-AF61-D0F10FAC808D}" presName="sibTrans" presStyleLbl="sibTrans2D1" presStyleIdx="0" presStyleCnt="0"/>
      <dgm:spPr/>
      <dgm:t>
        <a:bodyPr/>
        <a:lstStyle/>
        <a:p>
          <a:endParaRPr lang="es-CO"/>
        </a:p>
      </dgm:t>
    </dgm:pt>
    <dgm:pt modelId="{4759AB97-244F-4E41-A233-648E7BC100EE}" type="pres">
      <dgm:prSet presAssocID="{99E43851-CE1B-4248-9C98-08B525D1637C}" presName="compNode" presStyleCnt="0"/>
      <dgm:spPr/>
      <dgm:t>
        <a:bodyPr/>
        <a:lstStyle/>
        <a:p>
          <a:endParaRPr lang="es-CO"/>
        </a:p>
      </dgm:t>
    </dgm:pt>
    <dgm:pt modelId="{FD42C7D3-E5D2-456C-885B-AE9DCD3B2B8D}" type="pres">
      <dgm:prSet presAssocID="{99E43851-CE1B-4248-9C98-08B525D1637C}" presName="pictRect" presStyleLbl="node1" presStyleIdx="3" presStyleCnt="4" custLinFactNeighborY="-1249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s-CO"/>
        </a:p>
      </dgm:t>
    </dgm:pt>
    <dgm:pt modelId="{6EDBCDAA-D4EE-43A8-A181-907B71EAC3B4}" type="pres">
      <dgm:prSet presAssocID="{99E43851-CE1B-4248-9C98-08B525D1637C}" presName="textRect" presStyleLbl="revTx" presStyleIdx="3" presStyleCnt="4" custLinFactNeighborY="-26620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AB0BF7E8-56B8-475C-9F1E-3E6336CFABB1}" srcId="{A8BC40BC-76B8-4DC8-8C05-6692B6B65248}" destId="{99E43851-CE1B-4248-9C98-08B525D1637C}" srcOrd="3" destOrd="0" parTransId="{5767DFB7-CC4D-4277-B1C6-31B021CB7DB2}" sibTransId="{6201CC75-8AE1-4356-87E9-D9546FA5597C}"/>
    <dgm:cxn modelId="{BD3F21CD-9683-49A7-9898-963495E9EC08}" srcId="{A8BC40BC-76B8-4DC8-8C05-6692B6B65248}" destId="{6F5275E7-46AE-489E-A1B0-A7EB6E5BF708}" srcOrd="1" destOrd="0" parTransId="{09ABE8FE-C542-444B-9BBC-9D0DAD0A0096}" sibTransId="{CB585848-4BC6-473C-B37E-23F1DD437287}"/>
    <dgm:cxn modelId="{7B03BF6B-5AF9-477C-96C7-594F61458127}" type="presOf" srcId="{99E43851-CE1B-4248-9C98-08B525D1637C}" destId="{6EDBCDAA-D4EE-43A8-A181-907B71EAC3B4}" srcOrd="0" destOrd="0" presId="urn:microsoft.com/office/officeart/2005/8/layout/pList1#2"/>
    <dgm:cxn modelId="{A0DA8DF7-E274-4B38-89E1-CEC53C5BEADD}" type="presOf" srcId="{8CC95418-7AD9-4BF0-A071-59D91875891C}" destId="{59D19BF8-AAF6-4550-A99F-43B2C60E5833}" srcOrd="0" destOrd="0" presId="urn:microsoft.com/office/officeart/2005/8/layout/pList1#2"/>
    <dgm:cxn modelId="{37F9BA3D-7EFB-4D88-9688-E1DACA478BD7}" type="presOf" srcId="{6F5275E7-46AE-489E-A1B0-A7EB6E5BF708}" destId="{7EFDED77-5B14-4606-A5E9-5DFB8667B469}" srcOrd="0" destOrd="0" presId="urn:microsoft.com/office/officeart/2005/8/layout/pList1#2"/>
    <dgm:cxn modelId="{F315EAE4-6B21-4E22-A691-896839CB0252}" type="presOf" srcId="{47597EB8-426D-4D67-8705-D738877B5F1A}" destId="{EA7C4C6D-926A-4FBE-B908-A18A173C1610}" srcOrd="0" destOrd="0" presId="urn:microsoft.com/office/officeart/2005/8/layout/pList1#2"/>
    <dgm:cxn modelId="{DA1FF321-5919-4D3F-B2C0-6F4CBA8B809D}" srcId="{A8BC40BC-76B8-4DC8-8C05-6692B6B65248}" destId="{47597EB8-426D-4D67-8705-D738877B5F1A}" srcOrd="2" destOrd="0" parTransId="{ACAD076B-709E-405B-B8E3-20AE1682EDBC}" sibTransId="{72FAC8D2-1406-46B3-AF61-D0F10FAC808D}"/>
    <dgm:cxn modelId="{6F53495A-951E-4542-BF77-25EA9D59A00F}" srcId="{A8BC40BC-76B8-4DC8-8C05-6692B6B65248}" destId="{7930B382-44C0-4F02-87E2-7DB281A431A8}" srcOrd="0" destOrd="0" parTransId="{C9CADB4E-EFFC-489B-A31A-B0B8C88F004E}" sibTransId="{8CC95418-7AD9-4BF0-A071-59D91875891C}"/>
    <dgm:cxn modelId="{E718D7BF-86A1-4416-AAB2-DD949DFF320F}" type="presOf" srcId="{7930B382-44C0-4F02-87E2-7DB281A431A8}" destId="{F7CEB8F9-3585-4131-AF8F-D2EBB512D522}" srcOrd="0" destOrd="0" presId="urn:microsoft.com/office/officeart/2005/8/layout/pList1#2"/>
    <dgm:cxn modelId="{F53CB051-AA5D-4446-B951-E906F7DC394C}" type="presOf" srcId="{CB585848-4BC6-473C-B37E-23F1DD437287}" destId="{DD51B6C2-6026-4DFB-BE8E-F8A7D7F1A301}" srcOrd="0" destOrd="0" presId="urn:microsoft.com/office/officeart/2005/8/layout/pList1#2"/>
    <dgm:cxn modelId="{ED5B3FA7-44EE-4D74-AB9A-8BAF28F1E547}" type="presOf" srcId="{A8BC40BC-76B8-4DC8-8C05-6692B6B65248}" destId="{A9BAD93B-D542-4FF0-9549-2289E65343E6}" srcOrd="0" destOrd="0" presId="urn:microsoft.com/office/officeart/2005/8/layout/pList1#2"/>
    <dgm:cxn modelId="{A69E9E86-C4C0-4231-AC4A-09ED3A0A2FDD}" type="presOf" srcId="{72FAC8D2-1406-46B3-AF61-D0F10FAC808D}" destId="{76744F99-CF0B-48D5-8757-FDC8626AE435}" srcOrd="0" destOrd="0" presId="urn:microsoft.com/office/officeart/2005/8/layout/pList1#2"/>
    <dgm:cxn modelId="{F5338148-9571-4DE1-BE8B-30B702359D3D}" type="presParOf" srcId="{A9BAD93B-D542-4FF0-9549-2289E65343E6}" destId="{3B4BD255-A664-4BBC-8A2C-940B08B5FC72}" srcOrd="0" destOrd="0" presId="urn:microsoft.com/office/officeart/2005/8/layout/pList1#2"/>
    <dgm:cxn modelId="{9BEAAFFA-FE76-4135-83B1-F1CF1F734A42}" type="presParOf" srcId="{3B4BD255-A664-4BBC-8A2C-940B08B5FC72}" destId="{3C3DB389-2CDB-4039-9206-75CD3BE07A7F}" srcOrd="0" destOrd="0" presId="urn:microsoft.com/office/officeart/2005/8/layout/pList1#2"/>
    <dgm:cxn modelId="{78A7F386-DFCF-4316-BE45-884B60C374E3}" type="presParOf" srcId="{3B4BD255-A664-4BBC-8A2C-940B08B5FC72}" destId="{F7CEB8F9-3585-4131-AF8F-D2EBB512D522}" srcOrd="1" destOrd="0" presId="urn:microsoft.com/office/officeart/2005/8/layout/pList1#2"/>
    <dgm:cxn modelId="{7950CA85-F57D-45F4-88C3-E770FFAF8F93}" type="presParOf" srcId="{A9BAD93B-D542-4FF0-9549-2289E65343E6}" destId="{59D19BF8-AAF6-4550-A99F-43B2C60E5833}" srcOrd="1" destOrd="0" presId="urn:microsoft.com/office/officeart/2005/8/layout/pList1#2"/>
    <dgm:cxn modelId="{5808AE1F-3A32-4C32-9B29-783C2F89F3F6}" type="presParOf" srcId="{A9BAD93B-D542-4FF0-9549-2289E65343E6}" destId="{6188FFC5-D11D-4990-96B3-1DB82DB87283}" srcOrd="2" destOrd="0" presId="urn:microsoft.com/office/officeart/2005/8/layout/pList1#2"/>
    <dgm:cxn modelId="{3F307E88-ADEC-4967-AB88-615A32689457}" type="presParOf" srcId="{6188FFC5-D11D-4990-96B3-1DB82DB87283}" destId="{CBA773DF-BE97-42F6-9988-54074A9EA973}" srcOrd="0" destOrd="0" presId="urn:microsoft.com/office/officeart/2005/8/layout/pList1#2"/>
    <dgm:cxn modelId="{DA909D26-B427-4626-8265-612D32AED123}" type="presParOf" srcId="{6188FFC5-D11D-4990-96B3-1DB82DB87283}" destId="{7EFDED77-5B14-4606-A5E9-5DFB8667B469}" srcOrd="1" destOrd="0" presId="urn:microsoft.com/office/officeart/2005/8/layout/pList1#2"/>
    <dgm:cxn modelId="{99CB1CC8-C1AE-4AFE-9A2A-C01864408BE4}" type="presParOf" srcId="{A9BAD93B-D542-4FF0-9549-2289E65343E6}" destId="{DD51B6C2-6026-4DFB-BE8E-F8A7D7F1A301}" srcOrd="3" destOrd="0" presId="urn:microsoft.com/office/officeart/2005/8/layout/pList1#2"/>
    <dgm:cxn modelId="{12775AA7-D95F-4652-9BA8-D09CCE0F57A0}" type="presParOf" srcId="{A9BAD93B-D542-4FF0-9549-2289E65343E6}" destId="{07269B44-0A85-4DC3-83B4-FCB07620AF02}" srcOrd="4" destOrd="0" presId="urn:microsoft.com/office/officeart/2005/8/layout/pList1#2"/>
    <dgm:cxn modelId="{1B51F05E-152D-424C-8328-56D82A49A2D1}" type="presParOf" srcId="{07269B44-0A85-4DC3-83B4-FCB07620AF02}" destId="{1B40E461-7EB7-4F64-AFAA-6D495EFF6C4A}" srcOrd="0" destOrd="0" presId="urn:microsoft.com/office/officeart/2005/8/layout/pList1#2"/>
    <dgm:cxn modelId="{BAF4BE91-350E-4EEA-A1BA-07F6C6A51A07}" type="presParOf" srcId="{07269B44-0A85-4DC3-83B4-FCB07620AF02}" destId="{EA7C4C6D-926A-4FBE-B908-A18A173C1610}" srcOrd="1" destOrd="0" presId="urn:microsoft.com/office/officeart/2005/8/layout/pList1#2"/>
    <dgm:cxn modelId="{0B0B2E67-3D83-4CD4-87E5-C9FD451553C9}" type="presParOf" srcId="{A9BAD93B-D542-4FF0-9549-2289E65343E6}" destId="{76744F99-CF0B-48D5-8757-FDC8626AE435}" srcOrd="5" destOrd="0" presId="urn:microsoft.com/office/officeart/2005/8/layout/pList1#2"/>
    <dgm:cxn modelId="{2A9FAA6B-4ADC-4DE6-9B14-43B49EAFDE56}" type="presParOf" srcId="{A9BAD93B-D542-4FF0-9549-2289E65343E6}" destId="{4759AB97-244F-4E41-A233-648E7BC100EE}" srcOrd="6" destOrd="0" presId="urn:microsoft.com/office/officeart/2005/8/layout/pList1#2"/>
    <dgm:cxn modelId="{413C4C87-3E68-4AC1-9BC1-61A3DC5504BD}" type="presParOf" srcId="{4759AB97-244F-4E41-A233-648E7BC100EE}" destId="{FD42C7D3-E5D2-456C-885B-AE9DCD3B2B8D}" srcOrd="0" destOrd="0" presId="urn:microsoft.com/office/officeart/2005/8/layout/pList1#2"/>
    <dgm:cxn modelId="{62B86309-34ED-40C4-9925-3D8F03FD63A5}" type="presParOf" srcId="{4759AB97-244F-4E41-A233-648E7BC100EE}" destId="{6EDBCDAA-D4EE-43A8-A181-907B71EAC3B4}" srcOrd="1" destOrd="0" presId="urn:microsoft.com/office/officeart/2005/8/layout/pList1#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A2C7462-51D1-4546-9C01-A8CCA4EC9E16}" type="doc">
      <dgm:prSet loTypeId="urn:microsoft.com/office/officeart/2005/8/layout/cycle1" loCatId="cycle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4E666E13-96E2-40D4-9B4F-AC61C3DF2A1D}">
      <dgm:prSet phldrT="[Texto]" custT="1"/>
      <dgm:spPr/>
      <dgm:t>
        <a:bodyPr/>
        <a:lstStyle/>
        <a:p>
          <a:r>
            <a:rPr lang="pt-BR" sz="1600" noProof="0" dirty="0" smtClean="0">
              <a:latin typeface="Futura MdCn BT" pitchFamily="34" charset="0"/>
            </a:rPr>
            <a:t>Saúde Mental em prevenção de transtornos mentais</a:t>
          </a:r>
          <a:endParaRPr lang="pt-BR" sz="1600" noProof="0" dirty="0">
            <a:latin typeface="Futura MdCn BT" pitchFamily="34" charset="0"/>
          </a:endParaRPr>
        </a:p>
      </dgm:t>
    </dgm:pt>
    <dgm:pt modelId="{7B61CC53-515B-41C4-8E38-83F39A1E6604}" type="parTrans" cxnId="{93A19A32-5F22-4417-9069-188CA0CBC245}">
      <dgm:prSet/>
      <dgm:spPr/>
      <dgm:t>
        <a:bodyPr/>
        <a:lstStyle/>
        <a:p>
          <a:endParaRPr lang="es-CO" sz="1600">
            <a:latin typeface="Arial Narrow" pitchFamily="34" charset="0"/>
          </a:endParaRPr>
        </a:p>
      </dgm:t>
    </dgm:pt>
    <dgm:pt modelId="{0C07D162-A2B9-46BD-BD05-3A16BA640E5D}" type="sibTrans" cxnId="{93A19A32-5F22-4417-9069-188CA0CBC245}">
      <dgm:prSet/>
      <dgm:spPr/>
      <dgm:t>
        <a:bodyPr/>
        <a:lstStyle/>
        <a:p>
          <a:endParaRPr lang="es-CO" sz="1600">
            <a:latin typeface="Arial Narrow" pitchFamily="34" charset="0"/>
          </a:endParaRPr>
        </a:p>
      </dgm:t>
    </dgm:pt>
    <dgm:pt modelId="{8419ED55-CA4D-4742-B3C4-629313B0B857}">
      <dgm:prSet phldrT="[Texto]" custT="1"/>
      <dgm:spPr/>
      <dgm:t>
        <a:bodyPr/>
        <a:lstStyle/>
        <a:p>
          <a:r>
            <a:rPr lang="pt-BR" sz="1600" noProof="0" dirty="0" smtClean="0">
              <a:latin typeface="Futura MdCn BT" pitchFamily="34" charset="0"/>
            </a:rPr>
            <a:t>Prevenção de vícios e promoção de habilidades para a vida</a:t>
          </a:r>
          <a:endParaRPr lang="pt-BR" sz="1600" noProof="0" dirty="0">
            <a:latin typeface="Futura MdCn BT" pitchFamily="34" charset="0"/>
          </a:endParaRPr>
        </a:p>
      </dgm:t>
    </dgm:pt>
    <dgm:pt modelId="{A71A77AF-A10C-4904-879E-E3B6813EB5BE}" type="parTrans" cxnId="{377CB84A-4C0A-4923-B67E-61C7A72D0B84}">
      <dgm:prSet/>
      <dgm:spPr/>
      <dgm:t>
        <a:bodyPr/>
        <a:lstStyle/>
        <a:p>
          <a:endParaRPr lang="es-CO" sz="1600">
            <a:latin typeface="Arial Narrow" pitchFamily="34" charset="0"/>
          </a:endParaRPr>
        </a:p>
      </dgm:t>
    </dgm:pt>
    <dgm:pt modelId="{2B9539FA-138A-443E-A1CB-1DDB5815B301}" type="sibTrans" cxnId="{377CB84A-4C0A-4923-B67E-61C7A72D0B84}">
      <dgm:prSet/>
      <dgm:spPr/>
      <dgm:t>
        <a:bodyPr/>
        <a:lstStyle/>
        <a:p>
          <a:endParaRPr lang="es-CO" sz="1600">
            <a:latin typeface="Arial Narrow" pitchFamily="34" charset="0"/>
          </a:endParaRPr>
        </a:p>
      </dgm:t>
    </dgm:pt>
    <dgm:pt modelId="{72FEA75C-4B11-404E-8962-4EF19A6C6A44}">
      <dgm:prSet phldrT="[Texto]" custT="1"/>
      <dgm:spPr/>
      <dgm:t>
        <a:bodyPr/>
        <a:lstStyle/>
        <a:p>
          <a:r>
            <a:rPr lang="pt-BR" sz="1600" noProof="0" dirty="0" smtClean="0">
              <a:latin typeface="Futura MdCn BT" pitchFamily="34" charset="0"/>
            </a:rPr>
            <a:t>Inclusão e desenvolvimento humano em equidade</a:t>
          </a:r>
          <a:endParaRPr lang="pt-BR" sz="1600" noProof="0" dirty="0">
            <a:latin typeface="Futura MdCn BT" pitchFamily="34" charset="0"/>
          </a:endParaRPr>
        </a:p>
      </dgm:t>
    </dgm:pt>
    <dgm:pt modelId="{2DE037C7-8A5A-46E2-AB4B-06FF8CFE0E8D}" type="parTrans" cxnId="{2A46654D-0F4F-482B-8E48-B3DD4A7D49B6}">
      <dgm:prSet/>
      <dgm:spPr/>
      <dgm:t>
        <a:bodyPr/>
        <a:lstStyle/>
        <a:p>
          <a:endParaRPr lang="es-CO" sz="1600">
            <a:latin typeface="Arial Narrow" pitchFamily="34" charset="0"/>
          </a:endParaRPr>
        </a:p>
      </dgm:t>
    </dgm:pt>
    <dgm:pt modelId="{907A7491-423D-447A-94A8-4837F43C0E46}" type="sibTrans" cxnId="{2A46654D-0F4F-482B-8E48-B3DD4A7D49B6}">
      <dgm:prSet/>
      <dgm:spPr/>
      <dgm:t>
        <a:bodyPr/>
        <a:lstStyle/>
        <a:p>
          <a:endParaRPr lang="es-CO" sz="1600">
            <a:latin typeface="Arial Narrow" pitchFamily="34" charset="0"/>
          </a:endParaRPr>
        </a:p>
      </dgm:t>
    </dgm:pt>
    <dgm:pt modelId="{35F34A82-8277-4902-97FF-14C78C198796}">
      <dgm:prSet phldrT="[Texto]" custT="1"/>
      <dgm:spPr/>
      <dgm:t>
        <a:bodyPr/>
        <a:lstStyle/>
        <a:p>
          <a:r>
            <a:rPr lang="pt-BR" sz="1600" noProof="0" dirty="0" smtClean="0">
              <a:latin typeface="Futura MdCn BT" pitchFamily="34" charset="0"/>
            </a:rPr>
            <a:t>Promoção de clima organizacional favorável ao estudo e trabalho </a:t>
          </a:r>
          <a:endParaRPr lang="pt-BR" sz="1600" noProof="0" dirty="0">
            <a:latin typeface="Futura MdCn BT" pitchFamily="34" charset="0"/>
          </a:endParaRPr>
        </a:p>
      </dgm:t>
    </dgm:pt>
    <dgm:pt modelId="{73BD8A5B-8281-47B8-B7B8-68402D22EEE0}" type="parTrans" cxnId="{8C54869D-BD82-482F-A914-B9CD1C911B04}">
      <dgm:prSet/>
      <dgm:spPr/>
      <dgm:t>
        <a:bodyPr/>
        <a:lstStyle/>
        <a:p>
          <a:endParaRPr lang="es-CO" sz="1600">
            <a:latin typeface="Arial Narrow" pitchFamily="34" charset="0"/>
          </a:endParaRPr>
        </a:p>
      </dgm:t>
    </dgm:pt>
    <dgm:pt modelId="{8E2ACB7F-30CC-4227-AA40-16B498D44BE1}" type="sibTrans" cxnId="{8C54869D-BD82-482F-A914-B9CD1C911B04}">
      <dgm:prSet/>
      <dgm:spPr/>
      <dgm:t>
        <a:bodyPr/>
        <a:lstStyle/>
        <a:p>
          <a:endParaRPr lang="es-CO" sz="1600">
            <a:latin typeface="Arial Narrow" pitchFamily="34" charset="0"/>
          </a:endParaRPr>
        </a:p>
      </dgm:t>
    </dgm:pt>
    <dgm:pt modelId="{D5607E90-5B1B-4B6E-B0D4-CA28DD8F062B}">
      <dgm:prSet phldrT="[Texto]" custT="1"/>
      <dgm:spPr/>
      <dgm:t>
        <a:bodyPr/>
        <a:lstStyle/>
        <a:p>
          <a:r>
            <a:rPr lang="pt-BR" sz="1600" noProof="0" dirty="0" smtClean="0">
              <a:latin typeface="Futura MdCn BT" pitchFamily="34" charset="0"/>
            </a:rPr>
            <a:t>Promoção de valores para melhoramento da convivência</a:t>
          </a:r>
          <a:endParaRPr lang="pt-BR" sz="1600" noProof="0" dirty="0">
            <a:latin typeface="Futura MdCn BT" pitchFamily="34" charset="0"/>
          </a:endParaRPr>
        </a:p>
      </dgm:t>
    </dgm:pt>
    <dgm:pt modelId="{511DFE66-F694-483F-B28B-DD1FD70521D3}" type="parTrans" cxnId="{ACBF7961-CD6F-48EB-8638-703AF68989D8}">
      <dgm:prSet/>
      <dgm:spPr/>
      <dgm:t>
        <a:bodyPr/>
        <a:lstStyle/>
        <a:p>
          <a:endParaRPr lang="es-CO" sz="1600"/>
        </a:p>
      </dgm:t>
    </dgm:pt>
    <dgm:pt modelId="{CA2935D0-8B06-4BD5-BF4C-A58D6ABBC6E3}" type="sibTrans" cxnId="{ACBF7961-CD6F-48EB-8638-703AF68989D8}">
      <dgm:prSet/>
      <dgm:spPr/>
      <dgm:t>
        <a:bodyPr/>
        <a:lstStyle/>
        <a:p>
          <a:endParaRPr lang="es-CO" sz="1600"/>
        </a:p>
      </dgm:t>
    </dgm:pt>
    <dgm:pt modelId="{5E3FEDFD-88EA-493C-90F9-17166A7971A1}" type="pres">
      <dgm:prSet presAssocID="{DA2C7462-51D1-4546-9C01-A8CCA4EC9E1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AAFE0262-7B8A-4C51-8166-0189D726555F}" type="pres">
      <dgm:prSet presAssocID="{4E666E13-96E2-40D4-9B4F-AC61C3DF2A1D}" presName="dummy" presStyleCnt="0"/>
      <dgm:spPr/>
    </dgm:pt>
    <dgm:pt modelId="{650C438D-165A-4ACD-90A1-B012E5225B96}" type="pres">
      <dgm:prSet presAssocID="{4E666E13-96E2-40D4-9B4F-AC61C3DF2A1D}" presName="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2D3536F9-A9F8-4919-9894-33CE1784E4A7}" type="pres">
      <dgm:prSet presAssocID="{0C07D162-A2B9-46BD-BD05-3A16BA640E5D}" presName="sibTrans" presStyleLbl="node1" presStyleIdx="0" presStyleCnt="5"/>
      <dgm:spPr/>
      <dgm:t>
        <a:bodyPr/>
        <a:lstStyle/>
        <a:p>
          <a:endParaRPr lang="es-CO"/>
        </a:p>
      </dgm:t>
    </dgm:pt>
    <dgm:pt modelId="{BD73B83A-6E08-4356-96F0-52134526D7FA}" type="pres">
      <dgm:prSet presAssocID="{8419ED55-CA4D-4742-B3C4-629313B0B857}" presName="dummy" presStyleCnt="0"/>
      <dgm:spPr/>
    </dgm:pt>
    <dgm:pt modelId="{B7D615CB-A65D-4082-A809-6542E0F9AF68}" type="pres">
      <dgm:prSet presAssocID="{8419ED55-CA4D-4742-B3C4-629313B0B857}" presName="node" presStyleLbl="revTx" presStyleIdx="1" presStyleCnt="5" custScaleX="137451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1F5DB643-99BD-41B8-8FEE-F4BCFCCC73ED}" type="pres">
      <dgm:prSet presAssocID="{2B9539FA-138A-443E-A1CB-1DDB5815B301}" presName="sibTrans" presStyleLbl="node1" presStyleIdx="1" presStyleCnt="5"/>
      <dgm:spPr/>
      <dgm:t>
        <a:bodyPr/>
        <a:lstStyle/>
        <a:p>
          <a:endParaRPr lang="es-CO"/>
        </a:p>
      </dgm:t>
    </dgm:pt>
    <dgm:pt modelId="{38E5B486-6FEF-414A-B9C4-2DA35C3F7E84}" type="pres">
      <dgm:prSet presAssocID="{72FEA75C-4B11-404E-8962-4EF19A6C6A44}" presName="dummy" presStyleCnt="0"/>
      <dgm:spPr/>
    </dgm:pt>
    <dgm:pt modelId="{56EDA44B-0D3A-42C1-BAC0-A274A24C1069}" type="pres">
      <dgm:prSet presAssocID="{72FEA75C-4B11-404E-8962-4EF19A6C6A44}" presName="node" presStyleLbl="revTx" presStyleIdx="2" presStyleCnt="5" custScaleX="13657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B01CCA8-E3AF-48D1-A51D-1AB622618DED}" type="pres">
      <dgm:prSet presAssocID="{907A7491-423D-447A-94A8-4837F43C0E46}" presName="sibTrans" presStyleLbl="node1" presStyleIdx="2" presStyleCnt="5"/>
      <dgm:spPr/>
      <dgm:t>
        <a:bodyPr/>
        <a:lstStyle/>
        <a:p>
          <a:endParaRPr lang="es-CO"/>
        </a:p>
      </dgm:t>
    </dgm:pt>
    <dgm:pt modelId="{E23B9ACF-E5A0-4683-B265-CCEC1EFA930D}" type="pres">
      <dgm:prSet presAssocID="{35F34A82-8277-4902-97FF-14C78C198796}" presName="dummy" presStyleCnt="0"/>
      <dgm:spPr/>
    </dgm:pt>
    <dgm:pt modelId="{9925182B-AFA1-4164-A50B-680EAE52FB89}" type="pres">
      <dgm:prSet presAssocID="{35F34A82-8277-4902-97FF-14C78C198796}" presName="node" presStyleLbl="revTx" presStyleIdx="3" presStyleCnt="5" custScaleX="13425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8DC5C9BD-487F-45DD-BF7A-22331AC382CE}" type="pres">
      <dgm:prSet presAssocID="{8E2ACB7F-30CC-4227-AA40-16B498D44BE1}" presName="sibTrans" presStyleLbl="node1" presStyleIdx="3" presStyleCnt="5"/>
      <dgm:spPr/>
      <dgm:t>
        <a:bodyPr/>
        <a:lstStyle/>
        <a:p>
          <a:endParaRPr lang="es-CO"/>
        </a:p>
      </dgm:t>
    </dgm:pt>
    <dgm:pt modelId="{B186A664-B576-4838-A8A5-3C67743A3C4A}" type="pres">
      <dgm:prSet presAssocID="{D5607E90-5B1B-4B6E-B0D4-CA28DD8F062B}" presName="dummy" presStyleCnt="0"/>
      <dgm:spPr/>
    </dgm:pt>
    <dgm:pt modelId="{46974C8A-A3F1-4D25-B18C-589A1053DB20}" type="pres">
      <dgm:prSet presAssocID="{D5607E90-5B1B-4B6E-B0D4-CA28DD8F062B}" presName="node" presStyleLbl="revTx" presStyleIdx="4" presStyleCnt="5" custScaleX="112007" custRadScaleRad="104442" custRadScaleInc="-13461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14655CC-0287-4A85-AE70-DB6541443A7E}" type="pres">
      <dgm:prSet presAssocID="{CA2935D0-8B06-4BD5-BF4C-A58D6ABBC6E3}" presName="sibTrans" presStyleLbl="node1" presStyleIdx="4" presStyleCnt="5"/>
      <dgm:spPr/>
      <dgm:t>
        <a:bodyPr/>
        <a:lstStyle/>
        <a:p>
          <a:endParaRPr lang="es-CO"/>
        </a:p>
      </dgm:t>
    </dgm:pt>
  </dgm:ptLst>
  <dgm:cxnLst>
    <dgm:cxn modelId="{D40A52F1-913E-4E70-B9CA-F8AC12979552}" type="presOf" srcId="{0C07D162-A2B9-46BD-BD05-3A16BA640E5D}" destId="{2D3536F9-A9F8-4919-9894-33CE1784E4A7}" srcOrd="0" destOrd="0" presId="urn:microsoft.com/office/officeart/2005/8/layout/cycle1"/>
    <dgm:cxn modelId="{8C54869D-BD82-482F-A914-B9CD1C911B04}" srcId="{DA2C7462-51D1-4546-9C01-A8CCA4EC9E16}" destId="{35F34A82-8277-4902-97FF-14C78C198796}" srcOrd="3" destOrd="0" parTransId="{73BD8A5B-8281-47B8-B7B8-68402D22EEE0}" sibTransId="{8E2ACB7F-30CC-4227-AA40-16B498D44BE1}"/>
    <dgm:cxn modelId="{D8B8C1CC-7D2E-4A6B-99CC-8AD59D0539B6}" type="presOf" srcId="{4E666E13-96E2-40D4-9B4F-AC61C3DF2A1D}" destId="{650C438D-165A-4ACD-90A1-B012E5225B96}" srcOrd="0" destOrd="0" presId="urn:microsoft.com/office/officeart/2005/8/layout/cycle1"/>
    <dgm:cxn modelId="{421F8445-634A-48C4-8C7F-99057810D935}" type="presOf" srcId="{907A7491-423D-447A-94A8-4837F43C0E46}" destId="{AB01CCA8-E3AF-48D1-A51D-1AB622618DED}" srcOrd="0" destOrd="0" presId="urn:microsoft.com/office/officeart/2005/8/layout/cycle1"/>
    <dgm:cxn modelId="{6C91BFC9-0ABC-4B04-A560-B316B54A8035}" type="presOf" srcId="{DA2C7462-51D1-4546-9C01-A8CCA4EC9E16}" destId="{5E3FEDFD-88EA-493C-90F9-17166A7971A1}" srcOrd="0" destOrd="0" presId="urn:microsoft.com/office/officeart/2005/8/layout/cycle1"/>
    <dgm:cxn modelId="{7C732208-A295-44A2-B333-0613BB17B842}" type="presOf" srcId="{CA2935D0-8B06-4BD5-BF4C-A58D6ABBC6E3}" destId="{C14655CC-0287-4A85-AE70-DB6541443A7E}" srcOrd="0" destOrd="0" presId="urn:microsoft.com/office/officeart/2005/8/layout/cycle1"/>
    <dgm:cxn modelId="{02D8D82C-0F7D-404E-BB23-9E2E325A9C16}" type="presOf" srcId="{2B9539FA-138A-443E-A1CB-1DDB5815B301}" destId="{1F5DB643-99BD-41B8-8FEE-F4BCFCCC73ED}" srcOrd="0" destOrd="0" presId="urn:microsoft.com/office/officeart/2005/8/layout/cycle1"/>
    <dgm:cxn modelId="{CF847E78-5D00-4067-AAB5-601CB5E7F786}" type="presOf" srcId="{35F34A82-8277-4902-97FF-14C78C198796}" destId="{9925182B-AFA1-4164-A50B-680EAE52FB89}" srcOrd="0" destOrd="0" presId="urn:microsoft.com/office/officeart/2005/8/layout/cycle1"/>
    <dgm:cxn modelId="{377CB84A-4C0A-4923-B67E-61C7A72D0B84}" srcId="{DA2C7462-51D1-4546-9C01-A8CCA4EC9E16}" destId="{8419ED55-CA4D-4742-B3C4-629313B0B857}" srcOrd="1" destOrd="0" parTransId="{A71A77AF-A10C-4904-879E-E3B6813EB5BE}" sibTransId="{2B9539FA-138A-443E-A1CB-1DDB5815B301}"/>
    <dgm:cxn modelId="{553CD906-0554-43BE-8E39-75B072DF5D6E}" type="presOf" srcId="{D5607E90-5B1B-4B6E-B0D4-CA28DD8F062B}" destId="{46974C8A-A3F1-4D25-B18C-589A1053DB20}" srcOrd="0" destOrd="0" presId="urn:microsoft.com/office/officeart/2005/8/layout/cycle1"/>
    <dgm:cxn modelId="{5475607C-91D1-4C4C-88C8-E916D2C4F4C2}" type="presOf" srcId="{72FEA75C-4B11-404E-8962-4EF19A6C6A44}" destId="{56EDA44B-0D3A-42C1-BAC0-A274A24C1069}" srcOrd="0" destOrd="0" presId="urn:microsoft.com/office/officeart/2005/8/layout/cycle1"/>
    <dgm:cxn modelId="{A4B8767D-7085-4977-8A06-E3E6DB210947}" type="presOf" srcId="{8E2ACB7F-30CC-4227-AA40-16B498D44BE1}" destId="{8DC5C9BD-487F-45DD-BF7A-22331AC382CE}" srcOrd="0" destOrd="0" presId="urn:microsoft.com/office/officeart/2005/8/layout/cycle1"/>
    <dgm:cxn modelId="{2A46654D-0F4F-482B-8E48-B3DD4A7D49B6}" srcId="{DA2C7462-51D1-4546-9C01-A8CCA4EC9E16}" destId="{72FEA75C-4B11-404E-8962-4EF19A6C6A44}" srcOrd="2" destOrd="0" parTransId="{2DE037C7-8A5A-46E2-AB4B-06FF8CFE0E8D}" sibTransId="{907A7491-423D-447A-94A8-4837F43C0E46}"/>
    <dgm:cxn modelId="{E3A74366-C75E-4609-81B2-21C5B3AE714E}" type="presOf" srcId="{8419ED55-CA4D-4742-B3C4-629313B0B857}" destId="{B7D615CB-A65D-4082-A809-6542E0F9AF68}" srcOrd="0" destOrd="0" presId="urn:microsoft.com/office/officeart/2005/8/layout/cycle1"/>
    <dgm:cxn modelId="{93A19A32-5F22-4417-9069-188CA0CBC245}" srcId="{DA2C7462-51D1-4546-9C01-A8CCA4EC9E16}" destId="{4E666E13-96E2-40D4-9B4F-AC61C3DF2A1D}" srcOrd="0" destOrd="0" parTransId="{7B61CC53-515B-41C4-8E38-83F39A1E6604}" sibTransId="{0C07D162-A2B9-46BD-BD05-3A16BA640E5D}"/>
    <dgm:cxn modelId="{ACBF7961-CD6F-48EB-8638-703AF68989D8}" srcId="{DA2C7462-51D1-4546-9C01-A8CCA4EC9E16}" destId="{D5607E90-5B1B-4B6E-B0D4-CA28DD8F062B}" srcOrd="4" destOrd="0" parTransId="{511DFE66-F694-483F-B28B-DD1FD70521D3}" sibTransId="{CA2935D0-8B06-4BD5-BF4C-A58D6ABBC6E3}"/>
    <dgm:cxn modelId="{4A508455-5F37-4B6E-B5BF-A54C0480D87F}" type="presParOf" srcId="{5E3FEDFD-88EA-493C-90F9-17166A7971A1}" destId="{AAFE0262-7B8A-4C51-8166-0189D726555F}" srcOrd="0" destOrd="0" presId="urn:microsoft.com/office/officeart/2005/8/layout/cycle1"/>
    <dgm:cxn modelId="{4E3E23CB-99F3-41BA-A95C-240A51C24E23}" type="presParOf" srcId="{5E3FEDFD-88EA-493C-90F9-17166A7971A1}" destId="{650C438D-165A-4ACD-90A1-B012E5225B96}" srcOrd="1" destOrd="0" presId="urn:microsoft.com/office/officeart/2005/8/layout/cycle1"/>
    <dgm:cxn modelId="{EDEEDC4F-8FF7-4DD4-80B3-240F9CE00ECA}" type="presParOf" srcId="{5E3FEDFD-88EA-493C-90F9-17166A7971A1}" destId="{2D3536F9-A9F8-4919-9894-33CE1784E4A7}" srcOrd="2" destOrd="0" presId="urn:microsoft.com/office/officeart/2005/8/layout/cycle1"/>
    <dgm:cxn modelId="{7276BA13-DFE2-46A8-9E6C-C9DCBFFEC38A}" type="presParOf" srcId="{5E3FEDFD-88EA-493C-90F9-17166A7971A1}" destId="{BD73B83A-6E08-4356-96F0-52134526D7FA}" srcOrd="3" destOrd="0" presId="urn:microsoft.com/office/officeart/2005/8/layout/cycle1"/>
    <dgm:cxn modelId="{6C24B140-8C99-4712-955B-F152AD972CE1}" type="presParOf" srcId="{5E3FEDFD-88EA-493C-90F9-17166A7971A1}" destId="{B7D615CB-A65D-4082-A809-6542E0F9AF68}" srcOrd="4" destOrd="0" presId="urn:microsoft.com/office/officeart/2005/8/layout/cycle1"/>
    <dgm:cxn modelId="{37B2E62C-82A7-4632-BC32-64111C4CF44D}" type="presParOf" srcId="{5E3FEDFD-88EA-493C-90F9-17166A7971A1}" destId="{1F5DB643-99BD-41B8-8FEE-F4BCFCCC73ED}" srcOrd="5" destOrd="0" presId="urn:microsoft.com/office/officeart/2005/8/layout/cycle1"/>
    <dgm:cxn modelId="{2BFAF14B-9175-4C4C-800E-C3C9E28B1D4D}" type="presParOf" srcId="{5E3FEDFD-88EA-493C-90F9-17166A7971A1}" destId="{38E5B486-6FEF-414A-B9C4-2DA35C3F7E84}" srcOrd="6" destOrd="0" presId="urn:microsoft.com/office/officeart/2005/8/layout/cycle1"/>
    <dgm:cxn modelId="{9384A20C-AAA1-4DD0-8D2B-98A5E9A0C919}" type="presParOf" srcId="{5E3FEDFD-88EA-493C-90F9-17166A7971A1}" destId="{56EDA44B-0D3A-42C1-BAC0-A274A24C1069}" srcOrd="7" destOrd="0" presId="urn:microsoft.com/office/officeart/2005/8/layout/cycle1"/>
    <dgm:cxn modelId="{B57D1FF6-FF92-4C18-9306-5FA75541EDD7}" type="presParOf" srcId="{5E3FEDFD-88EA-493C-90F9-17166A7971A1}" destId="{AB01CCA8-E3AF-48D1-A51D-1AB622618DED}" srcOrd="8" destOrd="0" presId="urn:microsoft.com/office/officeart/2005/8/layout/cycle1"/>
    <dgm:cxn modelId="{445A7FE1-117B-471F-BF3F-4464C6D11085}" type="presParOf" srcId="{5E3FEDFD-88EA-493C-90F9-17166A7971A1}" destId="{E23B9ACF-E5A0-4683-B265-CCEC1EFA930D}" srcOrd="9" destOrd="0" presId="urn:microsoft.com/office/officeart/2005/8/layout/cycle1"/>
    <dgm:cxn modelId="{F843DB67-A357-4DDD-9E0B-846F11A5B668}" type="presParOf" srcId="{5E3FEDFD-88EA-493C-90F9-17166A7971A1}" destId="{9925182B-AFA1-4164-A50B-680EAE52FB89}" srcOrd="10" destOrd="0" presId="urn:microsoft.com/office/officeart/2005/8/layout/cycle1"/>
    <dgm:cxn modelId="{666385B0-8E85-45A3-9E1F-EB90CD03D874}" type="presParOf" srcId="{5E3FEDFD-88EA-493C-90F9-17166A7971A1}" destId="{8DC5C9BD-487F-45DD-BF7A-22331AC382CE}" srcOrd="11" destOrd="0" presId="urn:microsoft.com/office/officeart/2005/8/layout/cycle1"/>
    <dgm:cxn modelId="{B0381D67-4A1E-4F27-9B80-3077F8289867}" type="presParOf" srcId="{5E3FEDFD-88EA-493C-90F9-17166A7971A1}" destId="{B186A664-B576-4838-A8A5-3C67743A3C4A}" srcOrd="12" destOrd="0" presId="urn:microsoft.com/office/officeart/2005/8/layout/cycle1"/>
    <dgm:cxn modelId="{96D1943B-03A9-44DD-9387-5819C26A97C0}" type="presParOf" srcId="{5E3FEDFD-88EA-493C-90F9-17166A7971A1}" destId="{46974C8A-A3F1-4D25-B18C-589A1053DB20}" srcOrd="13" destOrd="0" presId="urn:microsoft.com/office/officeart/2005/8/layout/cycle1"/>
    <dgm:cxn modelId="{7FBACDAE-0951-437B-B8D1-1FD8500C510F}" type="presParOf" srcId="{5E3FEDFD-88EA-493C-90F9-17166A7971A1}" destId="{C14655CC-0287-4A85-AE70-DB6541443A7E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37F29C8-99EA-4812-A781-9F0C8ECA6180}" type="doc">
      <dgm:prSet loTypeId="urn:microsoft.com/office/officeart/2005/8/layout/hList7#5" loCatId="list" qsTypeId="urn:microsoft.com/office/officeart/2005/8/quickstyle/3d1" qsCatId="3D" csTypeId="urn:microsoft.com/office/officeart/2005/8/colors/accent0_1" csCatId="mainScheme" phldr="1"/>
      <dgm:spPr/>
    </dgm:pt>
    <dgm:pt modelId="{8675D02F-A47E-4801-B7BE-F8B5735AAA9B}">
      <dgm:prSet phldrT="[Texto]" custT="1"/>
      <dgm:spPr/>
      <dgm:t>
        <a:bodyPr/>
        <a:lstStyle/>
        <a:p>
          <a:r>
            <a:rPr lang="pt-BR" sz="1800" noProof="0" smtClean="0">
              <a:latin typeface="Futura MdCn BT" pitchFamily="34" charset="0"/>
            </a:rPr>
            <a:t>Desporte Formativo</a:t>
          </a:r>
          <a:endParaRPr lang="pt-BR" sz="1800" noProof="0">
            <a:latin typeface="Futura MdCn BT" pitchFamily="34" charset="0"/>
          </a:endParaRPr>
        </a:p>
      </dgm:t>
    </dgm:pt>
    <dgm:pt modelId="{06923135-BE69-4238-BAA8-B9036C0A2BFB}" type="parTrans" cxnId="{D21918D8-D88D-4655-8347-BF2875DFDBDB}">
      <dgm:prSet/>
      <dgm:spPr/>
      <dgm:t>
        <a:bodyPr/>
        <a:lstStyle/>
        <a:p>
          <a:endParaRPr lang="es-CO" sz="1800">
            <a:latin typeface="Futura MdCn BT" pitchFamily="34" charset="0"/>
          </a:endParaRPr>
        </a:p>
      </dgm:t>
    </dgm:pt>
    <dgm:pt modelId="{3E704537-1A15-44B5-BCDD-32AB602E4C65}" type="sibTrans" cxnId="{D21918D8-D88D-4655-8347-BF2875DFDBDB}">
      <dgm:prSet/>
      <dgm:spPr/>
      <dgm:t>
        <a:bodyPr/>
        <a:lstStyle/>
        <a:p>
          <a:endParaRPr lang="es-CO" sz="1800">
            <a:latin typeface="Futura MdCn BT" pitchFamily="34" charset="0"/>
          </a:endParaRPr>
        </a:p>
      </dgm:t>
    </dgm:pt>
    <dgm:pt modelId="{338BEFAA-5583-4173-AF1D-8BAB4B3767AE}">
      <dgm:prSet phldrT="[Texto]" custT="1"/>
      <dgm:spPr/>
      <dgm:t>
        <a:bodyPr/>
        <a:lstStyle/>
        <a:p>
          <a:r>
            <a:rPr lang="pt-BR" sz="1800" noProof="0" dirty="0" smtClean="0">
              <a:latin typeface="Futura MdCn BT" pitchFamily="34" charset="0"/>
            </a:rPr>
            <a:t>Desporte Recreativo</a:t>
          </a:r>
          <a:endParaRPr lang="pt-BR" sz="1800" noProof="0" dirty="0">
            <a:latin typeface="Futura MdCn BT" pitchFamily="34" charset="0"/>
          </a:endParaRPr>
        </a:p>
      </dgm:t>
    </dgm:pt>
    <dgm:pt modelId="{A23F12CB-D895-4E72-B407-471BA5495CE5}" type="parTrans" cxnId="{1545F89F-16CF-4C20-BA1D-AB22681FF668}">
      <dgm:prSet/>
      <dgm:spPr/>
      <dgm:t>
        <a:bodyPr/>
        <a:lstStyle/>
        <a:p>
          <a:endParaRPr lang="es-CO" sz="1800">
            <a:latin typeface="Futura MdCn BT" pitchFamily="34" charset="0"/>
          </a:endParaRPr>
        </a:p>
      </dgm:t>
    </dgm:pt>
    <dgm:pt modelId="{6C0F3F01-4F97-4E9F-BF4C-554E288CE355}" type="sibTrans" cxnId="{1545F89F-16CF-4C20-BA1D-AB22681FF668}">
      <dgm:prSet/>
      <dgm:spPr/>
      <dgm:t>
        <a:bodyPr/>
        <a:lstStyle/>
        <a:p>
          <a:endParaRPr lang="es-CO" sz="1800">
            <a:latin typeface="Futura MdCn BT" pitchFamily="34" charset="0"/>
          </a:endParaRPr>
        </a:p>
      </dgm:t>
    </dgm:pt>
    <dgm:pt modelId="{C90F56AE-62E2-4492-A44A-9C219902F868}">
      <dgm:prSet phldrT="[Texto]" custT="1"/>
      <dgm:spPr/>
      <dgm:t>
        <a:bodyPr/>
        <a:lstStyle/>
        <a:p>
          <a:r>
            <a:rPr lang="pt-BR" sz="1800" noProof="0" smtClean="0">
              <a:latin typeface="Futura MdCn BT" pitchFamily="34" charset="0"/>
            </a:rPr>
            <a:t>Desporte Representativo</a:t>
          </a:r>
          <a:endParaRPr lang="pt-BR" sz="1800" noProof="0">
            <a:latin typeface="Futura MdCn BT" pitchFamily="34" charset="0"/>
          </a:endParaRPr>
        </a:p>
      </dgm:t>
    </dgm:pt>
    <dgm:pt modelId="{328EE0C6-8CF9-4F1A-A3F5-9736E140B176}" type="parTrans" cxnId="{EBA126D4-809D-48B5-BE4D-122275C40B57}">
      <dgm:prSet/>
      <dgm:spPr/>
      <dgm:t>
        <a:bodyPr/>
        <a:lstStyle/>
        <a:p>
          <a:endParaRPr lang="es-CO" sz="1800">
            <a:latin typeface="Futura MdCn BT" pitchFamily="34" charset="0"/>
          </a:endParaRPr>
        </a:p>
      </dgm:t>
    </dgm:pt>
    <dgm:pt modelId="{57839459-56E9-4937-86FD-0CBA5487D4F4}" type="sibTrans" cxnId="{EBA126D4-809D-48B5-BE4D-122275C40B57}">
      <dgm:prSet/>
      <dgm:spPr/>
      <dgm:t>
        <a:bodyPr/>
        <a:lstStyle/>
        <a:p>
          <a:endParaRPr lang="es-CO" sz="1800">
            <a:latin typeface="Futura MdCn BT" pitchFamily="34" charset="0"/>
          </a:endParaRPr>
        </a:p>
      </dgm:t>
    </dgm:pt>
    <dgm:pt modelId="{AD224048-8576-4DDF-BAC4-E9BA8B76DB89}" type="pres">
      <dgm:prSet presAssocID="{A37F29C8-99EA-4812-A781-9F0C8ECA6180}" presName="Name0" presStyleCnt="0">
        <dgm:presLayoutVars>
          <dgm:dir/>
          <dgm:resizeHandles val="exact"/>
        </dgm:presLayoutVars>
      </dgm:prSet>
      <dgm:spPr/>
    </dgm:pt>
    <dgm:pt modelId="{1BC930E4-E863-46CA-8DC6-CD959F1AAB61}" type="pres">
      <dgm:prSet presAssocID="{A37F29C8-99EA-4812-A781-9F0C8ECA6180}" presName="fgShape" presStyleLbl="fgShp" presStyleIdx="0" presStyleCnt="1"/>
      <dgm:spPr/>
    </dgm:pt>
    <dgm:pt modelId="{6D8AA0F8-0AD3-40DA-BB01-88AD28F581F3}" type="pres">
      <dgm:prSet presAssocID="{A37F29C8-99EA-4812-A781-9F0C8ECA6180}" presName="linComp" presStyleCnt="0"/>
      <dgm:spPr/>
    </dgm:pt>
    <dgm:pt modelId="{E84CD4D9-5B12-4171-A968-C6C19F9F89EE}" type="pres">
      <dgm:prSet presAssocID="{8675D02F-A47E-4801-B7BE-F8B5735AAA9B}" presName="compNode" presStyleCnt="0"/>
      <dgm:spPr/>
    </dgm:pt>
    <dgm:pt modelId="{FF208BE1-BAF6-4692-9143-626B3551E123}" type="pres">
      <dgm:prSet presAssocID="{8675D02F-A47E-4801-B7BE-F8B5735AAA9B}" presName="bkgdShape" presStyleLbl="node1" presStyleIdx="0" presStyleCnt="3"/>
      <dgm:spPr/>
      <dgm:t>
        <a:bodyPr/>
        <a:lstStyle/>
        <a:p>
          <a:endParaRPr lang="es-CO"/>
        </a:p>
      </dgm:t>
    </dgm:pt>
    <dgm:pt modelId="{68E68A69-F416-484C-AFBB-3806965DB942}" type="pres">
      <dgm:prSet presAssocID="{8675D02F-A47E-4801-B7BE-F8B5735AAA9B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98338780-18C2-4423-B3F0-3D59E3622B90}" type="pres">
      <dgm:prSet presAssocID="{8675D02F-A47E-4801-B7BE-F8B5735AAA9B}" presName="invisiNode" presStyleLbl="node1" presStyleIdx="0" presStyleCnt="3"/>
      <dgm:spPr/>
    </dgm:pt>
    <dgm:pt modelId="{0FF6B4D4-9164-4696-9CD0-825062D31702}" type="pres">
      <dgm:prSet presAssocID="{8675D02F-A47E-4801-B7BE-F8B5735AAA9B}" presName="imagNode" presStyleLbl="fgImgPlace1" presStyleIdx="0" presStyleCnt="3" custScaleX="149126" custScaleY="141745" custLinFactNeighborY="2076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7BF09212-4B7D-4909-B167-789C1B63EA87}" type="pres">
      <dgm:prSet presAssocID="{3E704537-1A15-44B5-BCDD-32AB602E4C65}" presName="sibTrans" presStyleLbl="sibTrans2D1" presStyleIdx="0" presStyleCnt="0"/>
      <dgm:spPr/>
      <dgm:t>
        <a:bodyPr/>
        <a:lstStyle/>
        <a:p>
          <a:endParaRPr lang="es-CO"/>
        </a:p>
      </dgm:t>
    </dgm:pt>
    <dgm:pt modelId="{9715689E-342F-4A81-B44C-78A0E12FFF89}" type="pres">
      <dgm:prSet presAssocID="{338BEFAA-5583-4173-AF1D-8BAB4B3767AE}" presName="compNode" presStyleCnt="0"/>
      <dgm:spPr/>
    </dgm:pt>
    <dgm:pt modelId="{0AF85BA5-12B6-4C83-B087-AB43B2D197E5}" type="pres">
      <dgm:prSet presAssocID="{338BEFAA-5583-4173-AF1D-8BAB4B3767AE}" presName="bkgdShape" presStyleLbl="node1" presStyleIdx="1" presStyleCnt="3"/>
      <dgm:spPr/>
      <dgm:t>
        <a:bodyPr/>
        <a:lstStyle/>
        <a:p>
          <a:endParaRPr lang="es-CO"/>
        </a:p>
      </dgm:t>
    </dgm:pt>
    <dgm:pt modelId="{F29BD505-6483-43E9-B01C-EC5263B91DFB}" type="pres">
      <dgm:prSet presAssocID="{338BEFAA-5583-4173-AF1D-8BAB4B3767AE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92CD6ACA-8344-401B-874D-47FFBF32F257}" type="pres">
      <dgm:prSet presAssocID="{338BEFAA-5583-4173-AF1D-8BAB4B3767AE}" presName="invisiNode" presStyleLbl="node1" presStyleIdx="1" presStyleCnt="3"/>
      <dgm:spPr/>
    </dgm:pt>
    <dgm:pt modelId="{60F9983F-37EA-4868-B3E8-460383EA6881}" type="pres">
      <dgm:prSet presAssocID="{338BEFAA-5583-4173-AF1D-8BAB4B3767AE}" presName="imagNode" presStyleLbl="fgImgPlace1" presStyleIdx="1" presStyleCnt="3" custScaleX="156781" custScaleY="165024" custLinFactNeighborY="1351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90AD0F2-F4FA-4C31-BEE0-8A0337CDCEFA}" type="pres">
      <dgm:prSet presAssocID="{6C0F3F01-4F97-4E9F-BF4C-554E288CE355}" presName="sibTrans" presStyleLbl="sibTrans2D1" presStyleIdx="0" presStyleCnt="0"/>
      <dgm:spPr/>
      <dgm:t>
        <a:bodyPr/>
        <a:lstStyle/>
        <a:p>
          <a:endParaRPr lang="es-CO"/>
        </a:p>
      </dgm:t>
    </dgm:pt>
    <dgm:pt modelId="{13BCB1BE-A9B2-411C-AAAC-C775476D0ECC}" type="pres">
      <dgm:prSet presAssocID="{C90F56AE-62E2-4492-A44A-9C219902F868}" presName="compNode" presStyleCnt="0"/>
      <dgm:spPr/>
    </dgm:pt>
    <dgm:pt modelId="{DD7B230A-8346-4D67-8B7F-B3034D862E3C}" type="pres">
      <dgm:prSet presAssocID="{C90F56AE-62E2-4492-A44A-9C219902F868}" presName="bkgdShape" presStyleLbl="node1" presStyleIdx="2" presStyleCnt="3"/>
      <dgm:spPr/>
      <dgm:t>
        <a:bodyPr/>
        <a:lstStyle/>
        <a:p>
          <a:endParaRPr lang="es-CO"/>
        </a:p>
      </dgm:t>
    </dgm:pt>
    <dgm:pt modelId="{74D0DB8D-0198-468D-A755-6DE209825213}" type="pres">
      <dgm:prSet presAssocID="{C90F56AE-62E2-4492-A44A-9C219902F868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323EA03A-9B76-44B2-8704-0DFBECC61402}" type="pres">
      <dgm:prSet presAssocID="{C90F56AE-62E2-4492-A44A-9C219902F868}" presName="invisiNode" presStyleLbl="node1" presStyleIdx="2" presStyleCnt="3"/>
      <dgm:spPr/>
    </dgm:pt>
    <dgm:pt modelId="{C7A029CA-82F7-4D4A-B86B-7848A3B069B4}" type="pres">
      <dgm:prSet presAssocID="{C90F56AE-62E2-4492-A44A-9C219902F868}" presName="imagNode" presStyleLbl="fgImgPlace1" presStyleIdx="2" presStyleCnt="3" custScaleX="153237" custScaleY="144261" custLinFactNeighborY="1351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1422DF4F-9831-4B03-8416-23676EFDBA90}" type="presOf" srcId="{8675D02F-A47E-4801-B7BE-F8B5735AAA9B}" destId="{FF208BE1-BAF6-4692-9143-626B3551E123}" srcOrd="0" destOrd="0" presId="urn:microsoft.com/office/officeart/2005/8/layout/hList7#5"/>
    <dgm:cxn modelId="{D21918D8-D88D-4655-8347-BF2875DFDBDB}" srcId="{A37F29C8-99EA-4812-A781-9F0C8ECA6180}" destId="{8675D02F-A47E-4801-B7BE-F8B5735AAA9B}" srcOrd="0" destOrd="0" parTransId="{06923135-BE69-4238-BAA8-B9036C0A2BFB}" sibTransId="{3E704537-1A15-44B5-BCDD-32AB602E4C65}"/>
    <dgm:cxn modelId="{BF870065-0CEE-46E9-A826-3B728B8B09B2}" type="presOf" srcId="{338BEFAA-5583-4173-AF1D-8BAB4B3767AE}" destId="{F29BD505-6483-43E9-B01C-EC5263B91DFB}" srcOrd="1" destOrd="0" presId="urn:microsoft.com/office/officeart/2005/8/layout/hList7#5"/>
    <dgm:cxn modelId="{C15D6232-6589-4D63-9C44-55A50A83F0F6}" type="presOf" srcId="{6C0F3F01-4F97-4E9F-BF4C-554E288CE355}" destId="{490AD0F2-F4FA-4C31-BEE0-8A0337CDCEFA}" srcOrd="0" destOrd="0" presId="urn:microsoft.com/office/officeart/2005/8/layout/hList7#5"/>
    <dgm:cxn modelId="{F6034C90-8D65-4CE9-919F-C7C7A46B6BEA}" type="presOf" srcId="{C90F56AE-62E2-4492-A44A-9C219902F868}" destId="{DD7B230A-8346-4D67-8B7F-B3034D862E3C}" srcOrd="0" destOrd="0" presId="urn:microsoft.com/office/officeart/2005/8/layout/hList7#5"/>
    <dgm:cxn modelId="{15D95865-A5AC-477F-A169-14D8E4EF2236}" type="presOf" srcId="{3E704537-1A15-44B5-BCDD-32AB602E4C65}" destId="{7BF09212-4B7D-4909-B167-789C1B63EA87}" srcOrd="0" destOrd="0" presId="urn:microsoft.com/office/officeart/2005/8/layout/hList7#5"/>
    <dgm:cxn modelId="{37A5EB33-C256-4E47-AE47-F3DEE7177222}" type="presOf" srcId="{C90F56AE-62E2-4492-A44A-9C219902F868}" destId="{74D0DB8D-0198-468D-A755-6DE209825213}" srcOrd="1" destOrd="0" presId="urn:microsoft.com/office/officeart/2005/8/layout/hList7#5"/>
    <dgm:cxn modelId="{63321B10-A9D4-44E3-A9B1-8E3427756263}" type="presOf" srcId="{338BEFAA-5583-4173-AF1D-8BAB4B3767AE}" destId="{0AF85BA5-12B6-4C83-B087-AB43B2D197E5}" srcOrd="0" destOrd="0" presId="urn:microsoft.com/office/officeart/2005/8/layout/hList7#5"/>
    <dgm:cxn modelId="{EBA126D4-809D-48B5-BE4D-122275C40B57}" srcId="{A37F29C8-99EA-4812-A781-9F0C8ECA6180}" destId="{C90F56AE-62E2-4492-A44A-9C219902F868}" srcOrd="2" destOrd="0" parTransId="{328EE0C6-8CF9-4F1A-A3F5-9736E140B176}" sibTransId="{57839459-56E9-4937-86FD-0CBA5487D4F4}"/>
    <dgm:cxn modelId="{1545F89F-16CF-4C20-BA1D-AB22681FF668}" srcId="{A37F29C8-99EA-4812-A781-9F0C8ECA6180}" destId="{338BEFAA-5583-4173-AF1D-8BAB4B3767AE}" srcOrd="1" destOrd="0" parTransId="{A23F12CB-D895-4E72-B407-471BA5495CE5}" sibTransId="{6C0F3F01-4F97-4E9F-BF4C-554E288CE355}"/>
    <dgm:cxn modelId="{E3469EF8-C246-48A0-868E-C6688A2030AC}" type="presOf" srcId="{8675D02F-A47E-4801-B7BE-F8B5735AAA9B}" destId="{68E68A69-F416-484C-AFBB-3806965DB942}" srcOrd="1" destOrd="0" presId="urn:microsoft.com/office/officeart/2005/8/layout/hList7#5"/>
    <dgm:cxn modelId="{058ED6E1-86B5-4F70-8E7B-FF89D5D36CF3}" type="presOf" srcId="{A37F29C8-99EA-4812-A781-9F0C8ECA6180}" destId="{AD224048-8576-4DDF-BAC4-E9BA8B76DB89}" srcOrd="0" destOrd="0" presId="urn:microsoft.com/office/officeart/2005/8/layout/hList7#5"/>
    <dgm:cxn modelId="{C651EBAD-4F7D-4C24-8E55-9047C1E08F88}" type="presParOf" srcId="{AD224048-8576-4DDF-BAC4-E9BA8B76DB89}" destId="{1BC930E4-E863-46CA-8DC6-CD959F1AAB61}" srcOrd="0" destOrd="0" presId="urn:microsoft.com/office/officeart/2005/8/layout/hList7#5"/>
    <dgm:cxn modelId="{4C2DF995-60DF-4DB7-895F-EFBFB3CA786D}" type="presParOf" srcId="{AD224048-8576-4DDF-BAC4-E9BA8B76DB89}" destId="{6D8AA0F8-0AD3-40DA-BB01-88AD28F581F3}" srcOrd="1" destOrd="0" presId="urn:microsoft.com/office/officeart/2005/8/layout/hList7#5"/>
    <dgm:cxn modelId="{1EA8695A-8A23-47C9-B68A-3EA8B61F3B2D}" type="presParOf" srcId="{6D8AA0F8-0AD3-40DA-BB01-88AD28F581F3}" destId="{E84CD4D9-5B12-4171-A968-C6C19F9F89EE}" srcOrd="0" destOrd="0" presId="urn:microsoft.com/office/officeart/2005/8/layout/hList7#5"/>
    <dgm:cxn modelId="{73790E14-26C6-4E54-BCD1-6D9B463EE709}" type="presParOf" srcId="{E84CD4D9-5B12-4171-A968-C6C19F9F89EE}" destId="{FF208BE1-BAF6-4692-9143-626B3551E123}" srcOrd="0" destOrd="0" presId="urn:microsoft.com/office/officeart/2005/8/layout/hList7#5"/>
    <dgm:cxn modelId="{FCBE1781-170D-4D37-A99B-9875D999D49C}" type="presParOf" srcId="{E84CD4D9-5B12-4171-A968-C6C19F9F89EE}" destId="{68E68A69-F416-484C-AFBB-3806965DB942}" srcOrd="1" destOrd="0" presId="urn:microsoft.com/office/officeart/2005/8/layout/hList7#5"/>
    <dgm:cxn modelId="{24C5B111-6C12-4D31-87F3-022D189190E8}" type="presParOf" srcId="{E84CD4D9-5B12-4171-A968-C6C19F9F89EE}" destId="{98338780-18C2-4423-B3F0-3D59E3622B90}" srcOrd="2" destOrd="0" presId="urn:microsoft.com/office/officeart/2005/8/layout/hList7#5"/>
    <dgm:cxn modelId="{01597FF7-B7E7-4C3F-85F1-8804066DFB86}" type="presParOf" srcId="{E84CD4D9-5B12-4171-A968-C6C19F9F89EE}" destId="{0FF6B4D4-9164-4696-9CD0-825062D31702}" srcOrd="3" destOrd="0" presId="urn:microsoft.com/office/officeart/2005/8/layout/hList7#5"/>
    <dgm:cxn modelId="{B54A6117-EDD5-4E04-B275-6F272F2263D1}" type="presParOf" srcId="{6D8AA0F8-0AD3-40DA-BB01-88AD28F581F3}" destId="{7BF09212-4B7D-4909-B167-789C1B63EA87}" srcOrd="1" destOrd="0" presId="urn:microsoft.com/office/officeart/2005/8/layout/hList7#5"/>
    <dgm:cxn modelId="{98C76871-B20E-44E5-84D5-C6223E078033}" type="presParOf" srcId="{6D8AA0F8-0AD3-40DA-BB01-88AD28F581F3}" destId="{9715689E-342F-4A81-B44C-78A0E12FFF89}" srcOrd="2" destOrd="0" presId="urn:microsoft.com/office/officeart/2005/8/layout/hList7#5"/>
    <dgm:cxn modelId="{4C5250CD-0B09-4987-9D96-7FC75DC3B758}" type="presParOf" srcId="{9715689E-342F-4A81-B44C-78A0E12FFF89}" destId="{0AF85BA5-12B6-4C83-B087-AB43B2D197E5}" srcOrd="0" destOrd="0" presId="urn:microsoft.com/office/officeart/2005/8/layout/hList7#5"/>
    <dgm:cxn modelId="{F004EC7D-1781-4BB5-AE63-72247A38C687}" type="presParOf" srcId="{9715689E-342F-4A81-B44C-78A0E12FFF89}" destId="{F29BD505-6483-43E9-B01C-EC5263B91DFB}" srcOrd="1" destOrd="0" presId="urn:microsoft.com/office/officeart/2005/8/layout/hList7#5"/>
    <dgm:cxn modelId="{207B2217-9F3C-44DB-A478-F4B04479BF79}" type="presParOf" srcId="{9715689E-342F-4A81-B44C-78A0E12FFF89}" destId="{92CD6ACA-8344-401B-874D-47FFBF32F257}" srcOrd="2" destOrd="0" presId="urn:microsoft.com/office/officeart/2005/8/layout/hList7#5"/>
    <dgm:cxn modelId="{DB79D3A0-272A-4522-A00D-B9CDE8AF3D5F}" type="presParOf" srcId="{9715689E-342F-4A81-B44C-78A0E12FFF89}" destId="{60F9983F-37EA-4868-B3E8-460383EA6881}" srcOrd="3" destOrd="0" presId="urn:microsoft.com/office/officeart/2005/8/layout/hList7#5"/>
    <dgm:cxn modelId="{01E8EAE7-73C9-4A67-957E-2B6E1C430527}" type="presParOf" srcId="{6D8AA0F8-0AD3-40DA-BB01-88AD28F581F3}" destId="{490AD0F2-F4FA-4C31-BEE0-8A0337CDCEFA}" srcOrd="3" destOrd="0" presId="urn:microsoft.com/office/officeart/2005/8/layout/hList7#5"/>
    <dgm:cxn modelId="{3F5755D3-253C-4540-8641-0379E442CD3D}" type="presParOf" srcId="{6D8AA0F8-0AD3-40DA-BB01-88AD28F581F3}" destId="{13BCB1BE-A9B2-411C-AAAC-C775476D0ECC}" srcOrd="4" destOrd="0" presId="urn:microsoft.com/office/officeart/2005/8/layout/hList7#5"/>
    <dgm:cxn modelId="{9F65893A-A87E-4A61-914F-6070DF1C2B32}" type="presParOf" srcId="{13BCB1BE-A9B2-411C-AAAC-C775476D0ECC}" destId="{DD7B230A-8346-4D67-8B7F-B3034D862E3C}" srcOrd="0" destOrd="0" presId="urn:microsoft.com/office/officeart/2005/8/layout/hList7#5"/>
    <dgm:cxn modelId="{E1577C9D-B164-42FF-814A-21C238D330C3}" type="presParOf" srcId="{13BCB1BE-A9B2-411C-AAAC-C775476D0ECC}" destId="{74D0DB8D-0198-468D-A755-6DE209825213}" srcOrd="1" destOrd="0" presId="urn:microsoft.com/office/officeart/2005/8/layout/hList7#5"/>
    <dgm:cxn modelId="{025E0B98-CCCE-41F6-BB8F-5E2ECFF7AA01}" type="presParOf" srcId="{13BCB1BE-A9B2-411C-AAAC-C775476D0ECC}" destId="{323EA03A-9B76-44B2-8704-0DFBECC61402}" srcOrd="2" destOrd="0" presId="urn:microsoft.com/office/officeart/2005/8/layout/hList7#5"/>
    <dgm:cxn modelId="{3AFF90CD-D493-465B-B50A-8AA3ED8392E4}" type="presParOf" srcId="{13BCB1BE-A9B2-411C-AAAC-C775476D0ECC}" destId="{C7A029CA-82F7-4D4A-B86B-7848A3B069B4}" srcOrd="3" destOrd="0" presId="urn:microsoft.com/office/officeart/2005/8/layout/hList7#5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1B55F75-F7C6-4600-83EB-B27659680B94}" type="doc">
      <dgm:prSet loTypeId="urn:microsoft.com/office/officeart/2005/8/layout/cycle8" loCatId="cycle" qsTypeId="urn:microsoft.com/office/officeart/2005/8/quickstyle/3d2" qsCatId="3D" csTypeId="urn:microsoft.com/office/officeart/2005/8/colors/accent1_1" csCatId="accent1" phldr="1"/>
      <dgm:spPr/>
    </dgm:pt>
    <dgm:pt modelId="{AF244249-5F40-426D-B1D3-1BE053B3BD1F}">
      <dgm:prSet phldrT="[Texto]"/>
      <dgm:spPr/>
      <dgm:t>
        <a:bodyPr/>
        <a:lstStyle/>
        <a:p>
          <a:r>
            <a:rPr lang="pt-BR" noProof="0" dirty="0" smtClean="0">
              <a:latin typeface="Futura MdCn BT" pitchFamily="34" charset="0"/>
            </a:rPr>
            <a:t>Profissionais assessores acadêmicos</a:t>
          </a:r>
          <a:endParaRPr lang="pt-BR" noProof="0" dirty="0">
            <a:latin typeface="Futura MdCn BT" pitchFamily="34" charset="0"/>
          </a:endParaRPr>
        </a:p>
      </dgm:t>
    </dgm:pt>
    <dgm:pt modelId="{84B45F81-E85D-4A59-B567-27A02BB70BA5}" type="parTrans" cxnId="{B9520D13-31DF-4418-9CF9-C4C255A7BD75}">
      <dgm:prSet/>
      <dgm:spPr/>
      <dgm:t>
        <a:bodyPr/>
        <a:lstStyle/>
        <a:p>
          <a:endParaRPr lang="es-CO">
            <a:latin typeface="Futura MdCn BT" pitchFamily="34" charset="0"/>
          </a:endParaRPr>
        </a:p>
      </dgm:t>
    </dgm:pt>
    <dgm:pt modelId="{47C560E0-8E37-4E98-8B4E-3A66BFB5A147}" type="sibTrans" cxnId="{B9520D13-31DF-4418-9CF9-C4C255A7BD75}">
      <dgm:prSet/>
      <dgm:spPr/>
      <dgm:t>
        <a:bodyPr/>
        <a:lstStyle/>
        <a:p>
          <a:endParaRPr lang="es-CO">
            <a:latin typeface="Futura MdCn BT" pitchFamily="34" charset="0"/>
          </a:endParaRPr>
        </a:p>
      </dgm:t>
    </dgm:pt>
    <dgm:pt modelId="{9A4A406C-9A50-471A-A0DA-A33F3E0CD7D5}">
      <dgm:prSet phldrT="[Texto]"/>
      <dgm:spPr/>
      <dgm:t>
        <a:bodyPr/>
        <a:lstStyle/>
        <a:p>
          <a:r>
            <a:rPr lang="pt-BR" noProof="0" dirty="0" smtClean="0">
              <a:latin typeface="Futura MdCn BT" pitchFamily="34" charset="0"/>
            </a:rPr>
            <a:t>Seguimento a grupos especiais de estudantes</a:t>
          </a:r>
          <a:endParaRPr lang="pt-BR" noProof="0" dirty="0">
            <a:latin typeface="Futura MdCn BT" pitchFamily="34" charset="0"/>
          </a:endParaRPr>
        </a:p>
      </dgm:t>
    </dgm:pt>
    <dgm:pt modelId="{FD0BFB38-23BE-4DD6-BAB2-F6783C1EB4DF}" type="parTrans" cxnId="{13E48019-18BF-453A-BDD9-100AC87A83B8}">
      <dgm:prSet/>
      <dgm:spPr/>
      <dgm:t>
        <a:bodyPr/>
        <a:lstStyle/>
        <a:p>
          <a:endParaRPr lang="es-CO">
            <a:latin typeface="Futura MdCn BT" pitchFamily="34" charset="0"/>
          </a:endParaRPr>
        </a:p>
      </dgm:t>
    </dgm:pt>
    <dgm:pt modelId="{C6282F19-35BD-4674-B194-A901F2004848}" type="sibTrans" cxnId="{13E48019-18BF-453A-BDD9-100AC87A83B8}">
      <dgm:prSet/>
      <dgm:spPr/>
      <dgm:t>
        <a:bodyPr/>
        <a:lstStyle/>
        <a:p>
          <a:endParaRPr lang="es-CO">
            <a:latin typeface="Futura MdCn BT" pitchFamily="34" charset="0"/>
          </a:endParaRPr>
        </a:p>
      </dgm:t>
    </dgm:pt>
    <dgm:pt modelId="{B894C25B-CDAB-4F4D-9736-64C57CA9CA2C}">
      <dgm:prSet phldrT="[Texto]"/>
      <dgm:spPr/>
      <dgm:t>
        <a:bodyPr/>
        <a:lstStyle/>
        <a:p>
          <a:r>
            <a:rPr lang="pt-BR" noProof="0" smtClean="0">
              <a:latin typeface="Futura MdCn BT" pitchFamily="34" charset="0"/>
            </a:rPr>
            <a:t>Profissionais SIGA</a:t>
          </a:r>
          <a:endParaRPr lang="pt-BR" noProof="0">
            <a:latin typeface="Futura MdCn BT" pitchFamily="34" charset="0"/>
          </a:endParaRPr>
        </a:p>
      </dgm:t>
    </dgm:pt>
    <dgm:pt modelId="{AE063666-20BB-427A-B920-D4C7BC8FD8ED}" type="parTrans" cxnId="{9333182F-C122-4B72-9EBA-B528AA0B6FCD}">
      <dgm:prSet/>
      <dgm:spPr/>
      <dgm:t>
        <a:bodyPr/>
        <a:lstStyle/>
        <a:p>
          <a:endParaRPr lang="es-CO">
            <a:latin typeface="Futura MdCn BT" pitchFamily="34" charset="0"/>
          </a:endParaRPr>
        </a:p>
      </dgm:t>
    </dgm:pt>
    <dgm:pt modelId="{11D84DF4-90E4-4E7D-B9FD-9AF1E73FAB31}" type="sibTrans" cxnId="{9333182F-C122-4B72-9EBA-B528AA0B6FCD}">
      <dgm:prSet/>
      <dgm:spPr/>
      <dgm:t>
        <a:bodyPr/>
        <a:lstStyle/>
        <a:p>
          <a:endParaRPr lang="es-CO">
            <a:latin typeface="Futura MdCn BT" pitchFamily="34" charset="0"/>
          </a:endParaRPr>
        </a:p>
      </dgm:t>
    </dgm:pt>
    <dgm:pt modelId="{E122C617-E3C7-4200-B0F8-F382B93CB9EA}" type="pres">
      <dgm:prSet presAssocID="{31B55F75-F7C6-4600-83EB-B27659680B94}" presName="compositeShape" presStyleCnt="0">
        <dgm:presLayoutVars>
          <dgm:chMax val="7"/>
          <dgm:dir/>
          <dgm:resizeHandles val="exact"/>
        </dgm:presLayoutVars>
      </dgm:prSet>
      <dgm:spPr/>
    </dgm:pt>
    <dgm:pt modelId="{265B6C47-66EC-47F1-90EC-677AAD50ABE0}" type="pres">
      <dgm:prSet presAssocID="{31B55F75-F7C6-4600-83EB-B27659680B94}" presName="wedge1" presStyleLbl="node1" presStyleIdx="0" presStyleCnt="3"/>
      <dgm:spPr/>
      <dgm:t>
        <a:bodyPr/>
        <a:lstStyle/>
        <a:p>
          <a:endParaRPr lang="es-CO"/>
        </a:p>
      </dgm:t>
    </dgm:pt>
    <dgm:pt modelId="{2AE06BDC-5992-4DCF-8738-4B85F5719E9E}" type="pres">
      <dgm:prSet presAssocID="{31B55F75-F7C6-4600-83EB-B27659680B94}" presName="dummy1a" presStyleCnt="0"/>
      <dgm:spPr/>
    </dgm:pt>
    <dgm:pt modelId="{567D8379-270D-4963-B0C6-207A73DABE1F}" type="pres">
      <dgm:prSet presAssocID="{31B55F75-F7C6-4600-83EB-B27659680B94}" presName="dummy1b" presStyleCnt="0"/>
      <dgm:spPr/>
    </dgm:pt>
    <dgm:pt modelId="{6C964052-6063-40C7-90F7-12EDCD60E830}" type="pres">
      <dgm:prSet presAssocID="{31B55F75-F7C6-4600-83EB-B27659680B94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1956BBED-F800-4B47-94DD-670DCD2B37F4}" type="pres">
      <dgm:prSet presAssocID="{31B55F75-F7C6-4600-83EB-B27659680B94}" presName="wedge2" presStyleLbl="node1" presStyleIdx="1" presStyleCnt="3"/>
      <dgm:spPr/>
      <dgm:t>
        <a:bodyPr/>
        <a:lstStyle/>
        <a:p>
          <a:endParaRPr lang="es-CO"/>
        </a:p>
      </dgm:t>
    </dgm:pt>
    <dgm:pt modelId="{9AB246BD-16FF-4F8D-943C-2E5F32B1C006}" type="pres">
      <dgm:prSet presAssocID="{31B55F75-F7C6-4600-83EB-B27659680B94}" presName="dummy2a" presStyleCnt="0"/>
      <dgm:spPr/>
    </dgm:pt>
    <dgm:pt modelId="{7C349918-28B9-49E1-849D-C7498B52CC5B}" type="pres">
      <dgm:prSet presAssocID="{31B55F75-F7C6-4600-83EB-B27659680B94}" presName="dummy2b" presStyleCnt="0"/>
      <dgm:spPr/>
    </dgm:pt>
    <dgm:pt modelId="{7775E5DE-02F0-4B9D-9274-B57194EF9B37}" type="pres">
      <dgm:prSet presAssocID="{31B55F75-F7C6-4600-83EB-B27659680B94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43BC7EF0-07FF-41E6-8E7D-C44535D3BA13}" type="pres">
      <dgm:prSet presAssocID="{31B55F75-F7C6-4600-83EB-B27659680B94}" presName="wedge3" presStyleLbl="node1" presStyleIdx="2" presStyleCnt="3"/>
      <dgm:spPr/>
      <dgm:t>
        <a:bodyPr/>
        <a:lstStyle/>
        <a:p>
          <a:endParaRPr lang="es-CO"/>
        </a:p>
      </dgm:t>
    </dgm:pt>
    <dgm:pt modelId="{6193BED5-DA90-406E-96D2-121DAF6CC35A}" type="pres">
      <dgm:prSet presAssocID="{31B55F75-F7C6-4600-83EB-B27659680B94}" presName="dummy3a" presStyleCnt="0"/>
      <dgm:spPr/>
    </dgm:pt>
    <dgm:pt modelId="{2DAC6C4F-C57D-4C84-8398-E3987ACCAA9C}" type="pres">
      <dgm:prSet presAssocID="{31B55F75-F7C6-4600-83EB-B27659680B94}" presName="dummy3b" presStyleCnt="0"/>
      <dgm:spPr/>
    </dgm:pt>
    <dgm:pt modelId="{D05C4780-A8B1-4F40-8A91-0D75FBAB84BD}" type="pres">
      <dgm:prSet presAssocID="{31B55F75-F7C6-4600-83EB-B27659680B94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F0B223B-8C99-4FFA-993C-46088C726A6D}" type="pres">
      <dgm:prSet presAssocID="{47C560E0-8E37-4E98-8B4E-3A66BFB5A147}" presName="arrowWedge1" presStyleLbl="fgSibTrans2D1" presStyleIdx="0" presStyleCnt="3"/>
      <dgm:spPr/>
    </dgm:pt>
    <dgm:pt modelId="{14842818-66DD-486C-8A0C-8F7AA480693A}" type="pres">
      <dgm:prSet presAssocID="{C6282F19-35BD-4674-B194-A901F2004848}" presName="arrowWedge2" presStyleLbl="fgSibTrans2D1" presStyleIdx="1" presStyleCnt="3"/>
      <dgm:spPr/>
    </dgm:pt>
    <dgm:pt modelId="{132A13AC-F8D3-4212-ADAF-4EE767724EA2}" type="pres">
      <dgm:prSet presAssocID="{11D84DF4-90E4-4E7D-B9FD-9AF1E73FAB31}" presName="arrowWedge3" presStyleLbl="fgSibTrans2D1" presStyleIdx="2" presStyleCnt="3"/>
      <dgm:spPr/>
    </dgm:pt>
  </dgm:ptLst>
  <dgm:cxnLst>
    <dgm:cxn modelId="{6345F17B-9A5C-4C17-AD69-E0807534F4AF}" type="presOf" srcId="{B894C25B-CDAB-4F4D-9736-64C57CA9CA2C}" destId="{43BC7EF0-07FF-41E6-8E7D-C44535D3BA13}" srcOrd="0" destOrd="0" presId="urn:microsoft.com/office/officeart/2005/8/layout/cycle8"/>
    <dgm:cxn modelId="{FF53B6D9-2F7C-4341-B753-970AAB61FAAD}" type="presOf" srcId="{AF244249-5F40-426D-B1D3-1BE053B3BD1F}" destId="{6C964052-6063-40C7-90F7-12EDCD60E830}" srcOrd="1" destOrd="0" presId="urn:microsoft.com/office/officeart/2005/8/layout/cycle8"/>
    <dgm:cxn modelId="{8440E0FA-469C-4DD7-9091-D4AAB8F2532A}" type="presOf" srcId="{9A4A406C-9A50-471A-A0DA-A33F3E0CD7D5}" destId="{7775E5DE-02F0-4B9D-9274-B57194EF9B37}" srcOrd="1" destOrd="0" presId="urn:microsoft.com/office/officeart/2005/8/layout/cycle8"/>
    <dgm:cxn modelId="{13E48019-18BF-453A-BDD9-100AC87A83B8}" srcId="{31B55F75-F7C6-4600-83EB-B27659680B94}" destId="{9A4A406C-9A50-471A-A0DA-A33F3E0CD7D5}" srcOrd="1" destOrd="0" parTransId="{FD0BFB38-23BE-4DD6-BAB2-F6783C1EB4DF}" sibTransId="{C6282F19-35BD-4674-B194-A901F2004848}"/>
    <dgm:cxn modelId="{E2CB889E-61A3-4D33-860E-C4383B9F9402}" type="presOf" srcId="{9A4A406C-9A50-471A-A0DA-A33F3E0CD7D5}" destId="{1956BBED-F800-4B47-94DD-670DCD2B37F4}" srcOrd="0" destOrd="0" presId="urn:microsoft.com/office/officeart/2005/8/layout/cycle8"/>
    <dgm:cxn modelId="{E38584B2-A323-4C2D-815D-8DBB60410850}" type="presOf" srcId="{AF244249-5F40-426D-B1D3-1BE053B3BD1F}" destId="{265B6C47-66EC-47F1-90EC-677AAD50ABE0}" srcOrd="0" destOrd="0" presId="urn:microsoft.com/office/officeart/2005/8/layout/cycle8"/>
    <dgm:cxn modelId="{20A98708-6BF8-4BFD-9629-0FB0D63011CB}" type="presOf" srcId="{31B55F75-F7C6-4600-83EB-B27659680B94}" destId="{E122C617-E3C7-4200-B0F8-F382B93CB9EA}" srcOrd="0" destOrd="0" presId="urn:microsoft.com/office/officeart/2005/8/layout/cycle8"/>
    <dgm:cxn modelId="{9333182F-C122-4B72-9EBA-B528AA0B6FCD}" srcId="{31B55F75-F7C6-4600-83EB-B27659680B94}" destId="{B894C25B-CDAB-4F4D-9736-64C57CA9CA2C}" srcOrd="2" destOrd="0" parTransId="{AE063666-20BB-427A-B920-D4C7BC8FD8ED}" sibTransId="{11D84DF4-90E4-4E7D-B9FD-9AF1E73FAB31}"/>
    <dgm:cxn modelId="{C3B5F293-E8D7-4990-8970-3916A8ECAEC7}" type="presOf" srcId="{B894C25B-CDAB-4F4D-9736-64C57CA9CA2C}" destId="{D05C4780-A8B1-4F40-8A91-0D75FBAB84BD}" srcOrd="1" destOrd="0" presId="urn:microsoft.com/office/officeart/2005/8/layout/cycle8"/>
    <dgm:cxn modelId="{B9520D13-31DF-4418-9CF9-C4C255A7BD75}" srcId="{31B55F75-F7C6-4600-83EB-B27659680B94}" destId="{AF244249-5F40-426D-B1D3-1BE053B3BD1F}" srcOrd="0" destOrd="0" parTransId="{84B45F81-E85D-4A59-B567-27A02BB70BA5}" sibTransId="{47C560E0-8E37-4E98-8B4E-3A66BFB5A147}"/>
    <dgm:cxn modelId="{934E0DFD-18EF-4240-9337-A4AA9983621D}" type="presParOf" srcId="{E122C617-E3C7-4200-B0F8-F382B93CB9EA}" destId="{265B6C47-66EC-47F1-90EC-677AAD50ABE0}" srcOrd="0" destOrd="0" presId="urn:microsoft.com/office/officeart/2005/8/layout/cycle8"/>
    <dgm:cxn modelId="{3B938FAA-A307-4E20-9201-A40CF156D601}" type="presParOf" srcId="{E122C617-E3C7-4200-B0F8-F382B93CB9EA}" destId="{2AE06BDC-5992-4DCF-8738-4B85F5719E9E}" srcOrd="1" destOrd="0" presId="urn:microsoft.com/office/officeart/2005/8/layout/cycle8"/>
    <dgm:cxn modelId="{95AE70B4-3AE1-4FA6-BB18-7D9A33B34D8D}" type="presParOf" srcId="{E122C617-E3C7-4200-B0F8-F382B93CB9EA}" destId="{567D8379-270D-4963-B0C6-207A73DABE1F}" srcOrd="2" destOrd="0" presId="urn:microsoft.com/office/officeart/2005/8/layout/cycle8"/>
    <dgm:cxn modelId="{1DBEEB94-6792-486A-8DF2-E3BAF8C84B18}" type="presParOf" srcId="{E122C617-E3C7-4200-B0F8-F382B93CB9EA}" destId="{6C964052-6063-40C7-90F7-12EDCD60E830}" srcOrd="3" destOrd="0" presId="urn:microsoft.com/office/officeart/2005/8/layout/cycle8"/>
    <dgm:cxn modelId="{E7360772-BC1B-4C71-AF7A-BAFDE4C9151F}" type="presParOf" srcId="{E122C617-E3C7-4200-B0F8-F382B93CB9EA}" destId="{1956BBED-F800-4B47-94DD-670DCD2B37F4}" srcOrd="4" destOrd="0" presId="urn:microsoft.com/office/officeart/2005/8/layout/cycle8"/>
    <dgm:cxn modelId="{67539336-366A-4749-8B7E-DA6BF1B00C8C}" type="presParOf" srcId="{E122C617-E3C7-4200-B0F8-F382B93CB9EA}" destId="{9AB246BD-16FF-4F8D-943C-2E5F32B1C006}" srcOrd="5" destOrd="0" presId="urn:microsoft.com/office/officeart/2005/8/layout/cycle8"/>
    <dgm:cxn modelId="{B48CDFBA-749B-456D-B6AB-0DCE2B566876}" type="presParOf" srcId="{E122C617-E3C7-4200-B0F8-F382B93CB9EA}" destId="{7C349918-28B9-49E1-849D-C7498B52CC5B}" srcOrd="6" destOrd="0" presId="urn:microsoft.com/office/officeart/2005/8/layout/cycle8"/>
    <dgm:cxn modelId="{33A10C86-3F9A-4C8D-9B12-9F441333B145}" type="presParOf" srcId="{E122C617-E3C7-4200-B0F8-F382B93CB9EA}" destId="{7775E5DE-02F0-4B9D-9274-B57194EF9B37}" srcOrd="7" destOrd="0" presId="urn:microsoft.com/office/officeart/2005/8/layout/cycle8"/>
    <dgm:cxn modelId="{3D2F4A46-FF5B-48C3-A3C5-39D3532629C9}" type="presParOf" srcId="{E122C617-E3C7-4200-B0F8-F382B93CB9EA}" destId="{43BC7EF0-07FF-41E6-8E7D-C44535D3BA13}" srcOrd="8" destOrd="0" presId="urn:microsoft.com/office/officeart/2005/8/layout/cycle8"/>
    <dgm:cxn modelId="{27419E9F-FC3F-4D3C-8D48-C566270FD684}" type="presParOf" srcId="{E122C617-E3C7-4200-B0F8-F382B93CB9EA}" destId="{6193BED5-DA90-406E-96D2-121DAF6CC35A}" srcOrd="9" destOrd="0" presId="urn:microsoft.com/office/officeart/2005/8/layout/cycle8"/>
    <dgm:cxn modelId="{06A4A0F2-00A0-47FD-BCFE-A0464E2984EA}" type="presParOf" srcId="{E122C617-E3C7-4200-B0F8-F382B93CB9EA}" destId="{2DAC6C4F-C57D-4C84-8398-E3987ACCAA9C}" srcOrd="10" destOrd="0" presId="urn:microsoft.com/office/officeart/2005/8/layout/cycle8"/>
    <dgm:cxn modelId="{4757968B-259F-448C-9F13-C5499BCE494B}" type="presParOf" srcId="{E122C617-E3C7-4200-B0F8-F382B93CB9EA}" destId="{D05C4780-A8B1-4F40-8A91-0D75FBAB84BD}" srcOrd="11" destOrd="0" presId="urn:microsoft.com/office/officeart/2005/8/layout/cycle8"/>
    <dgm:cxn modelId="{D10069CA-C0CF-4C44-8437-4C014BFF6359}" type="presParOf" srcId="{E122C617-E3C7-4200-B0F8-F382B93CB9EA}" destId="{CF0B223B-8C99-4FFA-993C-46088C726A6D}" srcOrd="12" destOrd="0" presId="urn:microsoft.com/office/officeart/2005/8/layout/cycle8"/>
    <dgm:cxn modelId="{82974368-FF53-44AC-8E9D-F9E0B9D6B694}" type="presParOf" srcId="{E122C617-E3C7-4200-B0F8-F382B93CB9EA}" destId="{14842818-66DD-486C-8A0C-8F7AA480693A}" srcOrd="13" destOrd="0" presId="urn:microsoft.com/office/officeart/2005/8/layout/cycle8"/>
    <dgm:cxn modelId="{474A158D-00D4-4A49-8221-B0B128C3CE30}" type="presParOf" srcId="{E122C617-E3C7-4200-B0F8-F382B93CB9EA}" destId="{132A13AC-F8D3-4212-ADAF-4EE767724EA2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99A7C33-E91F-48C0-804B-4448E35B5963}" type="doc">
      <dgm:prSet loTypeId="urn:microsoft.com/office/officeart/2005/8/layout/hList7#1" loCatId="list" qsTypeId="urn:microsoft.com/office/officeart/2005/8/quickstyle/3d1" qsCatId="3D" csTypeId="urn:microsoft.com/office/officeart/2005/8/colors/accent1_2" csCatId="accent1" phldr="1"/>
      <dgm:spPr/>
    </dgm:pt>
    <dgm:pt modelId="{025FF268-DAF2-4785-B169-F4DCFCFC1820}">
      <dgm:prSet phldrT="[Texto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pPr algn="ctr"/>
          <a:endParaRPr lang="pt-BR" sz="1500" b="1" noProof="0" dirty="0" smtClean="0">
            <a:solidFill>
              <a:schemeClr val="tx1"/>
            </a:solidFill>
            <a:latin typeface="Futura MdCn BT" pitchFamily="34" charset="0"/>
          </a:endParaRPr>
        </a:p>
        <a:p>
          <a:pPr algn="ctr"/>
          <a:r>
            <a:rPr lang="pt-BR" sz="1500" b="0" noProof="0" dirty="0" smtClean="0">
              <a:solidFill>
                <a:schemeClr val="tx1"/>
              </a:solidFill>
              <a:latin typeface="Futura MdCn BT" pitchFamily="34" charset="0"/>
            </a:rPr>
            <a:t>Resultados das intervenções: </a:t>
          </a:r>
        </a:p>
        <a:p>
          <a:pPr algn="ctr"/>
          <a:r>
            <a:rPr lang="pt-BR" sz="1500" b="0" noProof="0" dirty="0" smtClean="0">
              <a:solidFill>
                <a:schemeClr val="tx1"/>
              </a:solidFill>
              <a:latin typeface="Futura MdCn BT" pitchFamily="34" charset="0"/>
            </a:rPr>
            <a:t>53.6% dos estudantes intervindos no “SIGA” aprovaram a assinatura na que receberam assessoria.</a:t>
          </a:r>
        </a:p>
        <a:p>
          <a:pPr algn="ctr"/>
          <a:r>
            <a:rPr lang="pt-BR" sz="1500" b="0" noProof="0" dirty="0" smtClean="0">
              <a:solidFill>
                <a:schemeClr val="tx1"/>
              </a:solidFill>
              <a:latin typeface="Futura MdCn BT" pitchFamily="34" charset="0"/>
            </a:rPr>
            <a:t>e</a:t>
          </a:r>
        </a:p>
        <a:p>
          <a:pPr algn="ctr"/>
          <a:r>
            <a:rPr lang="pt-BR" sz="1500" b="0" noProof="0" dirty="0" smtClean="0">
              <a:solidFill>
                <a:schemeClr val="tx1"/>
              </a:solidFill>
              <a:latin typeface="Futura MdCn BT" pitchFamily="34" charset="0"/>
            </a:rPr>
            <a:t>76,8% dos estudantes intervindos no “SIGA” permaneceram na Instituição.</a:t>
          </a:r>
        </a:p>
        <a:p>
          <a:pPr algn="ctr"/>
          <a:endParaRPr lang="pt-BR" sz="1500" b="1" noProof="0" dirty="0">
            <a:solidFill>
              <a:schemeClr val="tx1"/>
            </a:solidFill>
            <a:latin typeface="Futura MdCn BT" pitchFamily="34" charset="0"/>
          </a:endParaRPr>
        </a:p>
      </dgm:t>
    </dgm:pt>
    <dgm:pt modelId="{8F2EC648-DD1F-4104-AF14-B85F086C62BF}" type="parTrans" cxnId="{82257DE4-12E5-4262-B181-5D2BDCED817A}">
      <dgm:prSet/>
      <dgm:spPr/>
      <dgm:t>
        <a:bodyPr/>
        <a:lstStyle/>
        <a:p>
          <a:endParaRPr lang="es-CO">
            <a:latin typeface="Arial Narrow" pitchFamily="34" charset="0"/>
          </a:endParaRPr>
        </a:p>
      </dgm:t>
    </dgm:pt>
    <dgm:pt modelId="{2A508F4D-35DB-4313-98CB-5195857E4E82}" type="sibTrans" cxnId="{82257DE4-12E5-4262-B181-5D2BDCED817A}">
      <dgm:prSet/>
      <dgm:spPr/>
      <dgm:t>
        <a:bodyPr/>
        <a:lstStyle/>
        <a:p>
          <a:endParaRPr lang="es-CO">
            <a:latin typeface="Arial Narrow" pitchFamily="34" charset="0"/>
          </a:endParaRPr>
        </a:p>
      </dgm:t>
    </dgm:pt>
    <dgm:pt modelId="{711D31F6-0D52-4829-8987-AD32E729B203}" type="pres">
      <dgm:prSet presAssocID="{899A7C33-E91F-48C0-804B-4448E35B5963}" presName="Name0" presStyleCnt="0">
        <dgm:presLayoutVars>
          <dgm:dir/>
          <dgm:resizeHandles val="exact"/>
        </dgm:presLayoutVars>
      </dgm:prSet>
      <dgm:spPr/>
    </dgm:pt>
    <dgm:pt modelId="{E8BD6F15-B5BF-4FD1-9F0E-0DA365C69DEB}" type="pres">
      <dgm:prSet presAssocID="{899A7C33-E91F-48C0-804B-4448E35B5963}" presName="fgShape" presStyleLbl="fgShp" presStyleIdx="0" presStyleCnt="1" custScaleX="97884" custScaleY="90476" custLinFactNeighborX="255" custLinFactNeighborY="41118"/>
      <dgm:spPr/>
    </dgm:pt>
    <dgm:pt modelId="{D72EAC19-88D7-4C7E-A0ED-4C03AC048F01}" type="pres">
      <dgm:prSet presAssocID="{899A7C33-E91F-48C0-804B-4448E35B5963}" presName="linComp" presStyleCnt="0"/>
      <dgm:spPr/>
    </dgm:pt>
    <dgm:pt modelId="{F962BB52-CA45-4E6E-A104-7C92F54FE62B}" type="pres">
      <dgm:prSet presAssocID="{025FF268-DAF2-4785-B169-F4DCFCFC1820}" presName="compNode" presStyleCnt="0"/>
      <dgm:spPr/>
    </dgm:pt>
    <dgm:pt modelId="{9DE50167-57E2-4324-A903-E68B8C3823BF}" type="pres">
      <dgm:prSet presAssocID="{025FF268-DAF2-4785-B169-F4DCFCFC1820}" presName="bkgdShape" presStyleLbl="node1" presStyleIdx="0" presStyleCnt="1" custLinFactNeighborX="-18911" custLinFactNeighborY="-1594"/>
      <dgm:spPr/>
      <dgm:t>
        <a:bodyPr/>
        <a:lstStyle/>
        <a:p>
          <a:endParaRPr lang="es-CO"/>
        </a:p>
      </dgm:t>
    </dgm:pt>
    <dgm:pt modelId="{9B69BA84-89F4-41FA-8914-365353C242E8}" type="pres">
      <dgm:prSet presAssocID="{025FF268-DAF2-4785-B169-F4DCFCFC1820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B6CDE302-1B74-41BA-9FA7-E338336310F2}" type="pres">
      <dgm:prSet presAssocID="{025FF268-DAF2-4785-B169-F4DCFCFC1820}" presName="invisiNode" presStyleLbl="node1" presStyleIdx="0" presStyleCnt="1"/>
      <dgm:spPr/>
    </dgm:pt>
    <dgm:pt modelId="{97D74427-7149-42B4-8140-75FF22268DE1}" type="pres">
      <dgm:prSet presAssocID="{025FF268-DAF2-4785-B169-F4DCFCFC1820}" presName="imagNode" presStyleLbl="fgImgPlace1" presStyleIdx="0" presStyleCnt="1" custScaleX="173646" custScaleY="73191" custLinFactNeighborY="-9346"/>
      <dgm:spPr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82257DE4-12E5-4262-B181-5D2BDCED817A}" srcId="{899A7C33-E91F-48C0-804B-4448E35B5963}" destId="{025FF268-DAF2-4785-B169-F4DCFCFC1820}" srcOrd="0" destOrd="0" parTransId="{8F2EC648-DD1F-4104-AF14-B85F086C62BF}" sibTransId="{2A508F4D-35DB-4313-98CB-5195857E4E82}"/>
    <dgm:cxn modelId="{78A5E643-1F90-4FA7-B6D3-8EC172E40A99}" type="presOf" srcId="{025FF268-DAF2-4785-B169-F4DCFCFC1820}" destId="{9B69BA84-89F4-41FA-8914-365353C242E8}" srcOrd="1" destOrd="0" presId="urn:microsoft.com/office/officeart/2005/8/layout/hList7#1"/>
    <dgm:cxn modelId="{5EE85F47-5621-4ECB-9B10-48933D12A7EA}" type="presOf" srcId="{025FF268-DAF2-4785-B169-F4DCFCFC1820}" destId="{9DE50167-57E2-4324-A903-E68B8C3823BF}" srcOrd="0" destOrd="0" presId="urn:microsoft.com/office/officeart/2005/8/layout/hList7#1"/>
    <dgm:cxn modelId="{4F4E65D6-4EE1-4101-8BFB-579F9DF0C5B2}" type="presOf" srcId="{899A7C33-E91F-48C0-804B-4448E35B5963}" destId="{711D31F6-0D52-4829-8987-AD32E729B203}" srcOrd="0" destOrd="0" presId="urn:microsoft.com/office/officeart/2005/8/layout/hList7#1"/>
    <dgm:cxn modelId="{238CFD88-2D32-4720-9B38-46B684115452}" type="presParOf" srcId="{711D31F6-0D52-4829-8987-AD32E729B203}" destId="{E8BD6F15-B5BF-4FD1-9F0E-0DA365C69DEB}" srcOrd="0" destOrd="0" presId="urn:microsoft.com/office/officeart/2005/8/layout/hList7#1"/>
    <dgm:cxn modelId="{B646939F-7AFA-4240-BBEE-E9FDCA02F67F}" type="presParOf" srcId="{711D31F6-0D52-4829-8987-AD32E729B203}" destId="{D72EAC19-88D7-4C7E-A0ED-4C03AC048F01}" srcOrd="1" destOrd="0" presId="urn:microsoft.com/office/officeart/2005/8/layout/hList7#1"/>
    <dgm:cxn modelId="{E5B55E61-F8B6-41BC-B616-370A9854E4DA}" type="presParOf" srcId="{D72EAC19-88D7-4C7E-A0ED-4C03AC048F01}" destId="{F962BB52-CA45-4E6E-A104-7C92F54FE62B}" srcOrd="0" destOrd="0" presId="urn:microsoft.com/office/officeart/2005/8/layout/hList7#1"/>
    <dgm:cxn modelId="{2BE8302B-E931-46CE-9834-EB92CE8D9D34}" type="presParOf" srcId="{F962BB52-CA45-4E6E-A104-7C92F54FE62B}" destId="{9DE50167-57E2-4324-A903-E68B8C3823BF}" srcOrd="0" destOrd="0" presId="urn:microsoft.com/office/officeart/2005/8/layout/hList7#1"/>
    <dgm:cxn modelId="{26202397-6256-4465-9FC4-57BAB7BBBC39}" type="presParOf" srcId="{F962BB52-CA45-4E6E-A104-7C92F54FE62B}" destId="{9B69BA84-89F4-41FA-8914-365353C242E8}" srcOrd="1" destOrd="0" presId="urn:microsoft.com/office/officeart/2005/8/layout/hList7#1"/>
    <dgm:cxn modelId="{424B08F6-87D8-4FA5-8CCD-6A6C6BEB4E0B}" type="presParOf" srcId="{F962BB52-CA45-4E6E-A104-7C92F54FE62B}" destId="{B6CDE302-1B74-41BA-9FA7-E338336310F2}" srcOrd="2" destOrd="0" presId="urn:microsoft.com/office/officeart/2005/8/layout/hList7#1"/>
    <dgm:cxn modelId="{D2E2E4D5-AA4F-4316-9560-0DA2E0D667E6}" type="presParOf" srcId="{F962BB52-CA45-4E6E-A104-7C92F54FE62B}" destId="{97D74427-7149-42B4-8140-75FF22268DE1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D3342C-CF16-417F-8AB0-9B4A80941C65}">
      <dsp:nvSpPr>
        <dsp:cNvPr id="0" name=""/>
        <dsp:cNvSpPr/>
      </dsp:nvSpPr>
      <dsp:spPr>
        <a:xfrm>
          <a:off x="2324969" y="205770"/>
          <a:ext cx="3835113" cy="1331884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48DEA5-2288-4578-8FC7-F3E378250C26}">
      <dsp:nvSpPr>
        <dsp:cNvPr id="0" name=""/>
        <dsp:cNvSpPr/>
      </dsp:nvSpPr>
      <dsp:spPr>
        <a:xfrm>
          <a:off x="3898395" y="3434053"/>
          <a:ext cx="843271" cy="541772"/>
        </a:xfrm>
        <a:prstGeom prst="down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DBCC55C-C2D9-49E9-ABA2-EFD8B1502DE9}">
      <dsp:nvSpPr>
        <dsp:cNvPr id="0" name=""/>
        <dsp:cNvSpPr/>
      </dsp:nvSpPr>
      <dsp:spPr>
        <a:xfrm>
          <a:off x="948865" y="3864843"/>
          <a:ext cx="6543488" cy="8918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2000" b="1" kern="1200" noProof="0" dirty="0" smtClean="0">
              <a:solidFill>
                <a:schemeClr val="tx2"/>
              </a:solidFill>
            </a:rPr>
            <a:t>Cultura de bem estar que: “Produz, reproduz e autoproduz bem estar”</a:t>
          </a:r>
        </a:p>
      </dsp:txBody>
      <dsp:txXfrm>
        <a:off x="948865" y="3864843"/>
        <a:ext cx="6543488" cy="891886"/>
      </dsp:txXfrm>
    </dsp:sp>
    <dsp:sp modelId="{6D87DF03-140C-44BA-88C3-E66292E3DC0E}">
      <dsp:nvSpPr>
        <dsp:cNvPr id="0" name=""/>
        <dsp:cNvSpPr/>
      </dsp:nvSpPr>
      <dsp:spPr>
        <a:xfrm>
          <a:off x="3525106" y="1458540"/>
          <a:ext cx="1726189" cy="170178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200" b="1" kern="1200" noProof="0" dirty="0" smtClean="0">
              <a:solidFill>
                <a:schemeClr val="bg1"/>
              </a:solidFill>
            </a:rPr>
            <a:t>Entorno que Educa: Ambientes  dignos, bom uso e cuidado dos espaços </a:t>
          </a:r>
          <a:endParaRPr lang="pt-BR" sz="1200" b="1" kern="1200" noProof="0" dirty="0">
            <a:solidFill>
              <a:schemeClr val="bg1"/>
            </a:solidFill>
          </a:endParaRPr>
        </a:p>
      </dsp:txBody>
      <dsp:txXfrm>
        <a:off x="3777901" y="1707761"/>
        <a:ext cx="1220599" cy="1203345"/>
      </dsp:txXfrm>
    </dsp:sp>
    <dsp:sp modelId="{D8D0AEF5-1E14-4409-B9B0-9512AD74070E}">
      <dsp:nvSpPr>
        <dsp:cNvPr id="0" name=""/>
        <dsp:cNvSpPr/>
      </dsp:nvSpPr>
      <dsp:spPr>
        <a:xfrm>
          <a:off x="2692647" y="647932"/>
          <a:ext cx="1476523" cy="1315662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noProof="0" dirty="0" smtClean="0">
              <a:solidFill>
                <a:schemeClr val="tx2"/>
              </a:solidFill>
            </a:rPr>
            <a:t>Processo </a:t>
          </a:r>
          <a:r>
            <a:rPr lang="pt-BR" sz="1400" b="1" kern="1200" noProof="0" dirty="0" err="1" smtClean="0">
              <a:solidFill>
                <a:schemeClr val="tx2"/>
              </a:solidFill>
            </a:rPr>
            <a:t>Missional</a:t>
          </a:r>
          <a:endParaRPr lang="pt-BR" sz="1400" b="1" kern="1200" noProof="0">
            <a:solidFill>
              <a:schemeClr val="tx2"/>
            </a:solidFill>
          </a:endParaRPr>
        </a:p>
      </dsp:txBody>
      <dsp:txXfrm>
        <a:off x="2908879" y="840606"/>
        <a:ext cx="1044059" cy="930314"/>
      </dsp:txXfrm>
    </dsp:sp>
    <dsp:sp modelId="{ED5ADF32-9BE1-4B85-A921-2C82D96A727E}">
      <dsp:nvSpPr>
        <dsp:cNvPr id="0" name=""/>
        <dsp:cNvSpPr/>
      </dsp:nvSpPr>
      <dsp:spPr>
        <a:xfrm>
          <a:off x="3908303" y="260633"/>
          <a:ext cx="1780331" cy="1443344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noProof="0" dirty="0" smtClean="0">
              <a:solidFill>
                <a:schemeClr val="bg1"/>
              </a:solidFill>
            </a:rPr>
            <a:t>Filosofia Institucional – Valores compartilhados</a:t>
          </a:r>
          <a:endParaRPr lang="pt-BR" sz="1400" b="1" kern="1200" noProof="0" dirty="0">
            <a:solidFill>
              <a:schemeClr val="bg1"/>
            </a:solidFill>
          </a:endParaRPr>
        </a:p>
      </dsp:txBody>
      <dsp:txXfrm>
        <a:off x="4169026" y="472006"/>
        <a:ext cx="1258885" cy="1020598"/>
      </dsp:txXfrm>
    </dsp:sp>
    <dsp:sp modelId="{6E9E4BE7-0383-4E79-9465-59412C802786}">
      <dsp:nvSpPr>
        <dsp:cNvPr id="0" name=""/>
        <dsp:cNvSpPr/>
      </dsp:nvSpPr>
      <dsp:spPr>
        <a:xfrm>
          <a:off x="2176892" y="27157"/>
          <a:ext cx="4282258" cy="3379823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23CD46-DB26-4ABF-8471-83C11041CF4C}">
      <dsp:nvSpPr>
        <dsp:cNvPr id="0" name=""/>
        <dsp:cNvSpPr/>
      </dsp:nvSpPr>
      <dsp:spPr>
        <a:xfrm>
          <a:off x="3409859" y="-125796"/>
          <a:ext cx="1790983" cy="167873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PROMOÇÃO DA SAÚDE</a:t>
          </a:r>
          <a:endParaRPr lang="es-ES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72142" y="120049"/>
        <a:ext cx="1266417" cy="1187043"/>
      </dsp:txXfrm>
    </dsp:sp>
    <dsp:sp modelId="{1A324DFF-8375-4DDA-9D09-A4B00D495ED5}">
      <dsp:nvSpPr>
        <dsp:cNvPr id="0" name=""/>
        <dsp:cNvSpPr/>
      </dsp:nvSpPr>
      <dsp:spPr>
        <a:xfrm rot="2160000">
          <a:off x="5063968" y="1101187"/>
          <a:ext cx="211584" cy="4808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000" kern="1200"/>
        </a:p>
      </dsp:txBody>
      <dsp:txXfrm>
        <a:off x="5070029" y="1178697"/>
        <a:ext cx="148109" cy="288496"/>
      </dsp:txXfrm>
    </dsp:sp>
    <dsp:sp modelId="{98DEAF98-A195-4FD9-9D66-85CE06FADFD2}">
      <dsp:nvSpPr>
        <dsp:cNvPr id="0" name=""/>
        <dsp:cNvSpPr/>
      </dsp:nvSpPr>
      <dsp:spPr>
        <a:xfrm>
          <a:off x="5157803" y="1130459"/>
          <a:ext cx="1753272" cy="167873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PROMOÇÃO SOCIOECO-NÔMICA</a:t>
          </a:r>
          <a:endParaRPr lang="es-ES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414564" y="1376304"/>
        <a:ext cx="1239750" cy="1187043"/>
      </dsp:txXfrm>
    </dsp:sp>
    <dsp:sp modelId="{DA790B73-BA38-499A-8862-A7F4D6E6AC43}">
      <dsp:nvSpPr>
        <dsp:cNvPr id="0" name=""/>
        <dsp:cNvSpPr/>
      </dsp:nvSpPr>
      <dsp:spPr>
        <a:xfrm rot="6480000">
          <a:off x="5587631" y="2738123"/>
          <a:ext cx="238116" cy="4808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000" kern="1200"/>
        </a:p>
      </dsp:txBody>
      <dsp:txXfrm rot="10800000">
        <a:off x="5634386" y="2800319"/>
        <a:ext cx="166681" cy="288496"/>
      </dsp:txXfrm>
    </dsp:sp>
    <dsp:sp modelId="{4AF92E12-D052-4CEE-B703-6E48F2E94087}">
      <dsp:nvSpPr>
        <dsp:cNvPr id="0" name=""/>
        <dsp:cNvSpPr/>
      </dsp:nvSpPr>
      <dsp:spPr>
        <a:xfrm>
          <a:off x="4465786" y="3163125"/>
          <a:ext cx="1816399" cy="167873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PROMOÇÃO CULTURA</a:t>
          </a:r>
          <a:endParaRPr lang="es-ES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731791" y="3408970"/>
        <a:ext cx="1284389" cy="1187043"/>
      </dsp:txXfrm>
    </dsp:sp>
    <dsp:sp modelId="{14840BEF-DDBB-4C87-A687-D61A76A664A8}">
      <dsp:nvSpPr>
        <dsp:cNvPr id="0" name=""/>
        <dsp:cNvSpPr/>
      </dsp:nvSpPr>
      <dsp:spPr>
        <a:xfrm rot="10800000">
          <a:off x="4233184" y="3762078"/>
          <a:ext cx="164372" cy="4808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000" kern="1200"/>
        </a:p>
      </dsp:txBody>
      <dsp:txXfrm rot="10800000">
        <a:off x="4282496" y="3858243"/>
        <a:ext cx="115060" cy="288496"/>
      </dsp:txXfrm>
    </dsp:sp>
    <dsp:sp modelId="{34832BC7-194A-45FB-BCF9-6C17EF1B8146}">
      <dsp:nvSpPr>
        <dsp:cNvPr id="0" name=""/>
        <dsp:cNvSpPr/>
      </dsp:nvSpPr>
      <dsp:spPr>
        <a:xfrm>
          <a:off x="2317780" y="3163125"/>
          <a:ext cx="1837869" cy="167873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DESENVOLVI-MENTO HUMANO</a:t>
          </a:r>
          <a:endParaRPr lang="es-ES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86930" y="3408970"/>
        <a:ext cx="1299569" cy="1187043"/>
      </dsp:txXfrm>
    </dsp:sp>
    <dsp:sp modelId="{A6927B72-6EE7-4ACF-A390-B3E034E922EA}">
      <dsp:nvSpPr>
        <dsp:cNvPr id="0" name=""/>
        <dsp:cNvSpPr/>
      </dsp:nvSpPr>
      <dsp:spPr>
        <a:xfrm rot="15120000">
          <a:off x="2790584" y="2752076"/>
          <a:ext cx="235923" cy="4808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000" kern="1200"/>
        </a:p>
      </dsp:txBody>
      <dsp:txXfrm rot="10800000">
        <a:off x="2836908" y="2881897"/>
        <a:ext cx="165146" cy="288496"/>
      </dsp:txXfrm>
    </dsp:sp>
    <dsp:sp modelId="{FBE0FAA1-BDC7-4378-A1B2-E4DCEED0E071}">
      <dsp:nvSpPr>
        <dsp:cNvPr id="0" name=""/>
        <dsp:cNvSpPr/>
      </dsp:nvSpPr>
      <dsp:spPr>
        <a:xfrm>
          <a:off x="1657876" y="1130459"/>
          <a:ext cx="1836772" cy="167873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PROMOÇÃO RECREAÇÃO E DESPORTES</a:t>
          </a:r>
          <a:endParaRPr lang="es-ES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926865" y="1376304"/>
        <a:ext cx="1298794" cy="1187043"/>
      </dsp:txXfrm>
    </dsp:sp>
    <dsp:sp modelId="{E1A0659E-7AFA-4F69-B1A8-DAA487681145}">
      <dsp:nvSpPr>
        <dsp:cNvPr id="0" name=""/>
        <dsp:cNvSpPr/>
      </dsp:nvSpPr>
      <dsp:spPr>
        <a:xfrm rot="19440000">
          <a:off x="3342784" y="1100532"/>
          <a:ext cx="198113" cy="4808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000" kern="1200"/>
        </a:p>
      </dsp:txBody>
      <dsp:txXfrm>
        <a:off x="3348459" y="1214164"/>
        <a:ext cx="138679" cy="28849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039ADB-7CCC-4186-BF1A-55AB4172B8E6}">
      <dsp:nvSpPr>
        <dsp:cNvPr id="0" name=""/>
        <dsp:cNvSpPr/>
      </dsp:nvSpPr>
      <dsp:spPr>
        <a:xfrm>
          <a:off x="0" y="465253"/>
          <a:ext cx="3959225" cy="68040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AF9F0F5-2187-4EA2-8A60-5BB7A5A644C5}">
      <dsp:nvSpPr>
        <dsp:cNvPr id="0" name=""/>
        <dsp:cNvSpPr/>
      </dsp:nvSpPr>
      <dsp:spPr>
        <a:xfrm>
          <a:off x="190035" y="66733"/>
          <a:ext cx="3766483" cy="7970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4754" tIns="0" rIns="10475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noProof="0" dirty="0" smtClean="0">
              <a:solidFill>
                <a:schemeClr val="tx1"/>
              </a:solidFill>
              <a:latin typeface="Futura MdCn BT" pitchFamily="34" charset="0"/>
            </a:rPr>
            <a:t>Eventos culturais massivos</a:t>
          </a:r>
          <a:endParaRPr lang="pt-BR" sz="2000" kern="1200" noProof="0" dirty="0">
            <a:solidFill>
              <a:schemeClr val="tx1"/>
            </a:solidFill>
            <a:latin typeface="Futura MdCn BT" pitchFamily="34" charset="0"/>
          </a:endParaRPr>
        </a:p>
      </dsp:txBody>
      <dsp:txXfrm>
        <a:off x="228943" y="105641"/>
        <a:ext cx="3688667" cy="719224"/>
      </dsp:txXfrm>
    </dsp:sp>
    <dsp:sp modelId="{385E8372-DB30-494C-8DA2-6ECB2759A62F}">
      <dsp:nvSpPr>
        <dsp:cNvPr id="0" name=""/>
        <dsp:cNvSpPr/>
      </dsp:nvSpPr>
      <dsp:spPr>
        <a:xfrm>
          <a:off x="0" y="1689973"/>
          <a:ext cx="3959225" cy="68040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0DB5E0D-89B8-44DF-9117-27474E23B801}">
      <dsp:nvSpPr>
        <dsp:cNvPr id="0" name=""/>
        <dsp:cNvSpPr/>
      </dsp:nvSpPr>
      <dsp:spPr>
        <a:xfrm>
          <a:off x="190035" y="1291453"/>
          <a:ext cx="3766483" cy="7970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4754" tIns="0" rIns="10475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noProof="0" smtClean="0">
              <a:solidFill>
                <a:schemeClr val="tx1"/>
              </a:solidFill>
              <a:latin typeface="Futura MdCn BT" pitchFamily="34" charset="0"/>
            </a:rPr>
            <a:t>15 Workshops artísticos</a:t>
          </a:r>
          <a:endParaRPr lang="pt-BR" sz="2000" kern="1200" noProof="0">
            <a:solidFill>
              <a:schemeClr val="tx1"/>
            </a:solidFill>
            <a:latin typeface="Futura MdCn BT" pitchFamily="34" charset="0"/>
          </a:endParaRPr>
        </a:p>
      </dsp:txBody>
      <dsp:txXfrm>
        <a:off x="228943" y="1330361"/>
        <a:ext cx="3688667" cy="719224"/>
      </dsp:txXfrm>
    </dsp:sp>
    <dsp:sp modelId="{0E696EA5-DF60-42FE-A440-05CD5E7A181A}">
      <dsp:nvSpPr>
        <dsp:cNvPr id="0" name=""/>
        <dsp:cNvSpPr/>
      </dsp:nvSpPr>
      <dsp:spPr>
        <a:xfrm>
          <a:off x="0" y="2914693"/>
          <a:ext cx="3959225" cy="68040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4F13C5D-B6BC-42A5-B1F9-E38014DF645A}">
      <dsp:nvSpPr>
        <dsp:cNvPr id="0" name=""/>
        <dsp:cNvSpPr/>
      </dsp:nvSpPr>
      <dsp:spPr>
        <a:xfrm>
          <a:off x="190035" y="2516173"/>
          <a:ext cx="3766483" cy="7970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4754" tIns="0" rIns="10475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noProof="0" smtClean="0">
              <a:solidFill>
                <a:schemeClr val="tx1"/>
              </a:solidFill>
              <a:latin typeface="Futura MdCn BT" pitchFamily="34" charset="0"/>
            </a:rPr>
            <a:t>5 Grupos culturais representativos</a:t>
          </a:r>
          <a:endParaRPr lang="pt-BR" sz="2000" kern="1200" noProof="0">
            <a:solidFill>
              <a:schemeClr val="tx1"/>
            </a:solidFill>
            <a:latin typeface="Futura MdCn BT" pitchFamily="34" charset="0"/>
          </a:endParaRPr>
        </a:p>
      </dsp:txBody>
      <dsp:txXfrm>
        <a:off x="228943" y="2555081"/>
        <a:ext cx="3688667" cy="719224"/>
      </dsp:txXfrm>
    </dsp:sp>
    <dsp:sp modelId="{DBC71EA4-E7C3-4EF7-8AF7-1237F6DA6F7F}">
      <dsp:nvSpPr>
        <dsp:cNvPr id="0" name=""/>
        <dsp:cNvSpPr/>
      </dsp:nvSpPr>
      <dsp:spPr>
        <a:xfrm>
          <a:off x="0" y="4139414"/>
          <a:ext cx="3959225" cy="68040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061269E-37CD-4E8A-AF52-2303F29DD5FF}">
      <dsp:nvSpPr>
        <dsp:cNvPr id="0" name=""/>
        <dsp:cNvSpPr/>
      </dsp:nvSpPr>
      <dsp:spPr>
        <a:xfrm>
          <a:off x="190035" y="3740893"/>
          <a:ext cx="3766483" cy="7970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4754" tIns="0" rIns="10475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noProof="0" smtClean="0">
              <a:solidFill>
                <a:schemeClr val="tx1"/>
              </a:solidFill>
              <a:latin typeface="Futura MdCn BT" pitchFamily="34" charset="0"/>
            </a:rPr>
            <a:t>Jornadas de Bem Estar</a:t>
          </a:r>
          <a:endParaRPr lang="pt-BR" sz="2000" kern="1200" noProof="0">
            <a:solidFill>
              <a:schemeClr val="tx1"/>
            </a:solidFill>
            <a:latin typeface="Futura MdCn BT" pitchFamily="34" charset="0"/>
          </a:endParaRPr>
        </a:p>
      </dsp:txBody>
      <dsp:txXfrm>
        <a:off x="228943" y="3779801"/>
        <a:ext cx="3688667" cy="71922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3DB389-2CDB-4039-9206-75CD3BE07A7F}">
      <dsp:nvSpPr>
        <dsp:cNvPr id="0" name=""/>
        <dsp:cNvSpPr/>
      </dsp:nvSpPr>
      <dsp:spPr>
        <a:xfrm>
          <a:off x="994390" y="2374"/>
          <a:ext cx="2235947" cy="1540567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7CEB8F9-3585-4131-AF8F-D2EBB512D522}">
      <dsp:nvSpPr>
        <dsp:cNvPr id="0" name=""/>
        <dsp:cNvSpPr/>
      </dsp:nvSpPr>
      <dsp:spPr>
        <a:xfrm>
          <a:off x="994390" y="1542942"/>
          <a:ext cx="2235947" cy="8295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latin typeface="Futura MdCn BT" pitchFamily="34" charset="0"/>
            </a:rPr>
            <a:t>Estilos de vida saudáveis</a:t>
          </a:r>
          <a:endParaRPr lang="pt-BR" sz="1800" kern="1200" noProof="0" dirty="0">
            <a:latin typeface="Futura MdCn BT" pitchFamily="34" charset="0"/>
          </a:endParaRPr>
        </a:p>
      </dsp:txBody>
      <dsp:txXfrm>
        <a:off x="994390" y="1542942"/>
        <a:ext cx="2235947" cy="829536"/>
      </dsp:txXfrm>
    </dsp:sp>
    <dsp:sp modelId="{CBA773DF-BE97-42F6-9988-54074A9EA973}">
      <dsp:nvSpPr>
        <dsp:cNvPr id="0" name=""/>
        <dsp:cNvSpPr/>
      </dsp:nvSpPr>
      <dsp:spPr>
        <a:xfrm>
          <a:off x="3542346" y="2374"/>
          <a:ext cx="2059307" cy="1540567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EFDED77-5B14-4606-A5E9-5DFB8667B469}">
      <dsp:nvSpPr>
        <dsp:cNvPr id="0" name=""/>
        <dsp:cNvSpPr/>
      </dsp:nvSpPr>
      <dsp:spPr>
        <a:xfrm>
          <a:off x="3454026" y="1542942"/>
          <a:ext cx="2235947" cy="8295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latin typeface="Futura MdCn BT" pitchFamily="34" charset="0"/>
            </a:rPr>
            <a:t>Saúde sexual e reprodutiva</a:t>
          </a:r>
          <a:endParaRPr lang="pt-BR" sz="1800" kern="1200" noProof="0" dirty="0">
            <a:latin typeface="Futura MdCn BT" pitchFamily="34" charset="0"/>
          </a:endParaRPr>
        </a:p>
      </dsp:txBody>
      <dsp:txXfrm>
        <a:off x="3454026" y="1542942"/>
        <a:ext cx="2235947" cy="829536"/>
      </dsp:txXfrm>
    </dsp:sp>
    <dsp:sp modelId="{1B40E461-7EB7-4F64-AFAA-6D495EFF6C4A}">
      <dsp:nvSpPr>
        <dsp:cNvPr id="0" name=""/>
        <dsp:cNvSpPr/>
      </dsp:nvSpPr>
      <dsp:spPr>
        <a:xfrm>
          <a:off x="5976660" y="2374"/>
          <a:ext cx="1803626" cy="1540567"/>
        </a:xfrm>
        <a:prstGeom prst="round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A7C4C6D-926A-4FBE-B908-A18A173C1610}">
      <dsp:nvSpPr>
        <dsp:cNvPr id="0" name=""/>
        <dsp:cNvSpPr/>
      </dsp:nvSpPr>
      <dsp:spPr>
        <a:xfrm>
          <a:off x="5760634" y="1542942"/>
          <a:ext cx="2235947" cy="8295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latin typeface="Futura MdCn BT" pitchFamily="34" charset="0"/>
            </a:rPr>
            <a:t>Ambientes universitários saudáveis</a:t>
          </a:r>
          <a:endParaRPr lang="pt-BR" sz="1800" kern="1200" noProof="0" dirty="0">
            <a:latin typeface="Futura MdCn BT" pitchFamily="34" charset="0"/>
          </a:endParaRPr>
        </a:p>
      </dsp:txBody>
      <dsp:txXfrm>
        <a:off x="5760634" y="1542942"/>
        <a:ext cx="2235947" cy="829536"/>
      </dsp:txXfrm>
    </dsp:sp>
    <dsp:sp modelId="{FD42C7D3-E5D2-456C-885B-AE9DCD3B2B8D}">
      <dsp:nvSpPr>
        <dsp:cNvPr id="0" name=""/>
        <dsp:cNvSpPr/>
      </dsp:nvSpPr>
      <dsp:spPr>
        <a:xfrm>
          <a:off x="3454026" y="2403641"/>
          <a:ext cx="2235947" cy="1540567"/>
        </a:xfrm>
        <a:prstGeom prst="round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EDBCDAA-D4EE-43A8-A181-907B71EAC3B4}">
      <dsp:nvSpPr>
        <dsp:cNvPr id="0" name=""/>
        <dsp:cNvSpPr/>
      </dsp:nvSpPr>
      <dsp:spPr>
        <a:xfrm>
          <a:off x="3454026" y="3915818"/>
          <a:ext cx="2235947" cy="8295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latin typeface="Futura MdCn BT" pitchFamily="34" charset="0"/>
            </a:rPr>
            <a:t>Saúde ocupacional</a:t>
          </a:r>
          <a:endParaRPr lang="pt-BR" sz="1800" kern="1200" noProof="0" dirty="0">
            <a:latin typeface="Futura MdCn BT" pitchFamily="34" charset="0"/>
          </a:endParaRPr>
        </a:p>
      </dsp:txBody>
      <dsp:txXfrm>
        <a:off x="3454026" y="3915818"/>
        <a:ext cx="2235947" cy="82953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0C438D-165A-4ACD-90A1-B012E5225B96}">
      <dsp:nvSpPr>
        <dsp:cNvPr id="0" name=""/>
        <dsp:cNvSpPr/>
      </dsp:nvSpPr>
      <dsp:spPr>
        <a:xfrm>
          <a:off x="3351218" y="35293"/>
          <a:ext cx="1211265" cy="12112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noProof="0" dirty="0" smtClean="0">
              <a:latin typeface="Futura MdCn BT" pitchFamily="34" charset="0"/>
            </a:rPr>
            <a:t>Saúde Mental em prevenção de transtornos mentais</a:t>
          </a:r>
          <a:endParaRPr lang="pt-BR" sz="1600" kern="1200" noProof="0" dirty="0">
            <a:latin typeface="Futura MdCn BT" pitchFamily="34" charset="0"/>
          </a:endParaRPr>
        </a:p>
      </dsp:txBody>
      <dsp:txXfrm>
        <a:off x="3351218" y="35293"/>
        <a:ext cx="1211265" cy="1211265"/>
      </dsp:txXfrm>
    </dsp:sp>
    <dsp:sp modelId="{2D3536F9-A9F8-4919-9894-33CE1784E4A7}">
      <dsp:nvSpPr>
        <dsp:cNvPr id="0" name=""/>
        <dsp:cNvSpPr/>
      </dsp:nvSpPr>
      <dsp:spPr>
        <a:xfrm>
          <a:off x="498556" y="-148"/>
          <a:ext cx="4545572" cy="4545572"/>
        </a:xfrm>
        <a:prstGeom prst="circularArrow">
          <a:avLst>
            <a:gd name="adj1" fmla="val 5196"/>
            <a:gd name="adj2" fmla="val 335624"/>
            <a:gd name="adj3" fmla="val 21294419"/>
            <a:gd name="adj4" fmla="val 19765207"/>
            <a:gd name="adj5" fmla="val 6062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7D615CB-A65D-4082-A809-6542E0F9AF68}">
      <dsp:nvSpPr>
        <dsp:cNvPr id="0" name=""/>
        <dsp:cNvSpPr/>
      </dsp:nvSpPr>
      <dsp:spPr>
        <a:xfrm>
          <a:off x="3857087" y="2290263"/>
          <a:ext cx="1664895" cy="12112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noProof="0" dirty="0" smtClean="0">
              <a:latin typeface="Futura MdCn BT" pitchFamily="34" charset="0"/>
            </a:rPr>
            <a:t>Prevenção de vícios e promoção de habilidades para a vida</a:t>
          </a:r>
          <a:endParaRPr lang="pt-BR" sz="1600" kern="1200" noProof="0" dirty="0">
            <a:latin typeface="Futura MdCn BT" pitchFamily="34" charset="0"/>
          </a:endParaRPr>
        </a:p>
      </dsp:txBody>
      <dsp:txXfrm>
        <a:off x="3857087" y="2290263"/>
        <a:ext cx="1664895" cy="1211265"/>
      </dsp:txXfrm>
    </dsp:sp>
    <dsp:sp modelId="{1F5DB643-99BD-41B8-8FEE-F4BCFCCC73ED}">
      <dsp:nvSpPr>
        <dsp:cNvPr id="0" name=""/>
        <dsp:cNvSpPr/>
      </dsp:nvSpPr>
      <dsp:spPr>
        <a:xfrm>
          <a:off x="498556" y="-148"/>
          <a:ext cx="4545572" cy="4545572"/>
        </a:xfrm>
        <a:prstGeom prst="circularArrow">
          <a:avLst>
            <a:gd name="adj1" fmla="val 5196"/>
            <a:gd name="adj2" fmla="val 335624"/>
            <a:gd name="adj3" fmla="val 3611726"/>
            <a:gd name="adj4" fmla="val 2252312"/>
            <a:gd name="adj5" fmla="val 6062"/>
          </a:avLst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shade val="51000"/>
                <a:satMod val="130000"/>
              </a:schemeClr>
            </a:gs>
            <a:gs pos="80000">
              <a:schemeClr val="accent3">
                <a:hueOff val="2812566"/>
                <a:satOff val="-4220"/>
                <a:lumOff val="-686"/>
                <a:alphaOff val="0"/>
                <a:shade val="93000"/>
                <a:satMod val="130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6EDA44B-0D3A-42C1-BAC0-A274A24C1069}">
      <dsp:nvSpPr>
        <dsp:cNvPr id="0" name=""/>
        <dsp:cNvSpPr/>
      </dsp:nvSpPr>
      <dsp:spPr>
        <a:xfrm>
          <a:off x="1944218" y="3683912"/>
          <a:ext cx="1654248" cy="12112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noProof="0" dirty="0" smtClean="0">
              <a:latin typeface="Futura MdCn BT" pitchFamily="34" charset="0"/>
            </a:rPr>
            <a:t>Inclusão e desenvolvimento humano em equidade</a:t>
          </a:r>
          <a:endParaRPr lang="pt-BR" sz="1600" kern="1200" noProof="0" dirty="0">
            <a:latin typeface="Futura MdCn BT" pitchFamily="34" charset="0"/>
          </a:endParaRPr>
        </a:p>
      </dsp:txBody>
      <dsp:txXfrm>
        <a:off x="1944218" y="3683912"/>
        <a:ext cx="1654248" cy="1211265"/>
      </dsp:txXfrm>
    </dsp:sp>
    <dsp:sp modelId="{AB01CCA8-E3AF-48D1-A51D-1AB622618DED}">
      <dsp:nvSpPr>
        <dsp:cNvPr id="0" name=""/>
        <dsp:cNvSpPr/>
      </dsp:nvSpPr>
      <dsp:spPr>
        <a:xfrm>
          <a:off x="498556" y="-148"/>
          <a:ext cx="4545572" cy="4545572"/>
        </a:xfrm>
        <a:prstGeom prst="circularArrow">
          <a:avLst>
            <a:gd name="adj1" fmla="val 5196"/>
            <a:gd name="adj2" fmla="val 335624"/>
            <a:gd name="adj3" fmla="val 8212064"/>
            <a:gd name="adj4" fmla="val 6852650"/>
            <a:gd name="adj5" fmla="val 6062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925182B-AFA1-4164-A50B-680EAE52FB89}">
      <dsp:nvSpPr>
        <dsp:cNvPr id="0" name=""/>
        <dsp:cNvSpPr/>
      </dsp:nvSpPr>
      <dsp:spPr>
        <a:xfrm>
          <a:off x="40059" y="2290263"/>
          <a:ext cx="1626183" cy="12112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noProof="0" dirty="0" smtClean="0">
              <a:latin typeface="Futura MdCn BT" pitchFamily="34" charset="0"/>
            </a:rPr>
            <a:t>Promoção de clima organizacional favorável ao estudo e trabalho </a:t>
          </a:r>
          <a:endParaRPr lang="pt-BR" sz="1600" kern="1200" noProof="0" dirty="0">
            <a:latin typeface="Futura MdCn BT" pitchFamily="34" charset="0"/>
          </a:endParaRPr>
        </a:p>
      </dsp:txBody>
      <dsp:txXfrm>
        <a:off x="40059" y="2290263"/>
        <a:ext cx="1626183" cy="1211265"/>
      </dsp:txXfrm>
    </dsp:sp>
    <dsp:sp modelId="{8DC5C9BD-487F-45DD-BF7A-22331AC382CE}">
      <dsp:nvSpPr>
        <dsp:cNvPr id="0" name=""/>
        <dsp:cNvSpPr/>
      </dsp:nvSpPr>
      <dsp:spPr>
        <a:xfrm>
          <a:off x="489066" y="-178734"/>
          <a:ext cx="4545572" cy="4545572"/>
        </a:xfrm>
        <a:prstGeom prst="circularArrow">
          <a:avLst>
            <a:gd name="adj1" fmla="val 5196"/>
            <a:gd name="adj2" fmla="val 335624"/>
            <a:gd name="adj3" fmla="val 11955177"/>
            <a:gd name="adj4" fmla="val 10465033"/>
            <a:gd name="adj5" fmla="val 6062"/>
          </a:avLst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shade val="51000"/>
                <a:satMod val="130000"/>
              </a:schemeClr>
            </a:gs>
            <a:gs pos="80000">
              <a:schemeClr val="accent3">
                <a:hueOff val="8437698"/>
                <a:satOff val="-12660"/>
                <a:lumOff val="-2059"/>
                <a:alphaOff val="0"/>
                <a:shade val="93000"/>
                <a:satMod val="13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974C8A-A3F1-4D25-B18C-589A1053DB20}">
      <dsp:nvSpPr>
        <dsp:cNvPr id="0" name=""/>
        <dsp:cNvSpPr/>
      </dsp:nvSpPr>
      <dsp:spPr>
        <a:xfrm>
          <a:off x="760751" y="35299"/>
          <a:ext cx="1356701" cy="12112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noProof="0" dirty="0" smtClean="0">
              <a:latin typeface="Futura MdCn BT" pitchFamily="34" charset="0"/>
            </a:rPr>
            <a:t>Promoção de valores para melhoramento da convivência</a:t>
          </a:r>
          <a:endParaRPr lang="pt-BR" sz="1600" kern="1200" noProof="0" dirty="0">
            <a:latin typeface="Futura MdCn BT" pitchFamily="34" charset="0"/>
          </a:endParaRPr>
        </a:p>
      </dsp:txBody>
      <dsp:txXfrm>
        <a:off x="760751" y="35299"/>
        <a:ext cx="1356701" cy="1211265"/>
      </dsp:txXfrm>
    </dsp:sp>
    <dsp:sp modelId="{C14655CC-0287-4A85-AE70-DB6541443A7E}">
      <dsp:nvSpPr>
        <dsp:cNvPr id="0" name=""/>
        <dsp:cNvSpPr/>
      </dsp:nvSpPr>
      <dsp:spPr>
        <a:xfrm>
          <a:off x="351727" y="-50459"/>
          <a:ext cx="4545572" cy="4545572"/>
        </a:xfrm>
        <a:prstGeom prst="circularArrow">
          <a:avLst>
            <a:gd name="adj1" fmla="val 5196"/>
            <a:gd name="adj2" fmla="val 335624"/>
            <a:gd name="adj3" fmla="val 17131518"/>
            <a:gd name="adj4" fmla="val 15326360"/>
            <a:gd name="adj5" fmla="val 6062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208BE1-BAF6-4692-9143-626B3551E123}">
      <dsp:nvSpPr>
        <dsp:cNvPr id="0" name=""/>
        <dsp:cNvSpPr/>
      </dsp:nvSpPr>
      <dsp:spPr>
        <a:xfrm>
          <a:off x="1753" y="20141"/>
          <a:ext cx="2728568" cy="42379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smtClean="0">
              <a:latin typeface="Futura MdCn BT" pitchFamily="34" charset="0"/>
            </a:rPr>
            <a:t>Desporte Formativo</a:t>
          </a:r>
          <a:endParaRPr lang="pt-BR" sz="1800" kern="1200" noProof="0">
            <a:latin typeface="Futura MdCn BT" pitchFamily="34" charset="0"/>
          </a:endParaRPr>
        </a:p>
      </dsp:txBody>
      <dsp:txXfrm>
        <a:off x="1753" y="1715314"/>
        <a:ext cx="2728568" cy="1695172"/>
      </dsp:txXfrm>
    </dsp:sp>
    <dsp:sp modelId="{0FF6B4D4-9164-4696-9CD0-825062D31702}">
      <dsp:nvSpPr>
        <dsp:cNvPr id="0" name=""/>
        <dsp:cNvSpPr/>
      </dsp:nvSpPr>
      <dsp:spPr>
        <a:xfrm>
          <a:off x="313781" y="272872"/>
          <a:ext cx="2104512" cy="200034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AF85BA5-12B6-4C83-B087-AB43B2D197E5}">
      <dsp:nvSpPr>
        <dsp:cNvPr id="0" name=""/>
        <dsp:cNvSpPr/>
      </dsp:nvSpPr>
      <dsp:spPr>
        <a:xfrm>
          <a:off x="2812179" y="102271"/>
          <a:ext cx="2728568" cy="42379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latin typeface="Futura MdCn BT" pitchFamily="34" charset="0"/>
            </a:rPr>
            <a:t>Desporte Recreativo</a:t>
          </a:r>
          <a:endParaRPr lang="pt-BR" sz="1800" kern="1200" noProof="0" dirty="0">
            <a:latin typeface="Futura MdCn BT" pitchFamily="34" charset="0"/>
          </a:endParaRPr>
        </a:p>
      </dsp:txBody>
      <dsp:txXfrm>
        <a:off x="2812179" y="1797444"/>
        <a:ext cx="2728568" cy="1695172"/>
      </dsp:txXfrm>
    </dsp:sp>
    <dsp:sp modelId="{60F9983F-37EA-4868-B3E8-460383EA6881}">
      <dsp:nvSpPr>
        <dsp:cNvPr id="0" name=""/>
        <dsp:cNvSpPr/>
      </dsp:nvSpPr>
      <dsp:spPr>
        <a:xfrm>
          <a:off x="3070192" y="88470"/>
          <a:ext cx="2212542" cy="232886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D7B230A-8346-4D67-8B7F-B3034D862E3C}">
      <dsp:nvSpPr>
        <dsp:cNvPr id="0" name=""/>
        <dsp:cNvSpPr/>
      </dsp:nvSpPr>
      <dsp:spPr>
        <a:xfrm>
          <a:off x="5622605" y="29018"/>
          <a:ext cx="2728568" cy="42379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smtClean="0">
              <a:latin typeface="Futura MdCn BT" pitchFamily="34" charset="0"/>
            </a:rPr>
            <a:t>Desporte Representativo</a:t>
          </a:r>
          <a:endParaRPr lang="pt-BR" sz="1800" kern="1200" noProof="0">
            <a:latin typeface="Futura MdCn BT" pitchFamily="34" charset="0"/>
          </a:endParaRPr>
        </a:p>
      </dsp:txBody>
      <dsp:txXfrm>
        <a:off x="5622605" y="1724190"/>
        <a:ext cx="2728568" cy="1695172"/>
      </dsp:txXfrm>
    </dsp:sp>
    <dsp:sp modelId="{C7A029CA-82F7-4D4A-B86B-7848A3B069B4}">
      <dsp:nvSpPr>
        <dsp:cNvPr id="0" name=""/>
        <dsp:cNvSpPr/>
      </dsp:nvSpPr>
      <dsp:spPr>
        <a:xfrm>
          <a:off x="5905625" y="161723"/>
          <a:ext cx="2162528" cy="203585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BC930E4-E863-46CA-8DC6-CD959F1AAB61}">
      <dsp:nvSpPr>
        <dsp:cNvPr id="0" name=""/>
        <dsp:cNvSpPr/>
      </dsp:nvSpPr>
      <dsp:spPr>
        <a:xfrm>
          <a:off x="334117" y="3390344"/>
          <a:ext cx="7684693" cy="635689"/>
        </a:xfrm>
        <a:prstGeom prst="leftRightArrow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5B6C47-66EC-47F1-90EC-677AAD50ABE0}">
      <dsp:nvSpPr>
        <dsp:cNvPr id="0" name=""/>
        <dsp:cNvSpPr/>
      </dsp:nvSpPr>
      <dsp:spPr>
        <a:xfrm>
          <a:off x="616054" y="278304"/>
          <a:ext cx="3596554" cy="3596554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700" kern="1200" noProof="0" dirty="0" smtClean="0">
              <a:latin typeface="Futura MdCn BT" pitchFamily="34" charset="0"/>
            </a:rPr>
            <a:t>Profissionais assessores acadêmicos</a:t>
          </a:r>
          <a:endParaRPr lang="pt-BR" sz="1700" kern="1200" noProof="0" dirty="0">
            <a:latin typeface="Futura MdCn BT" pitchFamily="34" charset="0"/>
          </a:endParaRPr>
        </a:p>
      </dsp:txBody>
      <dsp:txXfrm>
        <a:off x="2511524" y="1040431"/>
        <a:ext cx="1284483" cy="1070403"/>
      </dsp:txXfrm>
    </dsp:sp>
    <dsp:sp modelId="{1956BBED-F800-4B47-94DD-670DCD2B37F4}">
      <dsp:nvSpPr>
        <dsp:cNvPr id="0" name=""/>
        <dsp:cNvSpPr/>
      </dsp:nvSpPr>
      <dsp:spPr>
        <a:xfrm>
          <a:off x="541982" y="406753"/>
          <a:ext cx="3596554" cy="3596554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700" kern="1200" noProof="0" dirty="0" smtClean="0">
              <a:latin typeface="Futura MdCn BT" pitchFamily="34" charset="0"/>
            </a:rPr>
            <a:t>Seguimento a grupos especiais de estudantes</a:t>
          </a:r>
          <a:endParaRPr lang="pt-BR" sz="1700" kern="1200" noProof="0" dirty="0">
            <a:latin typeface="Futura MdCn BT" pitchFamily="34" charset="0"/>
          </a:endParaRPr>
        </a:p>
      </dsp:txBody>
      <dsp:txXfrm>
        <a:off x="1398305" y="2740231"/>
        <a:ext cx="1926725" cy="941954"/>
      </dsp:txXfrm>
    </dsp:sp>
    <dsp:sp modelId="{43BC7EF0-07FF-41E6-8E7D-C44535D3BA13}">
      <dsp:nvSpPr>
        <dsp:cNvPr id="0" name=""/>
        <dsp:cNvSpPr/>
      </dsp:nvSpPr>
      <dsp:spPr>
        <a:xfrm>
          <a:off x="467911" y="278304"/>
          <a:ext cx="3596554" cy="3596554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700" kern="1200" noProof="0" smtClean="0">
              <a:latin typeface="Futura MdCn BT" pitchFamily="34" charset="0"/>
            </a:rPr>
            <a:t>Profissionais SIGA</a:t>
          </a:r>
          <a:endParaRPr lang="pt-BR" sz="1700" kern="1200" noProof="0">
            <a:latin typeface="Futura MdCn BT" pitchFamily="34" charset="0"/>
          </a:endParaRPr>
        </a:p>
      </dsp:txBody>
      <dsp:txXfrm>
        <a:off x="884511" y="1040431"/>
        <a:ext cx="1284483" cy="1070403"/>
      </dsp:txXfrm>
    </dsp:sp>
    <dsp:sp modelId="{CF0B223B-8C99-4FFA-993C-46088C726A6D}">
      <dsp:nvSpPr>
        <dsp:cNvPr id="0" name=""/>
        <dsp:cNvSpPr/>
      </dsp:nvSpPr>
      <dsp:spPr>
        <a:xfrm>
          <a:off x="393707" y="55660"/>
          <a:ext cx="4041841" cy="4041841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842818-66DD-486C-8A0C-8F7AA480693A}">
      <dsp:nvSpPr>
        <dsp:cNvPr id="0" name=""/>
        <dsp:cNvSpPr/>
      </dsp:nvSpPr>
      <dsp:spPr>
        <a:xfrm>
          <a:off x="319339" y="183881"/>
          <a:ext cx="4041841" cy="4041841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32A13AC-F8D3-4212-ADAF-4EE767724EA2}">
      <dsp:nvSpPr>
        <dsp:cNvPr id="0" name=""/>
        <dsp:cNvSpPr/>
      </dsp:nvSpPr>
      <dsp:spPr>
        <a:xfrm>
          <a:off x="244970" y="55660"/>
          <a:ext cx="4041841" cy="4041841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E50167-57E2-4324-A903-E68B8C3823BF}">
      <dsp:nvSpPr>
        <dsp:cNvPr id="0" name=""/>
        <dsp:cNvSpPr/>
      </dsp:nvSpPr>
      <dsp:spPr>
        <a:xfrm>
          <a:off x="0" y="0"/>
          <a:ext cx="3038568" cy="4032448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500" b="1" kern="1200" noProof="0" dirty="0" smtClean="0">
            <a:solidFill>
              <a:schemeClr val="tx1"/>
            </a:solidFill>
            <a:latin typeface="Futura MdCn BT" pitchFamily="34" charset="0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500" b="0" kern="1200" noProof="0" dirty="0" smtClean="0">
              <a:solidFill>
                <a:schemeClr val="tx1"/>
              </a:solidFill>
              <a:latin typeface="Futura MdCn BT" pitchFamily="34" charset="0"/>
            </a:rPr>
            <a:t>Resultados das intervenções: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500" b="0" kern="1200" noProof="0" dirty="0" smtClean="0">
              <a:solidFill>
                <a:schemeClr val="tx1"/>
              </a:solidFill>
              <a:latin typeface="Futura MdCn BT" pitchFamily="34" charset="0"/>
            </a:rPr>
            <a:t>53.6% dos estudantes intervindos no “SIGA” aprovaram a assinatura na que receberam assessoria.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500" b="0" kern="1200" noProof="0" dirty="0" smtClean="0">
              <a:solidFill>
                <a:schemeClr val="tx1"/>
              </a:solidFill>
              <a:latin typeface="Futura MdCn BT" pitchFamily="34" charset="0"/>
            </a:rPr>
            <a:t>e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500" b="0" kern="1200" noProof="0" dirty="0" smtClean="0">
              <a:solidFill>
                <a:schemeClr val="tx1"/>
              </a:solidFill>
              <a:latin typeface="Futura MdCn BT" pitchFamily="34" charset="0"/>
            </a:rPr>
            <a:t>76,8% dos estudantes intervindos no “SIGA” permaneceram na Instituição.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500" b="1" kern="1200" noProof="0" dirty="0">
            <a:solidFill>
              <a:schemeClr val="tx1"/>
            </a:solidFill>
            <a:latin typeface="Futura MdCn BT" pitchFamily="34" charset="0"/>
          </a:endParaRPr>
        </a:p>
      </dsp:txBody>
      <dsp:txXfrm>
        <a:off x="0" y="1612979"/>
        <a:ext cx="3038568" cy="1612979"/>
      </dsp:txXfrm>
    </dsp:sp>
    <dsp:sp modelId="{97D74427-7149-42B4-8140-75FF22268DE1}">
      <dsp:nvSpPr>
        <dsp:cNvPr id="0" name=""/>
        <dsp:cNvSpPr/>
      </dsp:nvSpPr>
      <dsp:spPr>
        <a:xfrm>
          <a:off x="353420" y="296444"/>
          <a:ext cx="2331727" cy="982812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8BD6F15-B5BF-4FD1-9F0E-0DA365C69DEB}">
      <dsp:nvSpPr>
        <dsp:cNvPr id="0" name=""/>
        <dsp:cNvSpPr/>
      </dsp:nvSpPr>
      <dsp:spPr>
        <a:xfrm>
          <a:off x="158247" y="3485188"/>
          <a:ext cx="2736330" cy="547259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1#2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7#5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97313" y="0"/>
            <a:ext cx="2982912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ABBB27-1A0C-4194-9769-CAE6ABA465B6}" type="datetimeFigureOut">
              <a:rPr lang="es-CO" smtClean="0"/>
              <a:pPr/>
              <a:t>26/06/2014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82913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97313" y="8829675"/>
            <a:ext cx="2982912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0ACE0A-FAFA-4E54-88FD-5F4ED3E8536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25956091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3B9A382A-AF57-DA44-AE3C-92B3E9D40F87}" type="datetimeFigureOut">
              <a:rPr lang="en-US" smtClean="0"/>
              <a:pPr/>
              <a:t>6/26/2014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64D9058A-A6E6-6E41-8A6A-66B8A32E02D1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49631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35CD5-9225-485D-87BA-21CF9399C9A2}" type="slidenum">
              <a:rPr lang="es-CO" smtClean="0"/>
              <a:pPr/>
              <a:t>1</a:t>
            </a:fld>
            <a:endParaRPr lang="es-CO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35CD5-9225-485D-87BA-21CF9399C9A2}" type="slidenum">
              <a:rPr lang="es-CO" smtClean="0">
                <a:solidFill>
                  <a:prstClr val="black"/>
                </a:solidFill>
              </a:rPr>
              <a:pPr/>
              <a:t>12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73911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35CD5-9225-485D-87BA-21CF9399C9A2}" type="slidenum">
              <a:rPr lang="es-CO" smtClean="0">
                <a:solidFill>
                  <a:prstClr val="black"/>
                </a:solidFill>
              </a:rPr>
              <a:pPr/>
              <a:t>16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50236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35CD5-9225-485D-87BA-21CF9399C9A2}" type="slidenum">
              <a:rPr lang="es-CO" smtClean="0">
                <a:solidFill>
                  <a:prstClr val="black"/>
                </a:solidFill>
              </a:rPr>
              <a:pPr/>
              <a:t>17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03801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35CD5-9225-485D-87BA-21CF9399C9A2}" type="slidenum">
              <a:rPr lang="es-CO" smtClean="0">
                <a:solidFill>
                  <a:prstClr val="black"/>
                </a:solidFill>
              </a:rPr>
              <a:pPr/>
              <a:t>18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2567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35CD5-9225-485D-87BA-21CF9399C9A2}" type="slidenum">
              <a:rPr lang="es-CO" smtClean="0">
                <a:solidFill>
                  <a:prstClr val="black"/>
                </a:solidFill>
              </a:rPr>
              <a:pPr/>
              <a:t>19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99793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35CD5-9225-485D-87BA-21CF9399C9A2}" type="slidenum">
              <a:rPr lang="es-CO" smtClean="0">
                <a:solidFill>
                  <a:prstClr val="black"/>
                </a:solidFill>
              </a:rPr>
              <a:pPr/>
              <a:t>20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03529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35CD5-9225-485D-87BA-21CF9399C9A2}" type="slidenum">
              <a:rPr lang="es-CO" smtClean="0">
                <a:solidFill>
                  <a:prstClr val="black"/>
                </a:solidFill>
              </a:rPr>
              <a:pPr/>
              <a:t>21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49804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35CD5-9225-485D-87BA-21CF9399C9A2}" type="slidenum">
              <a:rPr lang="es-CO" smtClean="0">
                <a:solidFill>
                  <a:prstClr val="black"/>
                </a:solidFill>
              </a:rPr>
              <a:pPr/>
              <a:t>22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92985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35CD5-9225-485D-87BA-21CF9399C9A2}" type="slidenum">
              <a:rPr lang="es-CO" smtClean="0"/>
              <a:pPr/>
              <a:t>23</a:t>
            </a:fld>
            <a:endParaRPr lang="es-CO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35CD5-9225-485D-87BA-21CF9399C9A2}" type="slidenum">
              <a:rPr lang="es-CO" smtClean="0">
                <a:solidFill>
                  <a:prstClr val="black"/>
                </a:solidFill>
              </a:rPr>
              <a:pPr/>
              <a:t>3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095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35CD5-9225-485D-87BA-21CF9399C9A2}" type="slidenum">
              <a:rPr lang="es-CO" smtClean="0">
                <a:solidFill>
                  <a:prstClr val="black"/>
                </a:solidFill>
              </a:rPr>
              <a:pPr/>
              <a:t>4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86984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35CD5-9225-485D-87BA-21CF9399C9A2}" type="slidenum">
              <a:rPr lang="es-CO" smtClean="0">
                <a:solidFill>
                  <a:prstClr val="black"/>
                </a:solidFill>
              </a:rPr>
              <a:pPr/>
              <a:t>5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095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35CD5-9225-485D-87BA-21CF9399C9A2}" type="slidenum">
              <a:rPr lang="es-CO" smtClean="0">
                <a:solidFill>
                  <a:prstClr val="black"/>
                </a:solidFill>
              </a:rPr>
              <a:pPr/>
              <a:t>6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4315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35CD5-9225-485D-87BA-21CF9399C9A2}" type="slidenum">
              <a:rPr lang="es-CO" smtClean="0">
                <a:solidFill>
                  <a:prstClr val="black"/>
                </a:solidFill>
              </a:rPr>
              <a:pPr/>
              <a:t>7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840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35CD5-9225-485D-87BA-21CF9399C9A2}" type="slidenum">
              <a:rPr lang="es-CO" smtClean="0">
                <a:solidFill>
                  <a:prstClr val="black"/>
                </a:solidFill>
              </a:rPr>
              <a:pPr/>
              <a:t>9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97774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35CD5-9225-485D-87BA-21CF9399C9A2}" type="slidenum">
              <a:rPr lang="es-CO" smtClean="0">
                <a:solidFill>
                  <a:prstClr val="black"/>
                </a:solidFill>
              </a:rPr>
              <a:pPr/>
              <a:t>10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21968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35CD5-9225-485D-87BA-21CF9399C9A2}" type="slidenum">
              <a:rPr lang="es-CO" smtClean="0">
                <a:solidFill>
                  <a:prstClr val="black"/>
                </a:solidFill>
              </a:rPr>
              <a:pPr/>
              <a:t>11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4742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09AFB-43C0-410D-81C0-4D7D40B09E7B}" type="datetimeFigureOut">
              <a:rPr lang="es-CO" smtClean="0"/>
              <a:pPr/>
              <a:t>26/06/2014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A1721-306C-4EB9-B7FF-B444EA89AC4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09AFB-43C0-410D-81C0-4D7D40B09E7B}" type="datetimeFigureOut">
              <a:rPr lang="es-CO" smtClean="0"/>
              <a:pPr/>
              <a:t>26/06/2014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A1721-306C-4EB9-B7FF-B444EA89AC4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09AFB-43C0-410D-81C0-4D7D40B09E7B}" type="datetimeFigureOut">
              <a:rPr lang="es-CO" smtClean="0"/>
              <a:pPr/>
              <a:t>26/06/2014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A1721-306C-4EB9-B7FF-B444EA89AC4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09AFB-43C0-410D-81C0-4D7D40B09E7B}" type="datetimeFigureOut">
              <a:rPr lang="es-CO" smtClean="0"/>
              <a:pPr/>
              <a:t>26/06/2014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A1721-306C-4EB9-B7FF-B444EA89AC4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09AFB-43C0-410D-81C0-4D7D40B09E7B}" type="datetimeFigureOut">
              <a:rPr lang="es-CO" smtClean="0"/>
              <a:pPr/>
              <a:t>26/06/2014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A1721-306C-4EB9-B7FF-B444EA89AC4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09AFB-43C0-410D-81C0-4D7D40B09E7B}" type="datetimeFigureOut">
              <a:rPr lang="es-CO" smtClean="0"/>
              <a:pPr/>
              <a:t>26/06/2014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A1721-306C-4EB9-B7FF-B444EA89AC4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09AFB-43C0-410D-81C0-4D7D40B09E7B}" type="datetimeFigureOut">
              <a:rPr lang="es-CO" smtClean="0"/>
              <a:pPr/>
              <a:t>26/06/2014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A1721-306C-4EB9-B7FF-B444EA89AC4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09AFB-43C0-410D-81C0-4D7D40B09E7B}" type="datetimeFigureOut">
              <a:rPr lang="es-CO" smtClean="0"/>
              <a:pPr/>
              <a:t>26/06/2014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A1721-306C-4EB9-B7FF-B444EA89AC4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09AFB-43C0-410D-81C0-4D7D40B09E7B}" type="datetimeFigureOut">
              <a:rPr lang="es-CO" smtClean="0"/>
              <a:pPr/>
              <a:t>26/06/2014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A1721-306C-4EB9-B7FF-B444EA89AC4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09AFB-43C0-410D-81C0-4D7D40B09E7B}" type="datetimeFigureOut">
              <a:rPr lang="es-CO" smtClean="0"/>
              <a:pPr/>
              <a:t>26/06/2014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A1721-306C-4EB9-B7FF-B444EA89AC4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09AFB-43C0-410D-81C0-4D7D40B09E7B}" type="datetimeFigureOut">
              <a:rPr lang="es-CO" smtClean="0"/>
              <a:pPr/>
              <a:t>26/06/2014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A1721-306C-4EB9-B7FF-B444EA89AC4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09AFB-43C0-410D-81C0-4D7D40B09E7B}" type="datetimeFigureOut">
              <a:rPr lang="es-CO" smtClean="0"/>
              <a:pPr/>
              <a:t>26/06/2014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A1721-306C-4EB9-B7FF-B444EA89AC4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video%20inst.2014.VOB" TargetMode="External"/><Relationship Id="rId4" Type="http://schemas.openxmlformats.org/officeDocument/2006/relationships/hyperlink" Target="mailto:carlosgaviria@itm.edu.co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notesSlide" Target="../notesSlides/notesSlide8.xml"/><Relationship Id="rId7" Type="http://schemas.openxmlformats.org/officeDocument/2006/relationships/diagramLayout" Target="../diagrams/layout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6" Type="http://schemas.openxmlformats.org/officeDocument/2006/relationships/diagramData" Target="../diagrams/data4.xml"/><Relationship Id="rId5" Type="http://schemas.openxmlformats.org/officeDocument/2006/relationships/image" Target="../media/image7.png"/><Relationship Id="rId10" Type="http://schemas.microsoft.com/office/2007/relationships/diagramDrawing" Target="../diagrams/drawing4.xml"/><Relationship Id="rId4" Type="http://schemas.openxmlformats.org/officeDocument/2006/relationships/image" Target="../media/image1.jpeg"/><Relationship Id="rId9" Type="http://schemas.openxmlformats.org/officeDocument/2006/relationships/diagramColors" Target="../diagrams/colors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13" Type="http://schemas.openxmlformats.org/officeDocument/2006/relationships/image" Target="../media/image51.jpeg"/><Relationship Id="rId3" Type="http://schemas.openxmlformats.org/officeDocument/2006/relationships/notesSlide" Target="../notesSlides/notesSlide9.xml"/><Relationship Id="rId7" Type="http://schemas.openxmlformats.org/officeDocument/2006/relationships/diagramQuickStyle" Target="../diagrams/quickStyle5.xml"/><Relationship Id="rId12" Type="http://schemas.openxmlformats.org/officeDocument/2006/relationships/image" Target="../media/image50.gif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6" Type="http://schemas.openxmlformats.org/officeDocument/2006/relationships/diagramLayout" Target="../diagrams/layout5.xml"/><Relationship Id="rId11" Type="http://schemas.openxmlformats.org/officeDocument/2006/relationships/image" Target="../media/image7.png"/><Relationship Id="rId5" Type="http://schemas.openxmlformats.org/officeDocument/2006/relationships/diagramData" Target="../diagrams/data5.xml"/><Relationship Id="rId10" Type="http://schemas.openxmlformats.org/officeDocument/2006/relationships/image" Target="../media/image49.jpeg"/><Relationship Id="rId4" Type="http://schemas.openxmlformats.org/officeDocument/2006/relationships/image" Target="../media/image1.jpeg"/><Relationship Id="rId9" Type="http://schemas.openxmlformats.org/officeDocument/2006/relationships/image" Target="../media/image48.jpeg"/><Relationship Id="rId14" Type="http://schemas.microsoft.com/office/2007/relationships/diagramDrawing" Target="../diagrams/drawing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notesSlide" Target="../notesSlides/notesSlide10.xml"/><Relationship Id="rId7" Type="http://schemas.openxmlformats.org/officeDocument/2006/relationships/diagramQuickStyle" Target="../diagrams/quickStyl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10" Type="http://schemas.microsoft.com/office/2007/relationships/diagramDrawing" Target="../diagrams/drawing6.xml"/><Relationship Id="rId4" Type="http://schemas.openxmlformats.org/officeDocument/2006/relationships/image" Target="../media/image1.jpeg"/><Relationship Id="rId9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10" Type="http://schemas.microsoft.com/office/2007/relationships/diagramDrawing" Target="../diagrams/drawing8.xml"/><Relationship Id="rId4" Type="http://schemas.openxmlformats.org/officeDocument/2006/relationships/diagramData" Target="../diagrams/data8.xml"/><Relationship Id="rId9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7.png"/><Relationship Id="rId5" Type="http://schemas.openxmlformats.org/officeDocument/2006/relationships/image" Target="../media/image58.png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60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6" Type="http://schemas.microsoft.com/office/2007/relationships/hdphoto" Target="../media/hdphoto1.wdp"/><Relationship Id="rId5" Type="http://schemas.openxmlformats.org/officeDocument/2006/relationships/image" Target="../media/image59.jpeg"/><Relationship Id="rId4" Type="http://schemas.openxmlformats.org/officeDocument/2006/relationships/image" Target="../media/image1.jpeg"/><Relationship Id="rId9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7.png"/><Relationship Id="rId5" Type="http://schemas.openxmlformats.org/officeDocument/2006/relationships/image" Target="../media/image61.png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Relationship Id="rId5" Type="http://schemas.openxmlformats.org/officeDocument/2006/relationships/chart" Target="../charts/chart2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Relationship Id="rId5" Type="http://schemas.openxmlformats.org/officeDocument/2006/relationships/chart" Target="../charts/chart3.xml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carlosgaviria@itm.edu.co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notesSlide" Target="../notesSlides/notesSlide2.xml"/><Relationship Id="rId7" Type="http://schemas.openxmlformats.org/officeDocument/2006/relationships/diagramQuickStyle" Target="../diagrams/quickStyl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.jpeg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notesSlide" Target="../notesSlides/notesSlide4.xml"/><Relationship Id="rId7" Type="http://schemas.openxmlformats.org/officeDocument/2006/relationships/diagramQuickStyle" Target="../diagrams/quickStyl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.jpeg"/><Relationship Id="rId9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13" Type="http://schemas.microsoft.com/office/2007/relationships/diagramDrawing" Target="../diagrams/drawing3.xml"/><Relationship Id="rId3" Type="http://schemas.openxmlformats.org/officeDocument/2006/relationships/notesSlide" Target="../notesSlides/notesSlide6.xml"/><Relationship Id="rId7" Type="http://schemas.openxmlformats.org/officeDocument/2006/relationships/diagramQuickStyle" Target="../diagrams/quickStyle3.xml"/><Relationship Id="rId12" Type="http://schemas.openxmlformats.org/officeDocument/2006/relationships/hyperlink" Target="Presentaci&#243;n%20Promoci&#243;n%20Cultural/Servicios%20y%20actividades%20de%20Promocion%20cultural%202014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6" Type="http://schemas.openxmlformats.org/officeDocument/2006/relationships/diagramLayout" Target="../diagrams/layout3.xml"/><Relationship Id="rId11" Type="http://schemas.openxmlformats.org/officeDocument/2006/relationships/image" Target="../media/image9.jpeg"/><Relationship Id="rId5" Type="http://schemas.openxmlformats.org/officeDocument/2006/relationships/diagramData" Target="../diagrams/data3.xml"/><Relationship Id="rId10" Type="http://schemas.openxmlformats.org/officeDocument/2006/relationships/image" Target="../media/image8.jpeg"/><Relationship Id="rId4" Type="http://schemas.openxmlformats.org/officeDocument/2006/relationships/image" Target="../media/image1.jpeg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jpeg"/><Relationship Id="rId18" Type="http://schemas.openxmlformats.org/officeDocument/2006/relationships/image" Target="../media/image26.jpeg"/><Relationship Id="rId26" Type="http://schemas.openxmlformats.org/officeDocument/2006/relationships/image" Target="../media/image34.jpeg"/><Relationship Id="rId3" Type="http://schemas.openxmlformats.org/officeDocument/2006/relationships/image" Target="../media/image11.jpeg"/><Relationship Id="rId21" Type="http://schemas.openxmlformats.org/officeDocument/2006/relationships/image" Target="../media/image29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17" Type="http://schemas.openxmlformats.org/officeDocument/2006/relationships/image" Target="../media/image25.jpeg"/><Relationship Id="rId25" Type="http://schemas.openxmlformats.org/officeDocument/2006/relationships/image" Target="../media/image33.jpeg"/><Relationship Id="rId2" Type="http://schemas.openxmlformats.org/officeDocument/2006/relationships/image" Target="../media/image10.jpeg"/><Relationship Id="rId16" Type="http://schemas.openxmlformats.org/officeDocument/2006/relationships/image" Target="../media/image24.jpeg"/><Relationship Id="rId20" Type="http://schemas.openxmlformats.org/officeDocument/2006/relationships/image" Target="../media/image28.jpeg"/><Relationship Id="rId29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24" Type="http://schemas.openxmlformats.org/officeDocument/2006/relationships/image" Target="../media/image32.png"/><Relationship Id="rId32" Type="http://schemas.openxmlformats.org/officeDocument/2006/relationships/image" Target="../media/image40.jpeg"/><Relationship Id="rId5" Type="http://schemas.openxmlformats.org/officeDocument/2006/relationships/image" Target="../media/image13.jpeg"/><Relationship Id="rId15" Type="http://schemas.openxmlformats.org/officeDocument/2006/relationships/image" Target="../media/image23.png"/><Relationship Id="rId23" Type="http://schemas.openxmlformats.org/officeDocument/2006/relationships/image" Target="../media/image31.jpeg"/><Relationship Id="rId28" Type="http://schemas.openxmlformats.org/officeDocument/2006/relationships/image" Target="../media/image36.png"/><Relationship Id="rId10" Type="http://schemas.openxmlformats.org/officeDocument/2006/relationships/image" Target="../media/image18.jpeg"/><Relationship Id="rId19" Type="http://schemas.openxmlformats.org/officeDocument/2006/relationships/image" Target="../media/image27.jpeg"/><Relationship Id="rId31" Type="http://schemas.openxmlformats.org/officeDocument/2006/relationships/image" Target="../media/image39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Relationship Id="rId22" Type="http://schemas.openxmlformats.org/officeDocument/2006/relationships/image" Target="../media/image30.jpeg"/><Relationship Id="rId27" Type="http://schemas.openxmlformats.org/officeDocument/2006/relationships/image" Target="../media/image35.jpeg"/><Relationship Id="rId30" Type="http://schemas.openxmlformats.org/officeDocument/2006/relationships/image" Target="../media/image3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5 Imagen" descr="panorámica-de-noche-itm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1949285" y="3523362"/>
            <a:ext cx="7231227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Psicólogo Carlos Andrés </a:t>
            </a:r>
            <a:r>
              <a:rPr lang="pt-BR" sz="23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Gaviria</a:t>
            </a:r>
            <a:r>
              <a:rPr lang="pt-BR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3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Sierra</a:t>
            </a:r>
            <a:endParaRPr lang="pt-BR" sz="23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pt-BR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Docente Tempo Completo – Ocasional</a:t>
            </a:r>
          </a:p>
          <a:p>
            <a:pPr algn="r"/>
            <a:r>
              <a:rPr lang="pt-BR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Serviço de Intervenção e Gestão Acadêmica</a:t>
            </a:r>
          </a:p>
          <a:p>
            <a:pPr algn="r"/>
            <a:r>
              <a:rPr lang="pt-BR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Direção de Bem Estar Institucional</a:t>
            </a:r>
          </a:p>
          <a:p>
            <a:pPr algn="r"/>
            <a:r>
              <a:rPr lang="pt-BR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Instituto Tecnológico Metropolitano – ITM</a:t>
            </a:r>
          </a:p>
          <a:p>
            <a:pPr algn="r"/>
            <a:r>
              <a:rPr lang="pt-BR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carlosgaviria@itm.edu.co</a:t>
            </a:r>
            <a:endParaRPr lang="pt-BR" sz="23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pt-BR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Medellín - Colômbia </a:t>
            </a:r>
            <a:endParaRPr lang="pt-BR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5 Imagen" descr="Play.png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09761"/>
            <a:ext cx="94297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5201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19"/>
          <p:cNvGrpSpPr/>
          <p:nvPr/>
        </p:nvGrpSpPr>
        <p:grpSpPr>
          <a:xfrm>
            <a:off x="6939793" y="1075735"/>
            <a:ext cx="1880680" cy="3001337"/>
            <a:chOff x="6986281" y="942669"/>
            <a:chExt cx="1906200" cy="1276741"/>
          </a:xfrm>
        </p:grpSpPr>
        <p:pic>
          <p:nvPicPr>
            <p:cNvPr id="9" name="Picture 6" descr="http://www.cardionova.net/images/greenPost-It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6281" y="942669"/>
              <a:ext cx="1906200" cy="12767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ortar rectángulo de esquina sencilla 21"/>
            <p:cNvSpPr/>
            <p:nvPr/>
          </p:nvSpPr>
          <p:spPr>
            <a:xfrm>
              <a:off x="7158314" y="1203299"/>
              <a:ext cx="1562134" cy="681478"/>
            </a:xfrm>
            <a:prstGeom prst="snip1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s-CO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s-CO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1 Título"/>
          <p:cNvSpPr txBox="1">
            <a:spLocks/>
          </p:cNvSpPr>
          <p:nvPr/>
        </p:nvSpPr>
        <p:spPr>
          <a:xfrm>
            <a:off x="1763687" y="188640"/>
            <a:ext cx="5760641" cy="9020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algn="r">
              <a:spcBef>
                <a:spcPct val="0"/>
              </a:spcBef>
              <a:defRPr sz="28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pt-BR" b="0" cap="small" dirty="0" smtClean="0">
                <a:solidFill>
                  <a:schemeClr val="accent1">
                    <a:lumMod val="75000"/>
                  </a:schemeClr>
                </a:solidFill>
                <a:effectLst/>
                <a:latin typeface="Futura MdCn BT" pitchFamily="34" charset="0"/>
                <a:ea typeface="Arial Unicode MS" pitchFamily="34" charset="-128"/>
                <a:cs typeface="DokChampa" pitchFamily="34" charset="-34"/>
              </a:rPr>
              <a:t>Promoção da saúde</a:t>
            </a:r>
          </a:p>
          <a:p>
            <a:pPr algn="l">
              <a:lnSpc>
                <a:spcPct val="150000"/>
              </a:lnSpc>
            </a:pPr>
            <a:r>
              <a:rPr lang="pt-BR" sz="1700" b="0" dirty="0" smtClean="0">
                <a:effectLst/>
                <a:latin typeface="Futura MdCn BT" pitchFamily="34" charset="0"/>
              </a:rPr>
              <a:t>Serviço habilitado pela seccional de Saúde de </a:t>
            </a:r>
            <a:r>
              <a:rPr lang="pt-BR" sz="1700" b="0" dirty="0" err="1" smtClean="0">
                <a:effectLst/>
                <a:latin typeface="Futura MdCn BT" pitchFamily="34" charset="0"/>
              </a:rPr>
              <a:t>Antioquia</a:t>
            </a:r>
            <a:r>
              <a:rPr lang="pt-BR" sz="1600" b="0" dirty="0" smtClean="0">
                <a:effectLst/>
                <a:latin typeface="Futura MdCn BT" pitchFamily="34" charset="0"/>
              </a:rPr>
              <a:t>.</a:t>
            </a:r>
            <a:endParaRPr lang="pt-BR" sz="2400" b="0" cap="small" dirty="0">
              <a:solidFill>
                <a:schemeClr val="accent1">
                  <a:lumMod val="75000"/>
                </a:schemeClr>
              </a:solidFill>
              <a:effectLst/>
              <a:latin typeface="Futura MdCn BT" pitchFamily="34" charset="0"/>
              <a:ea typeface="Arial Unicode MS" pitchFamily="34" charset="-128"/>
              <a:cs typeface="DokChampa" pitchFamily="34" charset="-34"/>
            </a:endParaRPr>
          </a:p>
        </p:txBody>
      </p:sp>
      <p:graphicFrame>
        <p:nvGraphicFramePr>
          <p:cNvPr id="6" name="3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16343010"/>
              </p:ext>
            </p:extLst>
          </p:nvPr>
        </p:nvGraphicFramePr>
        <p:xfrm>
          <a:off x="-900608" y="1889448"/>
          <a:ext cx="914400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7088245" y="1271669"/>
            <a:ext cx="15922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2013-1</a:t>
            </a:r>
          </a:p>
          <a:p>
            <a:pPr algn="ctr"/>
            <a:r>
              <a:rPr lang="pt-B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8.621 atendidos</a:t>
            </a:r>
          </a:p>
          <a:p>
            <a:pPr algn="ctr"/>
            <a:r>
              <a:rPr lang="pt-BR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458</a:t>
            </a:r>
            <a:r>
              <a:rPr lang="pt-B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complementos alimentícios diários</a:t>
            </a:r>
          </a:p>
          <a:p>
            <a:pPr algn="ctr"/>
            <a:r>
              <a:rPr lang="pt-BR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230 </a:t>
            </a:r>
            <a:r>
              <a:rPr lang="pt-B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filhos de estudantes com complemento nutricional</a:t>
            </a:r>
          </a:p>
          <a:p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xmlns="" val="39534148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1825352" y="265212"/>
            <a:ext cx="6046302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algn="r">
              <a:spcBef>
                <a:spcPct val="0"/>
              </a:spcBef>
              <a:defRPr sz="28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600" b="0" cap="small" dirty="0" smtClean="0">
                <a:solidFill>
                  <a:schemeClr val="accent1">
                    <a:lumMod val="75000"/>
                  </a:schemeClr>
                </a:solidFill>
                <a:effectLst/>
                <a:latin typeface="Futura MdCn BT" pitchFamily="34" charset="0"/>
                <a:ea typeface="Arial Unicode MS" pitchFamily="34" charset="-128"/>
                <a:cs typeface="DokChampa" pitchFamily="34" charset="-34"/>
              </a:rPr>
              <a:t>Promoção Desenvolvimento humano</a:t>
            </a:r>
            <a:endParaRPr lang="pt-BR" sz="2600" b="0" cap="small" dirty="0">
              <a:solidFill>
                <a:schemeClr val="accent1">
                  <a:lumMod val="75000"/>
                </a:schemeClr>
              </a:solidFill>
              <a:effectLst/>
              <a:latin typeface="Futura MdCn BT" pitchFamily="34" charset="0"/>
              <a:ea typeface="Arial Unicode MS" pitchFamily="34" charset="-128"/>
              <a:cs typeface="DokChampa" pitchFamily="34" charset="-34"/>
            </a:endParaRPr>
          </a:p>
        </p:txBody>
      </p:sp>
      <p:graphicFrame>
        <p:nvGraphicFramePr>
          <p:cNvPr id="7" name="3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93455719"/>
              </p:ext>
            </p:extLst>
          </p:nvPr>
        </p:nvGraphicFramePr>
        <p:xfrm>
          <a:off x="3042406" y="1268761"/>
          <a:ext cx="5562042" cy="4896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9" name="Picture 2" descr="http://imagenes.acambiode.com/empresas/7/7/2/9/77291080082756575255545655704552/productos/personas%20de%20colorores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563" y="2844955"/>
            <a:ext cx="2422905" cy="17105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www.obrasocial.com/archivos/ced/uploads/images/actividades/info_ceimigra420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532513"/>
            <a:ext cx="2127463" cy="15664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o 19"/>
          <p:cNvGrpSpPr/>
          <p:nvPr/>
        </p:nvGrpSpPr>
        <p:grpSpPr>
          <a:xfrm>
            <a:off x="7742837" y="1052736"/>
            <a:ext cx="1509683" cy="1374565"/>
            <a:chOff x="6986281" y="942669"/>
            <a:chExt cx="1906200" cy="1276741"/>
          </a:xfrm>
        </p:grpSpPr>
        <p:pic>
          <p:nvPicPr>
            <p:cNvPr id="12" name="Picture 6" descr="http://www.cardionova.net/images/greenPost-It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6281" y="942669"/>
              <a:ext cx="1906200" cy="12767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ortar rectángulo de esquina sencilla 21"/>
            <p:cNvSpPr/>
            <p:nvPr/>
          </p:nvSpPr>
          <p:spPr>
            <a:xfrm>
              <a:off x="7158314" y="1203299"/>
              <a:ext cx="1562134" cy="681478"/>
            </a:xfrm>
            <a:prstGeom prst="snip1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s-CO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s-CO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1 CuadroTexto"/>
          <p:cNvSpPr txBox="1"/>
          <p:nvPr/>
        </p:nvSpPr>
        <p:spPr>
          <a:xfrm>
            <a:off x="7871654" y="1155242"/>
            <a:ext cx="11563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2013-1</a:t>
            </a:r>
          </a:p>
          <a:p>
            <a:pPr algn="ctr"/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4.081 atendidos</a:t>
            </a:r>
          </a:p>
          <a:p>
            <a:endParaRPr lang="es-CO" sz="1400" dirty="0"/>
          </a:p>
        </p:txBody>
      </p:sp>
      <p:pic>
        <p:nvPicPr>
          <p:cNvPr id="11" name="Picture 4" descr="http://fcom.us.es/blogs/vazquezmedel/files/2009/03/discapacidad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73995" y="5103336"/>
            <a:ext cx="2037965" cy="12758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flipH="1">
            <a:off x="52691" y="1208503"/>
            <a:ext cx="2074772" cy="15560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886402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1753344" y="323844"/>
            <a:ext cx="5338936" cy="10169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algn="r">
              <a:spcBef>
                <a:spcPct val="0"/>
              </a:spcBef>
              <a:defRPr sz="24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800" b="0" cap="small" dirty="0" smtClean="0">
                <a:solidFill>
                  <a:schemeClr val="accent1">
                    <a:lumMod val="75000"/>
                  </a:schemeClr>
                </a:solidFill>
                <a:effectLst/>
                <a:latin typeface="Futura MdCn BT" pitchFamily="34" charset="0"/>
                <a:ea typeface="Arial Unicode MS" pitchFamily="34" charset="-128"/>
                <a:cs typeface="DokChampa" pitchFamily="34" charset="-34"/>
              </a:rPr>
              <a:t>Promoção recreação e desportes</a:t>
            </a:r>
            <a:endParaRPr lang="pt-BR" sz="2800" b="0" cap="small" dirty="0">
              <a:solidFill>
                <a:schemeClr val="accent1">
                  <a:lumMod val="75000"/>
                </a:schemeClr>
              </a:solidFill>
              <a:effectLst/>
              <a:latin typeface="Futura MdCn BT" pitchFamily="34" charset="0"/>
              <a:ea typeface="Arial Unicode MS" pitchFamily="34" charset="-128"/>
              <a:cs typeface="DokChampa" pitchFamily="34" charset="-34"/>
            </a:endParaRPr>
          </a:p>
        </p:txBody>
      </p:sp>
      <p:graphicFrame>
        <p:nvGraphicFramePr>
          <p:cNvPr id="3" name="3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81594127"/>
              </p:ext>
            </p:extLst>
          </p:nvPr>
        </p:nvGraphicFramePr>
        <p:xfrm>
          <a:off x="395536" y="1772816"/>
          <a:ext cx="8352928" cy="42379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5" name="Grupo 19"/>
          <p:cNvGrpSpPr/>
          <p:nvPr/>
        </p:nvGrpSpPr>
        <p:grpSpPr>
          <a:xfrm>
            <a:off x="7452321" y="188641"/>
            <a:ext cx="1512167" cy="1881018"/>
            <a:chOff x="6986281" y="893794"/>
            <a:chExt cx="1906200" cy="1276741"/>
          </a:xfrm>
        </p:grpSpPr>
        <p:pic>
          <p:nvPicPr>
            <p:cNvPr id="6" name="Picture 6" descr="http://www.cardionova.net/images/greenPost-It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6281" y="893794"/>
              <a:ext cx="1906200" cy="12767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ortar rectángulo de esquina sencilla 21"/>
            <p:cNvSpPr/>
            <p:nvPr/>
          </p:nvSpPr>
          <p:spPr>
            <a:xfrm>
              <a:off x="7158314" y="1203299"/>
              <a:ext cx="1562134" cy="681478"/>
            </a:xfrm>
            <a:prstGeom prst="snip1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s-CO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s-CO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" name="7 CuadroTexto"/>
          <p:cNvSpPr txBox="1"/>
          <p:nvPr/>
        </p:nvSpPr>
        <p:spPr>
          <a:xfrm>
            <a:off x="7596336" y="332656"/>
            <a:ext cx="112923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2013-1</a:t>
            </a:r>
          </a:p>
          <a:p>
            <a:pPr algn="r"/>
            <a:r>
              <a:rPr lang="pt-B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4.614 atendidos</a:t>
            </a:r>
            <a:endParaRPr lang="pt-B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pt-B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Ouro 7</a:t>
            </a:r>
          </a:p>
          <a:p>
            <a:pPr algn="r"/>
            <a:r>
              <a:rPr lang="pt-B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Prata 10</a:t>
            </a:r>
          </a:p>
          <a:p>
            <a:pPr algn="r"/>
            <a:r>
              <a:rPr lang="pt-B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Bronze  7</a:t>
            </a:r>
          </a:p>
          <a:p>
            <a:pPr algn="r"/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xmlns="" val="42595011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3 Título"/>
          <p:cNvSpPr txBox="1">
            <a:spLocks/>
          </p:cNvSpPr>
          <p:nvPr/>
        </p:nvSpPr>
        <p:spPr>
          <a:xfrm>
            <a:off x="1691680" y="116632"/>
            <a:ext cx="735516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algn="r">
              <a:spcBef>
                <a:spcPct val="0"/>
              </a:spcBef>
              <a:defRPr sz="28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pt-BR" sz="2400" b="0" cap="small" dirty="0" smtClean="0">
                <a:solidFill>
                  <a:schemeClr val="accent1">
                    <a:lumMod val="75000"/>
                  </a:schemeClr>
                </a:solidFill>
                <a:effectLst/>
                <a:latin typeface="Futura MdCn BT" pitchFamily="34" charset="0"/>
                <a:ea typeface="Arial Unicode MS" pitchFamily="34" charset="-128"/>
                <a:cs typeface="DokChampa" pitchFamily="34" charset="-34"/>
              </a:rPr>
              <a:t>Observatório Pedagógico Institucional</a:t>
            </a:r>
          </a:p>
          <a:p>
            <a:r>
              <a:rPr lang="pt-BR" sz="2300" b="0" cap="small" dirty="0" smtClean="0">
                <a:solidFill>
                  <a:schemeClr val="accent1">
                    <a:lumMod val="75000"/>
                  </a:schemeClr>
                </a:solidFill>
                <a:effectLst/>
                <a:latin typeface="Futura MdCn BT" pitchFamily="34" charset="0"/>
                <a:ea typeface="Arial Unicode MS" pitchFamily="34" charset="-128"/>
                <a:cs typeface="DokChampa" pitchFamily="34" charset="-34"/>
              </a:rPr>
              <a:t> </a:t>
            </a:r>
            <a:r>
              <a:rPr lang="pt-BR" sz="2200" b="0" cap="small" dirty="0" smtClean="0">
                <a:solidFill>
                  <a:schemeClr val="accent1">
                    <a:lumMod val="75000"/>
                  </a:schemeClr>
                </a:solidFill>
                <a:effectLst/>
                <a:latin typeface="Futura MdCn BT" pitchFamily="34" charset="0"/>
                <a:ea typeface="Arial Unicode MS" pitchFamily="34" charset="-128"/>
                <a:cs typeface="DokChampa" pitchFamily="34" charset="-34"/>
              </a:rPr>
              <a:t>SIGA (Serviço de Intervenção e Gestão Acadêmica)</a:t>
            </a:r>
            <a:endParaRPr lang="pt-BR" sz="2200" b="0" cap="small" dirty="0">
              <a:solidFill>
                <a:schemeClr val="accent1">
                  <a:lumMod val="75000"/>
                </a:schemeClr>
              </a:solidFill>
              <a:effectLst/>
              <a:latin typeface="Futura MdCn BT" pitchFamily="34" charset="0"/>
              <a:ea typeface="Arial Unicode MS" pitchFamily="34" charset="-128"/>
              <a:cs typeface="DokChampa" pitchFamily="34" charset="-34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4932040" y="1124744"/>
            <a:ext cx="352839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latin typeface="Futura MdCn BT" pitchFamily="34" charset="0"/>
                <a:ea typeface="Times New Roman"/>
                <a:cs typeface="Arial" pitchFamily="34" charset="0"/>
              </a:rPr>
              <a:t>Propósito</a:t>
            </a:r>
            <a:r>
              <a:rPr lang="pt-BR" sz="2000" dirty="0" smtClean="0">
                <a:latin typeface="Futura MdCn BT" pitchFamily="34" charset="0"/>
                <a:ea typeface="Times New Roman"/>
                <a:cs typeface="Arial" pitchFamily="34" charset="0"/>
              </a:rPr>
              <a:t> </a:t>
            </a:r>
          </a:p>
          <a:p>
            <a:pPr algn="ctr"/>
            <a:endParaRPr lang="pt-BR" sz="2000" dirty="0" smtClean="0">
              <a:latin typeface="Futura MdCn BT" pitchFamily="34" charset="0"/>
              <a:ea typeface="Times New Roman"/>
              <a:cs typeface="Arial" pitchFamily="34" charset="0"/>
            </a:endParaRPr>
          </a:p>
          <a:p>
            <a:pPr algn="just"/>
            <a:r>
              <a:rPr lang="pt-BR" sz="2000" dirty="0" smtClean="0">
                <a:latin typeface="Futura MdCn BT" pitchFamily="34" charset="0"/>
                <a:ea typeface="Times New Roman"/>
                <a:cs typeface="Arial" pitchFamily="34" charset="0"/>
              </a:rPr>
              <a:t>Identificação, intervenção e seguimento a minimização das barreiras e fatores de risco associados a fenômenos como a deserção acadêmica, o baixo rendimento, as dificuldades na gestão do modelo pedagógico desde o enfoque por competências, e desenvolver estratégias para a intervenção sobre as distintas instâncias.</a:t>
            </a:r>
            <a:endParaRPr lang="pt-BR" sz="2000" dirty="0">
              <a:latin typeface="Futura MdCn BT" pitchFamily="34" charset="0"/>
            </a:endParaRPr>
          </a:p>
        </p:txBody>
      </p:sp>
      <p:graphicFrame>
        <p:nvGraphicFramePr>
          <p:cNvPr id="7" name="6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04058898"/>
              </p:ext>
            </p:extLst>
          </p:nvPr>
        </p:nvGraphicFramePr>
        <p:xfrm>
          <a:off x="251520" y="1484784"/>
          <a:ext cx="4680520" cy="4281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33368444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Título"/>
          <p:cNvSpPr>
            <a:spLocks noGrp="1"/>
          </p:cNvSpPr>
          <p:nvPr>
            <p:ph type="title"/>
          </p:nvPr>
        </p:nvSpPr>
        <p:spPr>
          <a:xfrm>
            <a:off x="1763688" y="188640"/>
            <a:ext cx="7151922" cy="1143000"/>
          </a:xfrm>
        </p:spPr>
        <p:txBody>
          <a:bodyPr>
            <a:noAutofit/>
          </a:bodyPr>
          <a:lstStyle/>
          <a:p>
            <a:pPr lvl="0"/>
            <a:r>
              <a:rPr lang="es-CO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pt-BR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erviço</a:t>
            </a:r>
            <a:r>
              <a:rPr lang="pt-BR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pt-BR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 Intervenção e Gestão </a:t>
            </a:r>
            <a:r>
              <a:rPr lang="pt-BR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pt-BR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Acadêmica </a:t>
            </a:r>
            <a:r>
              <a:rPr lang="pt-BR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pt-BR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SIGA</a:t>
            </a:r>
            <a:endParaRPr lang="es-ES" sz="32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>
          <a:xfrm>
            <a:off x="241470" y="1844824"/>
            <a:ext cx="5040560" cy="1824916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Atenção Acadêmica Individual e Grupal  a estudantes em risco de 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deserção</a:t>
            </a:r>
          </a:p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pt-BR" sz="1000" b="1" dirty="0">
              <a:solidFill>
                <a:schemeClr val="tx2">
                  <a:lumMod val="75000"/>
                </a:schemeClr>
              </a:solidFill>
              <a:latin typeface="Arial" charset="0"/>
            </a:endParaRPr>
          </a:p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Atenção </a:t>
            </a:r>
            <a:r>
              <a:rPr lang="pt-BR" b="1" dirty="0" err="1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Psicopedagógica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  Individual e Grupal a estudantes em risco de deserção </a:t>
            </a:r>
            <a:endParaRPr lang="es-CO" dirty="0">
              <a:solidFill>
                <a:schemeClr val="tx2">
                  <a:lumMod val="75000"/>
                </a:schemeClr>
              </a:solidFill>
              <a:latin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988839"/>
            <a:ext cx="2978417" cy="21774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5462" y="3707341"/>
            <a:ext cx="3196568" cy="23974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888496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1691680" y="48480"/>
            <a:ext cx="7380312" cy="86024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algn="r" defTabSz="914400" eaLnBrk="1" latinLnBrk="0" hangingPunct="1">
              <a:buNone/>
              <a:defRPr sz="2000" cap="small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ea typeface="Arial Unicode MS" pitchFamily="34" charset="-128"/>
                <a:cs typeface="DokChampa" pitchFamily="34" charset="-34"/>
              </a:defRPr>
            </a:lvl1pPr>
          </a:lstStyle>
          <a:p>
            <a:pPr algn="l"/>
            <a:r>
              <a:rPr lang="pt-BR" sz="2200" b="1" dirty="0" smtClean="0">
                <a:latin typeface="Futura MdCn BT" pitchFamily="34" charset="0"/>
              </a:rPr>
              <a:t>Permanência Estudantil</a:t>
            </a:r>
            <a:endParaRPr lang="pt-BR" sz="2200" b="1" dirty="0">
              <a:latin typeface="Futura MdCn BT" pitchFamily="34" charset="0"/>
            </a:endParaRPr>
          </a:p>
        </p:txBody>
      </p:sp>
      <p:graphicFrame>
        <p:nvGraphicFramePr>
          <p:cNvPr id="6" name="5 Diagrama"/>
          <p:cNvGraphicFramePr/>
          <p:nvPr>
            <p:extLst>
              <p:ext uri="{D42A27DB-BD31-4B8C-83A1-F6EECF244321}">
                <p14:modId xmlns:p14="http://schemas.microsoft.com/office/powerpoint/2010/main" xmlns="" val="2736688353"/>
              </p:ext>
            </p:extLst>
          </p:nvPr>
        </p:nvGraphicFramePr>
        <p:xfrm>
          <a:off x="5925920" y="1124744"/>
          <a:ext cx="3038568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6 CuadroTexto"/>
          <p:cNvSpPr txBox="1"/>
          <p:nvPr/>
        </p:nvSpPr>
        <p:spPr>
          <a:xfrm>
            <a:off x="214282" y="4350295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b="1" dirty="0" smtClean="0">
                <a:latin typeface="Arial Narrow" pitchFamily="34" charset="0"/>
              </a:rPr>
              <a:t>Deserção por período ITM </a:t>
            </a:r>
          </a:p>
          <a:p>
            <a:pPr algn="just"/>
            <a:r>
              <a:rPr lang="pt-BR" sz="1200" b="1" dirty="0" smtClean="0">
                <a:latin typeface="Arial Narrow" pitchFamily="34" charset="0"/>
              </a:rPr>
              <a:t>Fonte: SPADIES</a:t>
            </a:r>
            <a:endParaRPr lang="pt-BR" sz="1200" b="1" dirty="0">
              <a:latin typeface="Arial Narrow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214282" y="5301208"/>
            <a:ext cx="8822214" cy="756084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 smtClean="0">
                <a:solidFill>
                  <a:schemeClr val="bg1"/>
                </a:solidFill>
                <a:latin typeface="Futura MdCn BT" pitchFamily="34" charset="0"/>
              </a:rPr>
              <a:t>Deserção por período ITM ( 2013-1) = 15,83%</a:t>
            </a:r>
            <a:endParaRPr lang="pt-BR" sz="2000" dirty="0">
              <a:solidFill>
                <a:schemeClr val="bg1"/>
              </a:solidFill>
              <a:latin typeface="Futura MdCn BT" pitchFamily="34" charset="0"/>
            </a:endParaRPr>
          </a:p>
        </p:txBody>
      </p:sp>
      <p:graphicFrame>
        <p:nvGraphicFramePr>
          <p:cNvPr id="10" name="Gráfico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53993010"/>
              </p:ext>
            </p:extLst>
          </p:nvPr>
        </p:nvGraphicFramePr>
        <p:xfrm>
          <a:off x="214282" y="1124744"/>
          <a:ext cx="5581854" cy="3021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pSp>
        <p:nvGrpSpPr>
          <p:cNvPr id="11" name="Grupo 19"/>
          <p:cNvGrpSpPr/>
          <p:nvPr/>
        </p:nvGrpSpPr>
        <p:grpSpPr>
          <a:xfrm>
            <a:off x="7236296" y="116633"/>
            <a:ext cx="1584176" cy="1224135"/>
            <a:chOff x="6986281" y="942669"/>
            <a:chExt cx="1906200" cy="1276741"/>
          </a:xfrm>
        </p:grpSpPr>
        <p:pic>
          <p:nvPicPr>
            <p:cNvPr id="12" name="Picture 6" descr="http://www.cardionova.net/images/greenPost-It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6281" y="942669"/>
              <a:ext cx="1906200" cy="12767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ortar rectángulo de esquina sencilla 21"/>
            <p:cNvSpPr/>
            <p:nvPr/>
          </p:nvSpPr>
          <p:spPr>
            <a:xfrm>
              <a:off x="7158314" y="1203299"/>
              <a:ext cx="1562134" cy="681478"/>
            </a:xfrm>
            <a:prstGeom prst="snip1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s-CO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s-CO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1 CuadroTexto"/>
          <p:cNvSpPr txBox="1"/>
          <p:nvPr/>
        </p:nvSpPr>
        <p:spPr>
          <a:xfrm>
            <a:off x="7435824" y="260648"/>
            <a:ext cx="1226618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300" b="1" dirty="0">
                <a:latin typeface="Arial" panose="020B0604020202020204" pitchFamily="34" charset="0"/>
                <a:cs typeface="Arial" panose="020B0604020202020204" pitchFamily="34" charset="0"/>
              </a:rPr>
              <a:t>2013-1: </a:t>
            </a:r>
            <a:r>
              <a:rPr lang="es-CO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5.661</a:t>
            </a:r>
            <a:endParaRPr lang="es-CO"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O" sz="1300" b="1" dirty="0">
                <a:latin typeface="Arial" panose="020B0604020202020204" pitchFamily="34" charset="0"/>
                <a:cs typeface="Arial" panose="020B0604020202020204" pitchFamily="34" charset="0"/>
              </a:rPr>
              <a:t>2013-2: </a:t>
            </a:r>
            <a:r>
              <a:rPr lang="es-CO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6.609</a:t>
            </a:r>
            <a:endParaRPr lang="es-CO"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300" dirty="0"/>
          </a:p>
        </p:txBody>
      </p:sp>
    </p:spTree>
    <p:extLst>
      <p:ext uri="{BB962C8B-B14F-4D97-AF65-F5344CB8AC3E}">
        <p14:creationId xmlns:p14="http://schemas.microsoft.com/office/powerpoint/2010/main" xmlns="" val="32643560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4769"/>
          <a:stretch/>
        </p:blipFill>
        <p:spPr bwMode="auto">
          <a:xfrm>
            <a:off x="2012442" y="477982"/>
            <a:ext cx="4647790" cy="2014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upo 6"/>
          <p:cNvGrpSpPr/>
          <p:nvPr/>
        </p:nvGrpSpPr>
        <p:grpSpPr>
          <a:xfrm>
            <a:off x="179512" y="2852936"/>
            <a:ext cx="8784976" cy="2817818"/>
            <a:chOff x="361378" y="2555398"/>
            <a:chExt cx="8603110" cy="2817818"/>
          </a:xfrm>
        </p:grpSpPr>
        <p:grpSp>
          <p:nvGrpSpPr>
            <p:cNvPr id="8" name="Grupo 7"/>
            <p:cNvGrpSpPr/>
            <p:nvPr/>
          </p:nvGrpSpPr>
          <p:grpSpPr>
            <a:xfrm>
              <a:off x="361378" y="2555398"/>
              <a:ext cx="8603110" cy="2817818"/>
              <a:chOff x="361378" y="2555398"/>
              <a:chExt cx="8354024" cy="2817818"/>
            </a:xfrm>
          </p:grpSpPr>
          <p:sp>
            <p:nvSpPr>
              <p:cNvPr id="11" name="Flecha derecha 10"/>
              <p:cNvSpPr/>
              <p:nvPr/>
            </p:nvSpPr>
            <p:spPr>
              <a:xfrm>
                <a:off x="428597" y="2555398"/>
                <a:ext cx="8286805" cy="2817818"/>
              </a:xfrm>
              <a:prstGeom prst="rightArrow">
                <a:avLst/>
              </a:prstGeom>
              <a:scene3d>
                <a:camera prst="orthographicFront"/>
                <a:lightRig rig="flat" dir="t"/>
              </a:scene3d>
              <a:sp3d z="-190500" extrusionH="12700" prstMaterial="plastic">
                <a:bevelT w="50800" h="50800"/>
              </a:sp3d>
            </p:spPr>
            <p:style>
              <a:lnRef idx="0">
                <a:schemeClr val="dk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dk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2" name="Forma libre 11"/>
              <p:cNvSpPr/>
              <p:nvPr/>
            </p:nvSpPr>
            <p:spPr>
              <a:xfrm>
                <a:off x="361378" y="3400743"/>
                <a:ext cx="1421742" cy="1048427"/>
              </a:xfrm>
              <a:custGeom>
                <a:avLst/>
                <a:gdLst>
                  <a:gd name="connsiteX0" fmla="*/ 0 w 2029215"/>
                  <a:gd name="connsiteY0" fmla="*/ 187858 h 1127127"/>
                  <a:gd name="connsiteX1" fmla="*/ 187858 w 2029215"/>
                  <a:gd name="connsiteY1" fmla="*/ 0 h 1127127"/>
                  <a:gd name="connsiteX2" fmla="*/ 1841357 w 2029215"/>
                  <a:gd name="connsiteY2" fmla="*/ 0 h 1127127"/>
                  <a:gd name="connsiteX3" fmla="*/ 2029215 w 2029215"/>
                  <a:gd name="connsiteY3" fmla="*/ 187858 h 1127127"/>
                  <a:gd name="connsiteX4" fmla="*/ 2029215 w 2029215"/>
                  <a:gd name="connsiteY4" fmla="*/ 939269 h 1127127"/>
                  <a:gd name="connsiteX5" fmla="*/ 1841357 w 2029215"/>
                  <a:gd name="connsiteY5" fmla="*/ 1127127 h 1127127"/>
                  <a:gd name="connsiteX6" fmla="*/ 187858 w 2029215"/>
                  <a:gd name="connsiteY6" fmla="*/ 1127127 h 1127127"/>
                  <a:gd name="connsiteX7" fmla="*/ 0 w 2029215"/>
                  <a:gd name="connsiteY7" fmla="*/ 939269 h 1127127"/>
                  <a:gd name="connsiteX8" fmla="*/ 0 w 2029215"/>
                  <a:gd name="connsiteY8" fmla="*/ 187858 h 1127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29215" h="1127127">
                    <a:moveTo>
                      <a:pt x="0" y="187858"/>
                    </a:moveTo>
                    <a:cubicBezTo>
                      <a:pt x="0" y="84107"/>
                      <a:pt x="84107" y="0"/>
                      <a:pt x="187858" y="0"/>
                    </a:cubicBezTo>
                    <a:lnTo>
                      <a:pt x="1841357" y="0"/>
                    </a:lnTo>
                    <a:cubicBezTo>
                      <a:pt x="1945108" y="0"/>
                      <a:pt x="2029215" y="84107"/>
                      <a:pt x="2029215" y="187858"/>
                    </a:cubicBezTo>
                    <a:lnTo>
                      <a:pt x="2029215" y="939269"/>
                    </a:lnTo>
                    <a:cubicBezTo>
                      <a:pt x="2029215" y="1043020"/>
                      <a:pt x="1945108" y="1127127"/>
                      <a:pt x="1841357" y="1127127"/>
                    </a:cubicBezTo>
                    <a:lnTo>
                      <a:pt x="187858" y="1127127"/>
                    </a:lnTo>
                    <a:cubicBezTo>
                      <a:pt x="84107" y="1127127"/>
                      <a:pt x="0" y="1043020"/>
                      <a:pt x="0" y="939269"/>
                    </a:cubicBezTo>
                    <a:lnTo>
                      <a:pt x="0" y="187858"/>
                    </a:lnTo>
                    <a:close/>
                  </a:path>
                </a:pathLst>
              </a:custGeom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style>
              <a:lnRef idx="0">
                <a:schemeClr val="dk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7412" tIns="127412" rIns="127412" bIns="127412" numCol="1" spcCol="1270" anchor="ctr" anchorCtr="0">
                <a:noAutofit/>
              </a:bodyPr>
              <a:lstStyle/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kern="1200" dirty="0" smtClean="0"/>
                  <a:t>Encontros Escola de Pais</a:t>
                </a:r>
                <a:endParaRPr lang="pt-BR" kern="1200" dirty="0"/>
              </a:p>
            </p:txBody>
          </p:sp>
          <p:sp>
            <p:nvSpPr>
              <p:cNvPr id="13" name="Forma libre 12"/>
              <p:cNvSpPr/>
              <p:nvPr/>
            </p:nvSpPr>
            <p:spPr>
              <a:xfrm>
                <a:off x="1783120" y="3441590"/>
                <a:ext cx="1188562" cy="1007373"/>
              </a:xfrm>
              <a:custGeom>
                <a:avLst/>
                <a:gdLst>
                  <a:gd name="connsiteX0" fmla="*/ 0 w 2029215"/>
                  <a:gd name="connsiteY0" fmla="*/ 187858 h 1127127"/>
                  <a:gd name="connsiteX1" fmla="*/ 187858 w 2029215"/>
                  <a:gd name="connsiteY1" fmla="*/ 0 h 1127127"/>
                  <a:gd name="connsiteX2" fmla="*/ 1841357 w 2029215"/>
                  <a:gd name="connsiteY2" fmla="*/ 0 h 1127127"/>
                  <a:gd name="connsiteX3" fmla="*/ 2029215 w 2029215"/>
                  <a:gd name="connsiteY3" fmla="*/ 187858 h 1127127"/>
                  <a:gd name="connsiteX4" fmla="*/ 2029215 w 2029215"/>
                  <a:gd name="connsiteY4" fmla="*/ 939269 h 1127127"/>
                  <a:gd name="connsiteX5" fmla="*/ 1841357 w 2029215"/>
                  <a:gd name="connsiteY5" fmla="*/ 1127127 h 1127127"/>
                  <a:gd name="connsiteX6" fmla="*/ 187858 w 2029215"/>
                  <a:gd name="connsiteY6" fmla="*/ 1127127 h 1127127"/>
                  <a:gd name="connsiteX7" fmla="*/ 0 w 2029215"/>
                  <a:gd name="connsiteY7" fmla="*/ 939269 h 1127127"/>
                  <a:gd name="connsiteX8" fmla="*/ 0 w 2029215"/>
                  <a:gd name="connsiteY8" fmla="*/ 187858 h 1127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29215" h="1127127">
                    <a:moveTo>
                      <a:pt x="0" y="187858"/>
                    </a:moveTo>
                    <a:cubicBezTo>
                      <a:pt x="0" y="84107"/>
                      <a:pt x="84107" y="0"/>
                      <a:pt x="187858" y="0"/>
                    </a:cubicBezTo>
                    <a:lnTo>
                      <a:pt x="1841357" y="0"/>
                    </a:lnTo>
                    <a:cubicBezTo>
                      <a:pt x="1945108" y="0"/>
                      <a:pt x="2029215" y="84107"/>
                      <a:pt x="2029215" y="187858"/>
                    </a:cubicBezTo>
                    <a:lnTo>
                      <a:pt x="2029215" y="939269"/>
                    </a:lnTo>
                    <a:cubicBezTo>
                      <a:pt x="2029215" y="1043020"/>
                      <a:pt x="1945108" y="1127127"/>
                      <a:pt x="1841357" y="1127127"/>
                    </a:cubicBezTo>
                    <a:lnTo>
                      <a:pt x="187858" y="1127127"/>
                    </a:lnTo>
                    <a:cubicBezTo>
                      <a:pt x="84107" y="1127127"/>
                      <a:pt x="0" y="1043020"/>
                      <a:pt x="0" y="939269"/>
                    </a:cubicBezTo>
                    <a:lnTo>
                      <a:pt x="0" y="187858"/>
                    </a:lnTo>
                    <a:close/>
                  </a:path>
                </a:pathLst>
              </a:custGeom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style>
              <a:lnRef idx="0">
                <a:schemeClr val="dk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7412" tIns="127412" rIns="127412" bIns="127412" numCol="1" spcCol="1270" anchor="ctr" anchorCtr="0">
                <a:noAutofit/>
              </a:bodyPr>
              <a:lstStyle/>
              <a:p>
                <a:pPr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dirty="0" smtClean="0"/>
                  <a:t>Workshop pintura</a:t>
                </a:r>
                <a:endParaRPr lang="pt-BR" dirty="0"/>
              </a:p>
            </p:txBody>
          </p:sp>
          <p:sp>
            <p:nvSpPr>
              <p:cNvPr id="14" name="Forma libre 13"/>
              <p:cNvSpPr/>
              <p:nvPr/>
            </p:nvSpPr>
            <p:spPr>
              <a:xfrm>
                <a:off x="2915679" y="3419494"/>
                <a:ext cx="1605453" cy="1048427"/>
              </a:xfrm>
              <a:custGeom>
                <a:avLst/>
                <a:gdLst>
                  <a:gd name="connsiteX0" fmla="*/ 0 w 2029215"/>
                  <a:gd name="connsiteY0" fmla="*/ 187858 h 1127127"/>
                  <a:gd name="connsiteX1" fmla="*/ 187858 w 2029215"/>
                  <a:gd name="connsiteY1" fmla="*/ 0 h 1127127"/>
                  <a:gd name="connsiteX2" fmla="*/ 1841357 w 2029215"/>
                  <a:gd name="connsiteY2" fmla="*/ 0 h 1127127"/>
                  <a:gd name="connsiteX3" fmla="*/ 2029215 w 2029215"/>
                  <a:gd name="connsiteY3" fmla="*/ 187858 h 1127127"/>
                  <a:gd name="connsiteX4" fmla="*/ 2029215 w 2029215"/>
                  <a:gd name="connsiteY4" fmla="*/ 939269 h 1127127"/>
                  <a:gd name="connsiteX5" fmla="*/ 1841357 w 2029215"/>
                  <a:gd name="connsiteY5" fmla="*/ 1127127 h 1127127"/>
                  <a:gd name="connsiteX6" fmla="*/ 187858 w 2029215"/>
                  <a:gd name="connsiteY6" fmla="*/ 1127127 h 1127127"/>
                  <a:gd name="connsiteX7" fmla="*/ 0 w 2029215"/>
                  <a:gd name="connsiteY7" fmla="*/ 939269 h 1127127"/>
                  <a:gd name="connsiteX8" fmla="*/ 0 w 2029215"/>
                  <a:gd name="connsiteY8" fmla="*/ 187858 h 1127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29215" h="1127127">
                    <a:moveTo>
                      <a:pt x="0" y="187858"/>
                    </a:moveTo>
                    <a:cubicBezTo>
                      <a:pt x="0" y="84107"/>
                      <a:pt x="84107" y="0"/>
                      <a:pt x="187858" y="0"/>
                    </a:cubicBezTo>
                    <a:lnTo>
                      <a:pt x="1841357" y="0"/>
                    </a:lnTo>
                    <a:cubicBezTo>
                      <a:pt x="1945108" y="0"/>
                      <a:pt x="2029215" y="84107"/>
                      <a:pt x="2029215" y="187858"/>
                    </a:cubicBezTo>
                    <a:lnTo>
                      <a:pt x="2029215" y="939269"/>
                    </a:lnTo>
                    <a:cubicBezTo>
                      <a:pt x="2029215" y="1043020"/>
                      <a:pt x="1945108" y="1127127"/>
                      <a:pt x="1841357" y="1127127"/>
                    </a:cubicBezTo>
                    <a:lnTo>
                      <a:pt x="187858" y="1127127"/>
                    </a:lnTo>
                    <a:cubicBezTo>
                      <a:pt x="84107" y="1127127"/>
                      <a:pt x="0" y="1043020"/>
                      <a:pt x="0" y="939269"/>
                    </a:cubicBezTo>
                    <a:lnTo>
                      <a:pt x="0" y="187858"/>
                    </a:lnTo>
                    <a:close/>
                  </a:path>
                </a:pathLst>
              </a:custGeom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style>
              <a:lnRef idx="0">
                <a:schemeClr val="dk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7412" tIns="127412" rIns="127412" bIns="127412" numCol="1" spcCol="1270" anchor="ctr" anchorCtr="0">
                <a:noAutofit/>
              </a:bodyPr>
              <a:lstStyle/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1600" dirty="0" smtClean="0"/>
                  <a:t>Workshops expressões das emoções</a:t>
                </a:r>
              </a:p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1600" dirty="0" smtClean="0"/>
                  <a:t>Pais Artesões</a:t>
                </a:r>
                <a:endParaRPr lang="pt-BR" sz="1600" kern="1200" dirty="0"/>
              </a:p>
            </p:txBody>
          </p:sp>
          <p:sp>
            <p:nvSpPr>
              <p:cNvPr id="15" name="Forma libre 14"/>
              <p:cNvSpPr/>
              <p:nvPr/>
            </p:nvSpPr>
            <p:spPr>
              <a:xfrm>
                <a:off x="7210687" y="3384153"/>
                <a:ext cx="1346985" cy="1091698"/>
              </a:xfrm>
              <a:custGeom>
                <a:avLst/>
                <a:gdLst>
                  <a:gd name="connsiteX0" fmla="*/ 0 w 2029215"/>
                  <a:gd name="connsiteY0" fmla="*/ 187858 h 1127127"/>
                  <a:gd name="connsiteX1" fmla="*/ 187858 w 2029215"/>
                  <a:gd name="connsiteY1" fmla="*/ 0 h 1127127"/>
                  <a:gd name="connsiteX2" fmla="*/ 1841357 w 2029215"/>
                  <a:gd name="connsiteY2" fmla="*/ 0 h 1127127"/>
                  <a:gd name="connsiteX3" fmla="*/ 2029215 w 2029215"/>
                  <a:gd name="connsiteY3" fmla="*/ 187858 h 1127127"/>
                  <a:gd name="connsiteX4" fmla="*/ 2029215 w 2029215"/>
                  <a:gd name="connsiteY4" fmla="*/ 939269 h 1127127"/>
                  <a:gd name="connsiteX5" fmla="*/ 1841357 w 2029215"/>
                  <a:gd name="connsiteY5" fmla="*/ 1127127 h 1127127"/>
                  <a:gd name="connsiteX6" fmla="*/ 187858 w 2029215"/>
                  <a:gd name="connsiteY6" fmla="*/ 1127127 h 1127127"/>
                  <a:gd name="connsiteX7" fmla="*/ 0 w 2029215"/>
                  <a:gd name="connsiteY7" fmla="*/ 939269 h 1127127"/>
                  <a:gd name="connsiteX8" fmla="*/ 0 w 2029215"/>
                  <a:gd name="connsiteY8" fmla="*/ 187858 h 1127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29215" h="1127127">
                    <a:moveTo>
                      <a:pt x="0" y="187858"/>
                    </a:moveTo>
                    <a:cubicBezTo>
                      <a:pt x="0" y="84107"/>
                      <a:pt x="84107" y="0"/>
                      <a:pt x="187858" y="0"/>
                    </a:cubicBezTo>
                    <a:lnTo>
                      <a:pt x="1841357" y="0"/>
                    </a:lnTo>
                    <a:cubicBezTo>
                      <a:pt x="1945108" y="0"/>
                      <a:pt x="2029215" y="84107"/>
                      <a:pt x="2029215" y="187858"/>
                    </a:cubicBezTo>
                    <a:lnTo>
                      <a:pt x="2029215" y="939269"/>
                    </a:lnTo>
                    <a:cubicBezTo>
                      <a:pt x="2029215" y="1043020"/>
                      <a:pt x="1945108" y="1127127"/>
                      <a:pt x="1841357" y="1127127"/>
                    </a:cubicBezTo>
                    <a:lnTo>
                      <a:pt x="187858" y="1127127"/>
                    </a:lnTo>
                    <a:cubicBezTo>
                      <a:pt x="84107" y="1127127"/>
                      <a:pt x="0" y="1043020"/>
                      <a:pt x="0" y="939269"/>
                    </a:cubicBezTo>
                    <a:lnTo>
                      <a:pt x="0" y="187858"/>
                    </a:lnTo>
                    <a:close/>
                  </a:path>
                </a:pathLst>
              </a:custGeom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style>
              <a:lnRef idx="0">
                <a:schemeClr val="dk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7412" tIns="127412" rIns="127412" bIns="127412" numCol="1" spcCol="1270" anchor="ctr" anchorCtr="0">
                <a:noAutofit/>
              </a:bodyPr>
              <a:lstStyle/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kern="1200" dirty="0" smtClean="0"/>
                  <a:t>Férias recreativas</a:t>
                </a:r>
                <a:endParaRPr lang="pt-BR" kern="1200" dirty="0"/>
              </a:p>
            </p:txBody>
          </p:sp>
        </p:grpSp>
        <p:sp>
          <p:nvSpPr>
            <p:cNvPr id="9" name="Forma libre 8"/>
            <p:cNvSpPr/>
            <p:nvPr/>
          </p:nvSpPr>
          <p:spPr>
            <a:xfrm>
              <a:off x="4632999" y="3427423"/>
              <a:ext cx="1235145" cy="1048427"/>
            </a:xfrm>
            <a:custGeom>
              <a:avLst/>
              <a:gdLst>
                <a:gd name="connsiteX0" fmla="*/ 0 w 2029215"/>
                <a:gd name="connsiteY0" fmla="*/ 187858 h 1127127"/>
                <a:gd name="connsiteX1" fmla="*/ 187858 w 2029215"/>
                <a:gd name="connsiteY1" fmla="*/ 0 h 1127127"/>
                <a:gd name="connsiteX2" fmla="*/ 1841357 w 2029215"/>
                <a:gd name="connsiteY2" fmla="*/ 0 h 1127127"/>
                <a:gd name="connsiteX3" fmla="*/ 2029215 w 2029215"/>
                <a:gd name="connsiteY3" fmla="*/ 187858 h 1127127"/>
                <a:gd name="connsiteX4" fmla="*/ 2029215 w 2029215"/>
                <a:gd name="connsiteY4" fmla="*/ 939269 h 1127127"/>
                <a:gd name="connsiteX5" fmla="*/ 1841357 w 2029215"/>
                <a:gd name="connsiteY5" fmla="*/ 1127127 h 1127127"/>
                <a:gd name="connsiteX6" fmla="*/ 187858 w 2029215"/>
                <a:gd name="connsiteY6" fmla="*/ 1127127 h 1127127"/>
                <a:gd name="connsiteX7" fmla="*/ 0 w 2029215"/>
                <a:gd name="connsiteY7" fmla="*/ 939269 h 1127127"/>
                <a:gd name="connsiteX8" fmla="*/ 0 w 2029215"/>
                <a:gd name="connsiteY8" fmla="*/ 187858 h 1127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9215" h="1127127">
                  <a:moveTo>
                    <a:pt x="0" y="187858"/>
                  </a:moveTo>
                  <a:cubicBezTo>
                    <a:pt x="0" y="84107"/>
                    <a:pt x="84107" y="0"/>
                    <a:pt x="187858" y="0"/>
                  </a:cubicBezTo>
                  <a:lnTo>
                    <a:pt x="1841357" y="0"/>
                  </a:lnTo>
                  <a:cubicBezTo>
                    <a:pt x="1945108" y="0"/>
                    <a:pt x="2029215" y="84107"/>
                    <a:pt x="2029215" y="187858"/>
                  </a:cubicBezTo>
                  <a:lnTo>
                    <a:pt x="2029215" y="939269"/>
                  </a:lnTo>
                  <a:cubicBezTo>
                    <a:pt x="2029215" y="1043020"/>
                    <a:pt x="1945108" y="1127127"/>
                    <a:pt x="1841357" y="1127127"/>
                  </a:cubicBezTo>
                  <a:lnTo>
                    <a:pt x="187858" y="1127127"/>
                  </a:lnTo>
                  <a:cubicBezTo>
                    <a:pt x="84107" y="1127127"/>
                    <a:pt x="0" y="1043020"/>
                    <a:pt x="0" y="939269"/>
                  </a:cubicBezTo>
                  <a:lnTo>
                    <a:pt x="0" y="187858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412" tIns="127412" rIns="127412" bIns="127412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kern="1200" dirty="0" smtClean="0"/>
                <a:t>Terapia Familiar Sistêmica</a:t>
              </a:r>
              <a:endParaRPr lang="pt-BR" kern="1200" dirty="0"/>
            </a:p>
          </p:txBody>
        </p:sp>
        <p:sp>
          <p:nvSpPr>
            <p:cNvPr id="10" name="Forma libre 9"/>
            <p:cNvSpPr/>
            <p:nvPr/>
          </p:nvSpPr>
          <p:spPr>
            <a:xfrm>
              <a:off x="5875596" y="3411706"/>
              <a:ext cx="1484230" cy="1048427"/>
            </a:xfrm>
            <a:custGeom>
              <a:avLst/>
              <a:gdLst>
                <a:gd name="connsiteX0" fmla="*/ 0 w 2029215"/>
                <a:gd name="connsiteY0" fmla="*/ 187858 h 1127127"/>
                <a:gd name="connsiteX1" fmla="*/ 187858 w 2029215"/>
                <a:gd name="connsiteY1" fmla="*/ 0 h 1127127"/>
                <a:gd name="connsiteX2" fmla="*/ 1841357 w 2029215"/>
                <a:gd name="connsiteY2" fmla="*/ 0 h 1127127"/>
                <a:gd name="connsiteX3" fmla="*/ 2029215 w 2029215"/>
                <a:gd name="connsiteY3" fmla="*/ 187858 h 1127127"/>
                <a:gd name="connsiteX4" fmla="*/ 2029215 w 2029215"/>
                <a:gd name="connsiteY4" fmla="*/ 939269 h 1127127"/>
                <a:gd name="connsiteX5" fmla="*/ 1841357 w 2029215"/>
                <a:gd name="connsiteY5" fmla="*/ 1127127 h 1127127"/>
                <a:gd name="connsiteX6" fmla="*/ 187858 w 2029215"/>
                <a:gd name="connsiteY6" fmla="*/ 1127127 h 1127127"/>
                <a:gd name="connsiteX7" fmla="*/ 0 w 2029215"/>
                <a:gd name="connsiteY7" fmla="*/ 939269 h 1127127"/>
                <a:gd name="connsiteX8" fmla="*/ 0 w 2029215"/>
                <a:gd name="connsiteY8" fmla="*/ 187858 h 1127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9215" h="1127127">
                  <a:moveTo>
                    <a:pt x="0" y="187858"/>
                  </a:moveTo>
                  <a:cubicBezTo>
                    <a:pt x="0" y="84107"/>
                    <a:pt x="84107" y="0"/>
                    <a:pt x="187858" y="0"/>
                  </a:cubicBezTo>
                  <a:lnTo>
                    <a:pt x="1841357" y="0"/>
                  </a:lnTo>
                  <a:cubicBezTo>
                    <a:pt x="1945108" y="0"/>
                    <a:pt x="2029215" y="84107"/>
                    <a:pt x="2029215" y="187858"/>
                  </a:cubicBezTo>
                  <a:lnTo>
                    <a:pt x="2029215" y="939269"/>
                  </a:lnTo>
                  <a:cubicBezTo>
                    <a:pt x="2029215" y="1043020"/>
                    <a:pt x="1945108" y="1127127"/>
                    <a:pt x="1841357" y="1127127"/>
                  </a:cubicBezTo>
                  <a:lnTo>
                    <a:pt x="187858" y="1127127"/>
                  </a:lnTo>
                  <a:cubicBezTo>
                    <a:pt x="84107" y="1127127"/>
                    <a:pt x="0" y="1043020"/>
                    <a:pt x="0" y="939269"/>
                  </a:cubicBezTo>
                  <a:lnTo>
                    <a:pt x="0" y="187858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412" tIns="127412" rIns="127412" bIns="127412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600" kern="1200" dirty="0" smtClean="0"/>
                <a:t>Peneiras Desportivas </a:t>
              </a:r>
            </a:p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600" dirty="0" smtClean="0"/>
                <a:t>Atividade física Idosos</a:t>
              </a:r>
              <a:endParaRPr lang="pt-BR" sz="1600" kern="1200" dirty="0"/>
            </a:p>
          </p:txBody>
        </p:sp>
      </p:grpSp>
      <p:grpSp>
        <p:nvGrpSpPr>
          <p:cNvPr id="16" name="Grupo 19"/>
          <p:cNvGrpSpPr/>
          <p:nvPr/>
        </p:nvGrpSpPr>
        <p:grpSpPr>
          <a:xfrm>
            <a:off x="7092280" y="1052736"/>
            <a:ext cx="1517450" cy="1296144"/>
            <a:chOff x="6986281" y="942669"/>
            <a:chExt cx="1906200" cy="1276741"/>
          </a:xfrm>
        </p:grpSpPr>
        <p:pic>
          <p:nvPicPr>
            <p:cNvPr id="17" name="Picture 6" descr="http://www.cardionova.net/images/greenPost-It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6281" y="942669"/>
              <a:ext cx="1906200" cy="12767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Recortar rectángulo de esquina sencilla 21"/>
            <p:cNvSpPr/>
            <p:nvPr/>
          </p:nvSpPr>
          <p:spPr>
            <a:xfrm>
              <a:off x="7158314" y="1203299"/>
              <a:ext cx="1562134" cy="681478"/>
            </a:xfrm>
            <a:prstGeom prst="snip1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s-CO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s-CO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1 CuadroTexto"/>
          <p:cNvSpPr txBox="1"/>
          <p:nvPr/>
        </p:nvSpPr>
        <p:spPr>
          <a:xfrm>
            <a:off x="7248852" y="1196752"/>
            <a:ext cx="1132041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300" b="1" dirty="0">
                <a:latin typeface="Arial" panose="020B0604020202020204" pitchFamily="34" charset="0"/>
                <a:cs typeface="Arial" panose="020B0604020202020204" pitchFamily="34" charset="0"/>
              </a:rPr>
              <a:t>2013-1</a:t>
            </a:r>
          </a:p>
          <a:p>
            <a:pPr algn="ctr"/>
            <a:r>
              <a:rPr lang="es-CO" sz="1300" dirty="0">
                <a:latin typeface="Arial" panose="020B0604020202020204" pitchFamily="34" charset="0"/>
                <a:cs typeface="Arial" panose="020B0604020202020204" pitchFamily="34" charset="0"/>
              </a:rPr>
              <a:t>264 </a:t>
            </a:r>
            <a:r>
              <a:rPr lang="es-CO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Familias</a:t>
            </a:r>
            <a:endParaRPr lang="es-CO"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O" sz="1300" b="1" dirty="0">
                <a:latin typeface="Arial" panose="020B0604020202020204" pitchFamily="34" charset="0"/>
                <a:cs typeface="Arial" panose="020B0604020202020204" pitchFamily="34" charset="0"/>
              </a:rPr>
              <a:t>2013-2</a:t>
            </a:r>
          </a:p>
          <a:p>
            <a:pPr algn="ctr"/>
            <a:r>
              <a:rPr lang="es-CO" sz="1300" dirty="0">
                <a:latin typeface="Arial" panose="020B0604020202020204" pitchFamily="34" charset="0"/>
                <a:cs typeface="Arial" panose="020B0604020202020204" pitchFamily="34" charset="0"/>
              </a:rPr>
              <a:t>311 </a:t>
            </a:r>
            <a:r>
              <a:rPr lang="es-CO" sz="1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Famílias</a:t>
            </a:r>
            <a:endParaRPr lang="es-CO"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300" dirty="0"/>
          </a:p>
        </p:txBody>
      </p:sp>
    </p:spTree>
    <p:extLst>
      <p:ext uri="{BB962C8B-B14F-4D97-AF65-F5344CB8AC3E}">
        <p14:creationId xmlns:p14="http://schemas.microsoft.com/office/powerpoint/2010/main" xmlns="" val="40423400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 Título"/>
          <p:cNvSpPr txBox="1">
            <a:spLocks/>
          </p:cNvSpPr>
          <p:nvPr/>
        </p:nvSpPr>
        <p:spPr>
          <a:xfrm>
            <a:off x="2349466" y="342933"/>
            <a:ext cx="3806710" cy="36004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algn="r" defTabSz="914400" eaLnBrk="1" latinLnBrk="0" hangingPunct="1">
              <a:buNone/>
              <a:defRPr sz="2000" cap="small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ea typeface="Arial Unicode MS" pitchFamily="34" charset="-128"/>
                <a:cs typeface="DokChampa" pitchFamily="34" charset="-34"/>
              </a:defRPr>
            </a:lvl1pPr>
          </a:lstStyle>
          <a:p>
            <a:pPr algn="l"/>
            <a:r>
              <a:rPr lang="es-CO" b="1" dirty="0" smtClean="0">
                <a:latin typeface="Futura MdCn BT" pitchFamily="34" charset="0"/>
              </a:rPr>
              <a:t>Aula Pedagógica Infantil ITM</a:t>
            </a:r>
          </a:p>
        </p:txBody>
      </p:sp>
      <p:pic>
        <p:nvPicPr>
          <p:cNvPr id="18" name="Picture 5" descr="C:\Users\lilianagaviria\Desktop\FOTOS TEL ANGELA\135344119164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870"/>
          <a:stretch/>
        </p:blipFill>
        <p:spPr bwMode="auto">
          <a:xfrm>
            <a:off x="276545" y="1340768"/>
            <a:ext cx="2927303" cy="3244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C:\Users\lilianagaviria\Desktop\FOTOS TEL ANGELA\1353441736566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870"/>
          <a:stretch/>
        </p:blipFill>
        <p:spPr bwMode="auto">
          <a:xfrm>
            <a:off x="3372890" y="1340768"/>
            <a:ext cx="2927302" cy="3244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9 Rectángulo"/>
          <p:cNvSpPr/>
          <p:nvPr/>
        </p:nvSpPr>
        <p:spPr>
          <a:xfrm>
            <a:off x="118585" y="4797152"/>
            <a:ext cx="8989919" cy="1152128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000" cap="small" dirty="0" smtClean="0">
              <a:solidFill>
                <a:schemeClr val="tx1"/>
              </a:solidFill>
              <a:latin typeface="Futura MdCn BT" pitchFamily="34" charset="0"/>
              <a:ea typeface="Arial Unicode MS" pitchFamily="34" charset="-128"/>
              <a:cs typeface="DokChampa" pitchFamily="34" charset="-34"/>
            </a:endParaRPr>
          </a:p>
          <a:p>
            <a:pPr algn="ctr"/>
            <a:r>
              <a:rPr lang="pt-BR" sz="2000" dirty="0" smtClean="0">
                <a:solidFill>
                  <a:schemeClr val="bg1"/>
                </a:solidFill>
                <a:latin typeface="Futura MdCn BT" pitchFamily="34" charset="0"/>
              </a:rPr>
              <a:t>Espaço criado para oferecer atenção, cuidado e acompanhamento pedagógico as crianças entre os 6 meses e os 3 anos de idade, filhos de estudantes, empregados e terceirizados.</a:t>
            </a:r>
          </a:p>
          <a:p>
            <a:pPr algn="ctr"/>
            <a:endParaRPr lang="pt-BR" sz="2000" cap="small" dirty="0" smtClean="0">
              <a:solidFill>
                <a:schemeClr val="tx1"/>
              </a:solidFill>
              <a:latin typeface="Futura MdCn BT" pitchFamily="34" charset="0"/>
              <a:ea typeface="Arial Unicode MS" pitchFamily="34" charset="-128"/>
              <a:cs typeface="DokChampa" pitchFamily="34" charset="-34"/>
            </a:endParaRPr>
          </a:p>
        </p:txBody>
      </p:sp>
      <p:grpSp>
        <p:nvGrpSpPr>
          <p:cNvPr id="7" name="Grupo 19"/>
          <p:cNvGrpSpPr/>
          <p:nvPr/>
        </p:nvGrpSpPr>
        <p:grpSpPr>
          <a:xfrm>
            <a:off x="6804248" y="1005492"/>
            <a:ext cx="1838846" cy="1631420"/>
            <a:chOff x="6986281" y="942668"/>
            <a:chExt cx="2170931" cy="1454053"/>
          </a:xfrm>
        </p:grpSpPr>
        <p:pic>
          <p:nvPicPr>
            <p:cNvPr id="8" name="Picture 6" descr="http://www.cardionova.net/images/greenPost-It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6281" y="942668"/>
              <a:ext cx="2170931" cy="14540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ortar rectángulo de esquina sencilla 21"/>
            <p:cNvSpPr/>
            <p:nvPr/>
          </p:nvSpPr>
          <p:spPr>
            <a:xfrm>
              <a:off x="7158314" y="1203299"/>
              <a:ext cx="1562134" cy="681478"/>
            </a:xfrm>
            <a:prstGeom prst="snip1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s-CO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s-CO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1 Rectángulo"/>
          <p:cNvSpPr/>
          <p:nvPr/>
        </p:nvSpPr>
        <p:spPr>
          <a:xfrm>
            <a:off x="7013204" y="1097034"/>
            <a:ext cx="1447228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2013-1 </a:t>
            </a:r>
          </a:p>
          <a:p>
            <a:pPr algn="ctr"/>
            <a:r>
              <a:rPr lang="pt-BR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40 crianças</a:t>
            </a:r>
          </a:p>
          <a:p>
            <a:pPr algn="ctr"/>
            <a:endParaRPr lang="pt-BR" sz="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1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2013-2 </a:t>
            </a:r>
          </a:p>
          <a:p>
            <a:pPr algn="ctr"/>
            <a:r>
              <a:rPr lang="pt-BR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54 crianças</a:t>
            </a:r>
          </a:p>
          <a:p>
            <a:pPr algn="ctr"/>
            <a:endParaRPr lang="pt-BR" sz="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1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Retenção 95%</a:t>
            </a:r>
            <a:endParaRPr lang="pt-BR" sz="13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3234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5"/>
          <p:cNvSpPr txBox="1">
            <a:spLocks noChangeArrowheads="1"/>
          </p:cNvSpPr>
          <p:nvPr/>
        </p:nvSpPr>
        <p:spPr bwMode="auto">
          <a:xfrm>
            <a:off x="4623073" y="2420888"/>
            <a:ext cx="42449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endParaRPr lang="es-CO" sz="18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3" name="9 CuadroTexto"/>
          <p:cNvSpPr txBox="1"/>
          <p:nvPr/>
        </p:nvSpPr>
        <p:spPr>
          <a:xfrm>
            <a:off x="1835696" y="38610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 dirty="0"/>
          </a:p>
        </p:txBody>
      </p:sp>
      <p:sp>
        <p:nvSpPr>
          <p:cNvPr id="4" name="10 CuadroTexto"/>
          <p:cNvSpPr txBox="1"/>
          <p:nvPr/>
        </p:nvSpPr>
        <p:spPr>
          <a:xfrm>
            <a:off x="2483768" y="367650"/>
            <a:ext cx="3384376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algn="r">
              <a:spcBef>
                <a:spcPct val="0"/>
              </a:spcBef>
              <a:defRPr sz="24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200" b="0" cap="small" dirty="0" smtClean="0">
                <a:solidFill>
                  <a:schemeClr val="accent1">
                    <a:lumMod val="75000"/>
                  </a:schemeClr>
                </a:solidFill>
                <a:effectLst/>
                <a:latin typeface="Futura MdCn BT" pitchFamily="34" charset="0"/>
                <a:ea typeface="Arial Unicode MS" pitchFamily="34" charset="-128"/>
                <a:cs typeface="DokChampa" pitchFamily="34" charset="-34"/>
              </a:rPr>
              <a:t>Programa de Inclusão</a:t>
            </a:r>
            <a:endParaRPr lang="pt-BR" sz="2200" b="0" cap="small" dirty="0">
              <a:solidFill>
                <a:schemeClr val="accent1">
                  <a:lumMod val="75000"/>
                </a:schemeClr>
              </a:solidFill>
              <a:effectLst/>
              <a:latin typeface="Futura MdCn BT" pitchFamily="34" charset="0"/>
              <a:ea typeface="Arial Unicode MS" pitchFamily="34" charset="-128"/>
              <a:cs typeface="DokChampa" pitchFamily="34" charset="-34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835696" y="2337554"/>
            <a:ext cx="70323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600" dirty="0" smtClean="0">
                <a:latin typeface="Futura MdCn BT" pitchFamily="34" charset="0"/>
              </a:rPr>
              <a:t>Busca garantir que as Políticas, as Culturas e as Práticas Inclusivas sejam efetivas, para favorecer a acessibilidade, a permanência, a promoção e a graduação de todos os estudantes.</a:t>
            </a:r>
          </a:p>
          <a:p>
            <a:pPr algn="just"/>
            <a:endParaRPr lang="pt-BR" sz="1600" dirty="0" smtClean="0">
              <a:latin typeface="Futura MdCn BT" pitchFamily="34" charset="0"/>
            </a:endParaRPr>
          </a:p>
          <a:p>
            <a:pPr algn="just"/>
            <a:r>
              <a:rPr lang="pt-BR" sz="1600" b="1" dirty="0" smtClean="0">
                <a:latin typeface="Futura MdCn BT" pitchFamily="34" charset="0"/>
              </a:rPr>
              <a:t>Produtos:</a:t>
            </a:r>
          </a:p>
          <a:p>
            <a:pPr algn="just"/>
            <a:endParaRPr lang="pt-BR" sz="1600" b="1" dirty="0" smtClean="0">
              <a:latin typeface="Futura MdCn BT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1600" dirty="0" smtClean="0">
                <a:latin typeface="Futura MdCn BT" pitchFamily="34" charset="0"/>
              </a:rPr>
              <a:t>Estudo de barreiras e facilitadores para a </a:t>
            </a:r>
            <a:r>
              <a:rPr lang="pt-BR" sz="1600" dirty="0" err="1" smtClean="0">
                <a:latin typeface="Futura MdCn BT" pitchFamily="34" charset="0"/>
              </a:rPr>
              <a:t>inclusao</a:t>
            </a:r>
            <a:endParaRPr lang="pt-BR" sz="1600" dirty="0" smtClean="0">
              <a:latin typeface="Futura MdCn BT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1600" dirty="0" smtClean="0">
                <a:latin typeface="Futura MdCn BT" pitchFamily="34" charset="0"/>
              </a:rPr>
              <a:t>Caracterização das populações vulneráveis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1600" dirty="0" smtClean="0">
                <a:latin typeface="Futura MdCn BT" pitchFamily="34" charset="0"/>
              </a:rPr>
              <a:t>Dicionário de neologismos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1600" dirty="0" smtClean="0">
                <a:latin typeface="Futura MdCn BT" pitchFamily="34" charset="0"/>
              </a:rPr>
              <a:t>Perfil do mediador de comunicação na Educação Superior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1600" dirty="0" smtClean="0">
                <a:latin typeface="Futura MdCn BT" pitchFamily="34" charset="0"/>
              </a:rPr>
              <a:t>¨</a:t>
            </a:r>
            <a:r>
              <a:rPr lang="pt-BR" sz="1600" dirty="0" err="1" smtClean="0">
                <a:latin typeface="Futura MdCn BT" pitchFamily="34" charset="0"/>
              </a:rPr>
              <a:t>Logodáctica</a:t>
            </a:r>
            <a:r>
              <a:rPr lang="pt-BR" sz="1600" dirty="0" smtClean="0">
                <a:latin typeface="Futura MdCn BT" pitchFamily="34" charset="0"/>
              </a:rPr>
              <a:t>¨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1600" dirty="0" smtClean="0">
                <a:latin typeface="Futura MdCn BT" pitchFamily="34" charset="0"/>
              </a:rPr>
              <a:t>Flexibilidade Curricular</a:t>
            </a:r>
          </a:p>
          <a:p>
            <a:pPr algn="just"/>
            <a:endParaRPr lang="pt-BR" sz="1600" dirty="0" smtClean="0">
              <a:latin typeface="Futura MdCn BT" pitchFamily="34" charset="0"/>
            </a:endParaRPr>
          </a:p>
          <a:p>
            <a:pPr algn="just"/>
            <a:r>
              <a:rPr lang="pt-BR" sz="1600" dirty="0" smtClean="0">
                <a:latin typeface="Futura MdCn BT" pitchFamily="34" charset="0"/>
              </a:rPr>
              <a:t>Com base nos alinhamentos da Política de Educação Superior Inclusiva de agosto de 2013, se adequa o programa.</a:t>
            </a:r>
            <a:endParaRPr lang="pt-BR" sz="1600" dirty="0">
              <a:latin typeface="Futura MdCn BT" pitchFamily="34" charset="0"/>
            </a:endParaRPr>
          </a:p>
        </p:txBody>
      </p:sp>
      <p:pic>
        <p:nvPicPr>
          <p:cNvPr id="6" name="Imagen 1" descr="23.psd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1723" y="2137502"/>
            <a:ext cx="1276437" cy="3816424"/>
          </a:xfrm>
          <a:prstGeom prst="rect">
            <a:avLst/>
          </a:prstGeom>
          <a:effectLst>
            <a:glow rad="317500">
              <a:srgbClr val="CC006A">
                <a:alpha val="20000"/>
              </a:srgbClr>
            </a:glow>
          </a:effectLst>
        </p:spPr>
      </p:pic>
      <p:grpSp>
        <p:nvGrpSpPr>
          <p:cNvPr id="8" name="Grupo 19"/>
          <p:cNvGrpSpPr/>
          <p:nvPr/>
        </p:nvGrpSpPr>
        <p:grpSpPr>
          <a:xfrm>
            <a:off x="6897317" y="598483"/>
            <a:ext cx="1851147" cy="1750398"/>
            <a:chOff x="6986281" y="942668"/>
            <a:chExt cx="2170931" cy="1454053"/>
          </a:xfrm>
        </p:grpSpPr>
        <p:pic>
          <p:nvPicPr>
            <p:cNvPr id="9" name="Picture 6" descr="http://www.cardionova.net/images/greenPost-It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6281" y="942668"/>
              <a:ext cx="2170931" cy="14540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ortar rectángulo de esquina sencilla 21"/>
            <p:cNvSpPr/>
            <p:nvPr/>
          </p:nvSpPr>
          <p:spPr>
            <a:xfrm>
              <a:off x="7158314" y="1203299"/>
              <a:ext cx="1562134" cy="681478"/>
            </a:xfrm>
            <a:prstGeom prst="snip1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4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pt-BR" sz="14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pt-BR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10 Rectángulo"/>
          <p:cNvSpPr/>
          <p:nvPr/>
        </p:nvSpPr>
        <p:spPr>
          <a:xfrm>
            <a:off x="6988425" y="896233"/>
            <a:ext cx="1688031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Situação de Deficiência</a:t>
            </a:r>
          </a:p>
          <a:p>
            <a:pPr algn="ctr"/>
            <a:r>
              <a:rPr lang="pt-BR" sz="1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2013-1: </a:t>
            </a:r>
            <a:r>
              <a:rPr lang="pt-BR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54 </a:t>
            </a:r>
          </a:p>
          <a:p>
            <a:pPr algn="ctr"/>
            <a:r>
              <a:rPr lang="pt-BR" sz="1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2013-2: </a:t>
            </a:r>
            <a:r>
              <a:rPr lang="pt-BR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72 </a:t>
            </a:r>
          </a:p>
          <a:p>
            <a:pPr algn="ctr"/>
            <a:r>
              <a:rPr lang="pt-BR" sz="1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Retenção 94%</a:t>
            </a:r>
            <a:endParaRPr lang="pt-BR" sz="13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28207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662638" y="247564"/>
            <a:ext cx="5041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tx2">
                    <a:lumMod val="75000"/>
                  </a:schemeClr>
                </a:solidFill>
              </a:rPr>
              <a:t>Estrutura de Bem estar </a:t>
            </a:r>
            <a:endParaRPr lang="pt-BR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5" name="Grupo 4"/>
          <p:cNvGrpSpPr/>
          <p:nvPr/>
        </p:nvGrpSpPr>
        <p:grpSpPr>
          <a:xfrm>
            <a:off x="2051720" y="1556793"/>
            <a:ext cx="7200801" cy="4248472"/>
            <a:chOff x="847056" y="1279250"/>
            <a:chExt cx="7613275" cy="4614862"/>
          </a:xfrm>
        </p:grpSpPr>
        <p:sp>
          <p:nvSpPr>
            <p:cNvPr id="8" name="Llamada de flecha a la derecha 7"/>
            <p:cNvSpPr/>
            <p:nvPr/>
          </p:nvSpPr>
          <p:spPr>
            <a:xfrm>
              <a:off x="1040950" y="2550100"/>
              <a:ext cx="2097148" cy="2422439"/>
            </a:xfrm>
            <a:prstGeom prst="rightArrowCallout">
              <a:avLst>
                <a:gd name="adj1" fmla="val 7104"/>
                <a:gd name="adj2" fmla="val 10209"/>
                <a:gd name="adj3" fmla="val 25000"/>
                <a:gd name="adj4" fmla="val 64977"/>
              </a:avLst>
            </a:prstGeom>
            <a:ln w="63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1400" b="1" dirty="0" smtClean="0">
                  <a:solidFill>
                    <a:schemeClr val="tx1"/>
                  </a:solidFill>
                  <a:cs typeface="Arial" charset="0"/>
                </a:rPr>
                <a:t>SIGA</a:t>
              </a:r>
            </a:p>
            <a:p>
              <a:pPr algn="ctr"/>
              <a:r>
                <a:rPr lang="pt-BR" sz="1400" b="1" dirty="0" smtClean="0">
                  <a:solidFill>
                    <a:schemeClr val="tx1"/>
                  </a:solidFill>
                  <a:cs typeface="Arial" charset="0"/>
                </a:rPr>
                <a:t>Inclusão</a:t>
              </a:r>
            </a:p>
            <a:p>
              <a:pPr algn="ctr"/>
              <a:r>
                <a:rPr lang="pt-BR" sz="1400" b="1" dirty="0" smtClean="0">
                  <a:solidFill>
                    <a:schemeClr val="tx1"/>
                  </a:solidFill>
                  <a:cs typeface="Arial" charset="0"/>
                </a:rPr>
                <a:t>Aula Pedagógica Infantil</a:t>
              </a:r>
            </a:p>
            <a:p>
              <a:pPr algn="ctr"/>
              <a:r>
                <a:rPr lang="pt-BR" sz="1400" b="1" dirty="0" smtClean="0">
                  <a:solidFill>
                    <a:schemeClr val="tx1"/>
                  </a:solidFill>
                  <a:cs typeface="Arial" charset="0"/>
                </a:rPr>
                <a:t>Clima Organizacional</a:t>
              </a:r>
            </a:p>
            <a:p>
              <a:pPr algn="ctr"/>
              <a:r>
                <a:rPr lang="pt-BR" sz="1400" b="1" dirty="0" smtClean="0">
                  <a:solidFill>
                    <a:schemeClr val="tx1"/>
                  </a:solidFill>
                  <a:cs typeface="Arial" charset="0"/>
                </a:rPr>
                <a:t>Saúde Ocupacional</a:t>
              </a:r>
              <a:endParaRPr lang="pt-BR" sz="1400" b="1" dirty="0">
                <a:solidFill>
                  <a:schemeClr val="tx1"/>
                </a:solidFill>
                <a:cs typeface="Arial" charset="0"/>
              </a:endParaRPr>
            </a:p>
          </p:txBody>
        </p:sp>
        <p:sp>
          <p:nvSpPr>
            <p:cNvPr id="9" name="143 Rectángulo redondeado"/>
            <p:cNvSpPr/>
            <p:nvPr/>
          </p:nvSpPr>
          <p:spPr>
            <a:xfrm>
              <a:off x="847056" y="1279250"/>
              <a:ext cx="6133084" cy="4614862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O" sz="1600">
                <a:latin typeface="Palatino Linotype" pitchFamily="18" charset="0"/>
              </a:endParaRPr>
            </a:p>
          </p:txBody>
        </p:sp>
        <p:sp>
          <p:nvSpPr>
            <p:cNvPr id="10" name="75 Rectángulo redondeado"/>
            <p:cNvSpPr/>
            <p:nvPr/>
          </p:nvSpPr>
          <p:spPr>
            <a:xfrm>
              <a:off x="2976336" y="1949416"/>
              <a:ext cx="3961339" cy="3484563"/>
            </a:xfrm>
            <a:prstGeom prst="roundRect">
              <a:avLst/>
            </a:prstGeom>
            <a:gradFill flip="none" rotWithShape="1">
              <a:gsLst>
                <a:gs pos="0">
                  <a:srgbClr val="B6FF9F">
                    <a:shade val="30000"/>
                    <a:satMod val="115000"/>
                  </a:srgbClr>
                </a:gs>
                <a:gs pos="50000">
                  <a:srgbClr val="B6FF9F">
                    <a:shade val="67500"/>
                    <a:satMod val="115000"/>
                  </a:srgbClr>
                </a:gs>
                <a:gs pos="100000">
                  <a:srgbClr val="B6FF9F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O" sz="1600">
                <a:latin typeface="Palatino Linotype" pitchFamily="18" charset="0"/>
              </a:endParaRPr>
            </a:p>
          </p:txBody>
        </p:sp>
        <p:sp>
          <p:nvSpPr>
            <p:cNvPr id="11" name="15 Pentágono regular"/>
            <p:cNvSpPr/>
            <p:nvPr/>
          </p:nvSpPr>
          <p:spPr>
            <a:xfrm>
              <a:off x="4052587" y="2687173"/>
              <a:ext cx="2138409" cy="1722548"/>
            </a:xfrm>
            <a:prstGeom prst="pent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sz="1400" b="1" dirty="0" smtClean="0">
                  <a:solidFill>
                    <a:schemeClr val="tx1"/>
                  </a:solidFill>
                  <a:latin typeface="Palatino Linotype" pitchFamily="18" charset="0"/>
                </a:rPr>
                <a:t>Permanência com Qualidade e Bem estar</a:t>
              </a:r>
              <a:endParaRPr lang="pt-BR" sz="1400" b="1" dirty="0">
                <a:solidFill>
                  <a:schemeClr val="tx1"/>
                </a:solidFill>
                <a:latin typeface="Palatino Linotype" pitchFamily="18" charset="0"/>
              </a:endParaRPr>
            </a:p>
          </p:txBody>
        </p:sp>
        <p:sp>
          <p:nvSpPr>
            <p:cNvPr id="12" name="11 CuadroTexto"/>
            <p:cNvSpPr txBox="1">
              <a:spLocks noChangeArrowheads="1"/>
            </p:cNvSpPr>
            <p:nvPr/>
          </p:nvSpPr>
          <p:spPr bwMode="auto">
            <a:xfrm>
              <a:off x="4762965" y="2249214"/>
              <a:ext cx="773180" cy="300888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pt-BR" sz="1200" b="1" dirty="0" smtClean="0">
                  <a:latin typeface="Palatino Linotype" pitchFamily="18" charset="0"/>
                  <a:cs typeface="Arial" charset="0"/>
                </a:rPr>
                <a:t>Direção</a:t>
              </a:r>
              <a:endParaRPr lang="pt-BR" sz="1200" b="1" dirty="0">
                <a:latin typeface="Palatino Linotype" pitchFamily="18" charset="0"/>
                <a:cs typeface="Arial" charset="0"/>
              </a:endParaRPr>
            </a:p>
          </p:txBody>
        </p:sp>
        <p:sp>
          <p:nvSpPr>
            <p:cNvPr id="13" name="12 CuadroTexto"/>
            <p:cNvSpPr txBox="1">
              <a:spLocks noChangeArrowheads="1"/>
            </p:cNvSpPr>
            <p:nvPr/>
          </p:nvSpPr>
          <p:spPr bwMode="auto">
            <a:xfrm>
              <a:off x="6043418" y="2921827"/>
              <a:ext cx="764705" cy="300888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pt-BR" sz="1200" b="1" smtClean="0">
                  <a:latin typeface="Palatino Linotype" pitchFamily="18" charset="0"/>
                  <a:cs typeface="Arial" charset="0"/>
                </a:rPr>
                <a:t>Cultura</a:t>
              </a:r>
              <a:endParaRPr lang="pt-BR" sz="1200" b="1">
                <a:latin typeface="Palatino Linotype" pitchFamily="18" charset="0"/>
                <a:cs typeface="Arial" charset="0"/>
              </a:endParaRPr>
            </a:p>
          </p:txBody>
        </p:sp>
        <p:sp>
          <p:nvSpPr>
            <p:cNvPr id="14" name="13 CuadroTexto"/>
            <p:cNvSpPr txBox="1">
              <a:spLocks noChangeArrowheads="1"/>
            </p:cNvSpPr>
            <p:nvPr/>
          </p:nvSpPr>
          <p:spPr bwMode="auto">
            <a:xfrm>
              <a:off x="5754482" y="4251858"/>
              <a:ext cx="1107061" cy="501479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pt-BR" sz="1200" b="1" dirty="0" smtClean="0">
                  <a:latin typeface="Palatino Linotype" pitchFamily="18" charset="0"/>
                  <a:cs typeface="Arial" charset="0"/>
                </a:rPr>
                <a:t>Recreação e </a:t>
              </a:r>
            </a:p>
            <a:p>
              <a:pPr algn="ctr" eaLnBrk="1" hangingPunct="1"/>
              <a:r>
                <a:rPr lang="pt-BR" sz="1200" b="1" dirty="0" smtClean="0">
                  <a:latin typeface="Palatino Linotype" pitchFamily="18" charset="0"/>
                  <a:cs typeface="Arial" charset="0"/>
                </a:rPr>
                <a:t>Desportes</a:t>
              </a:r>
              <a:endParaRPr lang="pt-BR" sz="1200" b="1" dirty="0">
                <a:latin typeface="Palatino Linotype" pitchFamily="18" charset="0"/>
                <a:cs typeface="Arial" charset="0"/>
              </a:endParaRPr>
            </a:p>
          </p:txBody>
        </p:sp>
        <p:sp>
          <p:nvSpPr>
            <p:cNvPr id="15" name="14 CuadroTexto"/>
            <p:cNvSpPr txBox="1">
              <a:spLocks noChangeArrowheads="1"/>
            </p:cNvSpPr>
            <p:nvPr/>
          </p:nvSpPr>
          <p:spPr bwMode="auto">
            <a:xfrm>
              <a:off x="2987089" y="2765716"/>
              <a:ext cx="1674920" cy="501479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pt-BR" sz="1200" b="1" dirty="0" smtClean="0">
                  <a:latin typeface="Palatino Linotype" pitchFamily="18" charset="0"/>
                  <a:cs typeface="Arial" charset="0"/>
                </a:rPr>
                <a:t>Desenvolvimento </a:t>
              </a:r>
            </a:p>
            <a:p>
              <a:pPr algn="ctr" eaLnBrk="1" hangingPunct="1"/>
              <a:r>
                <a:rPr lang="pt-BR" sz="1200" b="1" dirty="0" smtClean="0">
                  <a:latin typeface="Palatino Linotype" pitchFamily="18" charset="0"/>
                  <a:cs typeface="Arial" charset="0"/>
                </a:rPr>
                <a:t>Humano</a:t>
              </a:r>
              <a:endParaRPr lang="pt-BR" sz="1200" b="1" dirty="0">
                <a:latin typeface="Palatino Linotype" pitchFamily="18" charset="0"/>
                <a:cs typeface="Arial" charset="0"/>
              </a:endParaRPr>
            </a:p>
          </p:txBody>
        </p:sp>
        <p:sp>
          <p:nvSpPr>
            <p:cNvPr id="16" name="16 CuadroTexto"/>
            <p:cNvSpPr txBox="1">
              <a:spLocks noChangeArrowheads="1"/>
            </p:cNvSpPr>
            <p:nvPr/>
          </p:nvSpPr>
          <p:spPr bwMode="auto">
            <a:xfrm>
              <a:off x="3374812" y="4481246"/>
              <a:ext cx="696307" cy="300888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pt-BR" sz="1200" b="1" dirty="0" smtClean="0">
                  <a:latin typeface="Palatino Linotype" pitchFamily="18" charset="0"/>
                  <a:cs typeface="Arial" charset="0"/>
                </a:rPr>
                <a:t>Saúde</a:t>
              </a:r>
              <a:endParaRPr lang="pt-BR" sz="1200" b="1" dirty="0">
                <a:latin typeface="Palatino Linotype" pitchFamily="18" charset="0"/>
                <a:cs typeface="Arial" charset="0"/>
              </a:endParaRPr>
            </a:p>
          </p:txBody>
        </p:sp>
        <p:cxnSp>
          <p:nvCxnSpPr>
            <p:cNvPr id="17" name="116 Conector angular"/>
            <p:cNvCxnSpPr/>
            <p:nvPr/>
          </p:nvCxnSpPr>
          <p:spPr>
            <a:xfrm>
              <a:off x="3933372" y="1969813"/>
              <a:ext cx="729095" cy="428476"/>
            </a:xfrm>
            <a:prstGeom prst="bentConnector3">
              <a:avLst>
                <a:gd name="adj1" fmla="val 9478"/>
              </a:avLst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119 Conector angular"/>
            <p:cNvCxnSpPr/>
            <p:nvPr/>
          </p:nvCxnSpPr>
          <p:spPr>
            <a:xfrm rot="10800000" flipV="1">
              <a:off x="5565854" y="1969812"/>
              <a:ext cx="578307" cy="436022"/>
            </a:xfrm>
            <a:prstGeom prst="bentConnector3">
              <a:avLst>
                <a:gd name="adj1" fmla="val 3354"/>
              </a:avLst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132 Conector recto de flecha"/>
            <p:cNvCxnSpPr/>
            <p:nvPr/>
          </p:nvCxnSpPr>
          <p:spPr>
            <a:xfrm flipH="1">
              <a:off x="3893456" y="2374301"/>
              <a:ext cx="855204" cy="318620"/>
            </a:xfrm>
            <a:prstGeom prst="straightConnector1">
              <a:avLst/>
            </a:prstGeom>
            <a:ln w="28575">
              <a:solidFill>
                <a:schemeClr val="tx1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34 Conector recto de flecha"/>
            <p:cNvCxnSpPr/>
            <p:nvPr/>
          </p:nvCxnSpPr>
          <p:spPr>
            <a:xfrm>
              <a:off x="5597431" y="2530737"/>
              <a:ext cx="506309" cy="400690"/>
            </a:xfrm>
            <a:prstGeom prst="straightConnector1">
              <a:avLst/>
            </a:prstGeom>
            <a:ln w="28575">
              <a:solidFill>
                <a:schemeClr val="tx1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138 Conector recto de flecha"/>
            <p:cNvCxnSpPr>
              <a:stCxn id="13" idx="2"/>
            </p:cNvCxnSpPr>
            <p:nvPr/>
          </p:nvCxnSpPr>
          <p:spPr>
            <a:xfrm>
              <a:off x="6425771" y="3222714"/>
              <a:ext cx="9407" cy="952913"/>
            </a:xfrm>
            <a:prstGeom prst="straightConnector1">
              <a:avLst/>
            </a:prstGeom>
            <a:ln w="28575">
              <a:solidFill>
                <a:schemeClr val="tx1"/>
              </a:solidFill>
              <a:prstDash val="sysDash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140 Conector recto de flecha"/>
            <p:cNvCxnSpPr>
              <a:endCxn id="15" idx="2"/>
            </p:cNvCxnSpPr>
            <p:nvPr/>
          </p:nvCxnSpPr>
          <p:spPr>
            <a:xfrm flipH="1" flipV="1">
              <a:off x="3824549" y="3267195"/>
              <a:ext cx="95098" cy="457716"/>
            </a:xfrm>
            <a:prstGeom prst="straightConnector1">
              <a:avLst/>
            </a:prstGeom>
            <a:ln w="28575">
              <a:solidFill>
                <a:schemeClr val="tx1"/>
              </a:solidFill>
              <a:prstDash val="sysDash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144 CuadroTexto"/>
            <p:cNvSpPr txBox="1"/>
            <p:nvPr/>
          </p:nvSpPr>
          <p:spPr>
            <a:xfrm>
              <a:off x="6980141" y="2989628"/>
              <a:ext cx="1480190" cy="67135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B050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pt-BR" sz="1200" b="1" dirty="0" smtClean="0">
                  <a:latin typeface="Palatino Linotype" pitchFamily="18" charset="0"/>
                </a:rPr>
                <a:t>COMUNIDADE ACADÊMICA</a:t>
              </a:r>
            </a:p>
          </p:txBody>
        </p:sp>
        <p:cxnSp>
          <p:nvCxnSpPr>
            <p:cNvPr id="24" name="148 Conector angular"/>
            <p:cNvCxnSpPr>
              <a:stCxn id="9" idx="0"/>
              <a:endCxn id="23" idx="0"/>
            </p:cNvCxnSpPr>
            <p:nvPr/>
          </p:nvCxnSpPr>
          <p:spPr>
            <a:xfrm rot="16200000" flipH="1">
              <a:off x="4961727" y="231120"/>
              <a:ext cx="1710378" cy="3806638"/>
            </a:xfrm>
            <a:prstGeom prst="bentConnector3">
              <a:avLst>
                <a:gd name="adj1" fmla="val -14518"/>
              </a:avLst>
            </a:prstGeom>
            <a:ln w="28575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150 Conector angular"/>
            <p:cNvCxnSpPr>
              <a:stCxn id="9" idx="2"/>
              <a:endCxn id="23" idx="2"/>
            </p:cNvCxnSpPr>
            <p:nvPr/>
          </p:nvCxnSpPr>
          <p:spPr>
            <a:xfrm rot="5400000" flipH="1" flipV="1">
              <a:off x="4700351" y="2874229"/>
              <a:ext cx="2233129" cy="3806638"/>
            </a:xfrm>
            <a:prstGeom prst="bentConnector3">
              <a:avLst>
                <a:gd name="adj1" fmla="val -11120"/>
              </a:avLst>
            </a:prstGeom>
            <a:ln w="28575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74 CuadroTexto"/>
            <p:cNvSpPr txBox="1"/>
            <p:nvPr/>
          </p:nvSpPr>
          <p:spPr>
            <a:xfrm>
              <a:off x="3934064" y="1446592"/>
              <a:ext cx="2242284" cy="6352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pt-BR" sz="1600" dirty="0" smtClean="0">
                  <a:latin typeface="Palatino Linotype" pitchFamily="18" charset="0"/>
                </a:rPr>
                <a:t>Conselho Acadêmico</a:t>
              </a:r>
            </a:p>
            <a:p>
              <a:pPr algn="ctr">
                <a:defRPr/>
              </a:pPr>
              <a:r>
                <a:rPr lang="pt-BR" sz="1600" dirty="0" smtClean="0">
                  <a:latin typeface="Palatino Linotype" pitchFamily="18" charset="0"/>
                </a:rPr>
                <a:t>Reitoria</a:t>
              </a:r>
              <a:endParaRPr lang="pt-BR" sz="1600" dirty="0">
                <a:latin typeface="Palatino Linotype" pitchFamily="18" charset="0"/>
              </a:endParaRPr>
            </a:p>
          </p:txBody>
        </p:sp>
        <p:sp>
          <p:nvSpPr>
            <p:cNvPr id="27" name="16 CuadroTexto"/>
            <p:cNvSpPr txBox="1">
              <a:spLocks noChangeArrowheads="1"/>
            </p:cNvSpPr>
            <p:nvPr/>
          </p:nvSpPr>
          <p:spPr bwMode="auto">
            <a:xfrm>
              <a:off x="4312383" y="5012504"/>
              <a:ext cx="1388402" cy="300888"/>
            </a:xfrm>
            <a:prstGeom prst="rect">
              <a:avLst/>
            </a:prstGeom>
            <a:noFill/>
            <a:ln w="9525">
              <a:solidFill>
                <a:schemeClr val="tx2">
                  <a:lumMod val="60000"/>
                  <a:lumOff val="40000"/>
                </a:schemeClr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pt-BR" sz="1200" b="1" dirty="0" smtClean="0">
                  <a:latin typeface="Palatino Linotype" pitchFamily="18" charset="0"/>
                  <a:cs typeface="Arial" charset="0"/>
                </a:rPr>
                <a:t>Socioeconômica</a:t>
              </a:r>
              <a:endParaRPr lang="pt-BR" sz="1200" b="1" dirty="0">
                <a:latin typeface="Palatino Linotype" pitchFamily="18" charset="0"/>
                <a:cs typeface="Arial" charset="0"/>
              </a:endParaRPr>
            </a:p>
          </p:txBody>
        </p:sp>
        <p:cxnSp>
          <p:nvCxnSpPr>
            <p:cNvPr id="28" name="134 Conector recto de flecha"/>
            <p:cNvCxnSpPr>
              <a:endCxn id="27" idx="1"/>
            </p:cNvCxnSpPr>
            <p:nvPr/>
          </p:nvCxnSpPr>
          <p:spPr>
            <a:xfrm>
              <a:off x="3722967" y="4782133"/>
              <a:ext cx="589417" cy="380815"/>
            </a:xfrm>
            <a:prstGeom prst="straightConnector1">
              <a:avLst/>
            </a:prstGeom>
            <a:ln w="28575">
              <a:solidFill>
                <a:schemeClr val="tx1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134 Conector recto de flecha"/>
            <p:cNvCxnSpPr/>
            <p:nvPr/>
          </p:nvCxnSpPr>
          <p:spPr>
            <a:xfrm flipV="1">
              <a:off x="5694322" y="4720841"/>
              <a:ext cx="785827" cy="432358"/>
            </a:xfrm>
            <a:prstGeom prst="straightConnector1">
              <a:avLst/>
            </a:prstGeom>
            <a:ln w="28575">
              <a:solidFill>
                <a:schemeClr val="tx1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14 CuadroTexto"/>
            <p:cNvSpPr txBox="1">
              <a:spLocks noChangeArrowheads="1"/>
            </p:cNvSpPr>
            <p:nvPr/>
          </p:nvSpPr>
          <p:spPr bwMode="auto">
            <a:xfrm>
              <a:off x="3150125" y="3704007"/>
              <a:ext cx="1071560" cy="300888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pt-BR" sz="1200" b="1" smtClean="0">
                  <a:latin typeface="Palatino Linotype" pitchFamily="18" charset="0"/>
                  <a:cs typeface="Arial" charset="0"/>
                </a:rPr>
                <a:t>Programas</a:t>
              </a:r>
              <a:endParaRPr lang="pt-BR" sz="1200" b="1">
                <a:latin typeface="Palatino Linotype" pitchFamily="18" charset="0"/>
                <a:cs typeface="Arial" charset="0"/>
              </a:endParaRPr>
            </a:p>
          </p:txBody>
        </p:sp>
        <p:cxnSp>
          <p:nvCxnSpPr>
            <p:cNvPr id="31" name="134 Conector recto de flecha"/>
            <p:cNvCxnSpPr>
              <a:endCxn id="16" idx="0"/>
            </p:cNvCxnSpPr>
            <p:nvPr/>
          </p:nvCxnSpPr>
          <p:spPr>
            <a:xfrm>
              <a:off x="3692190" y="4016879"/>
              <a:ext cx="30775" cy="464367"/>
            </a:xfrm>
            <a:prstGeom prst="straightConnector1">
              <a:avLst/>
            </a:prstGeom>
            <a:ln w="28575">
              <a:solidFill>
                <a:schemeClr val="tx1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Documento 31"/>
          <p:cNvSpPr/>
          <p:nvPr/>
        </p:nvSpPr>
        <p:spPr>
          <a:xfrm>
            <a:off x="81887" y="1124744"/>
            <a:ext cx="1969833" cy="5256584"/>
          </a:xfrm>
          <a:prstGeom prst="flowChartDocumen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t-BR" sz="9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sz="9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sz="9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sz="9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sz="95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1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</a:t>
            </a:r>
            <a:r>
              <a:rPr lang="pt-BR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Médicos</a:t>
            </a:r>
          </a:p>
          <a:p>
            <a:r>
              <a:rPr lang="pt-BR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Enfermeiras</a:t>
            </a:r>
          </a:p>
          <a:p>
            <a:r>
              <a:rPr lang="pt-BR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Nutricionistas</a:t>
            </a:r>
          </a:p>
          <a:p>
            <a:r>
              <a:rPr lang="pt-BR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 Psicólogos</a:t>
            </a:r>
          </a:p>
          <a:p>
            <a:r>
              <a:rPr lang="pt-BR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Psicólogos especializados em vícios</a:t>
            </a:r>
          </a:p>
          <a:p>
            <a:r>
              <a:rPr lang="pt-BR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Assessores Espirituais</a:t>
            </a:r>
          </a:p>
          <a:p>
            <a:r>
              <a:rPr lang="pt-BR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Trabalhador Social</a:t>
            </a:r>
          </a:p>
          <a:p>
            <a:r>
              <a:rPr lang="pt-BR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Profissionais do Desporte</a:t>
            </a:r>
          </a:p>
          <a:p>
            <a:r>
              <a:rPr lang="pt-BR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 Treinadores desportivos</a:t>
            </a:r>
          </a:p>
          <a:p>
            <a:r>
              <a:rPr lang="pt-BR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Licenciados Pedagogia Infantil</a:t>
            </a:r>
          </a:p>
          <a:p>
            <a:r>
              <a:rPr lang="pt-BR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Técnica em Primeira Infância</a:t>
            </a:r>
          </a:p>
          <a:p>
            <a:r>
              <a:rPr lang="pt-BR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Professional em desenvolvimento Familiar</a:t>
            </a:r>
          </a:p>
          <a:p>
            <a:r>
              <a:rPr lang="pt-BR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Intérprete de língua de sinais</a:t>
            </a:r>
          </a:p>
          <a:p>
            <a:r>
              <a:rPr lang="pt-BR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Fonoaudiólogo</a:t>
            </a:r>
          </a:p>
          <a:p>
            <a:r>
              <a:rPr lang="pt-BR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Geriatra</a:t>
            </a:r>
          </a:p>
          <a:p>
            <a:r>
              <a:rPr lang="pt-BR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pt-BR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Professores em artes</a:t>
            </a:r>
          </a:p>
          <a:p>
            <a:r>
              <a:rPr lang="pt-BR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pt-BR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Coordenadores de grupos artísticos</a:t>
            </a:r>
          </a:p>
          <a:p>
            <a:r>
              <a:rPr lang="pt-BR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63</a:t>
            </a:r>
            <a:r>
              <a:rPr lang="pt-BR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Assessores Acadêmicos</a:t>
            </a:r>
          </a:p>
          <a:p>
            <a:r>
              <a:rPr lang="pt-BR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pt-BR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Diretor Operativo de Bem Estar</a:t>
            </a:r>
          </a:p>
          <a:p>
            <a:r>
              <a:rPr lang="pt-BR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pt-BR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Líder de Projeto de Bem Estar - Fraternidade</a:t>
            </a:r>
          </a:p>
          <a:p>
            <a:r>
              <a:rPr lang="pt-BR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r>
              <a:rPr lang="pt-BR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Apoios administrativos</a:t>
            </a:r>
          </a:p>
          <a:p>
            <a:endParaRPr lang="pt-BR" sz="95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sz="95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TOTAL 171</a:t>
            </a:r>
          </a:p>
          <a:p>
            <a:endParaRPr lang="pt-BR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15374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E:\margarita\DSC_02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71678"/>
            <a:ext cx="9144000" cy="4786321"/>
          </a:xfrm>
          <a:prstGeom prst="rect">
            <a:avLst/>
          </a:prstGeom>
          <a:noFill/>
        </p:spPr>
      </p:pic>
      <p:pic>
        <p:nvPicPr>
          <p:cNvPr id="6" name="Picture 2" descr="C:\Users\ramonledesma\Desktop\PRESENTACIONES VARIAS\JORNADAS\DSC014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6455" y="0"/>
            <a:ext cx="4997546" cy="3140292"/>
          </a:xfrm>
          <a:prstGeom prst="rect">
            <a:avLst/>
          </a:prstGeom>
          <a:noFill/>
        </p:spPr>
      </p:pic>
      <p:pic>
        <p:nvPicPr>
          <p:cNvPr id="10" name="Picture 2" descr="E:\margarita\IMG_0010.JPG"/>
          <p:cNvPicPr>
            <a:picLocks noChangeAspect="1" noChangeArrowheads="1"/>
          </p:cNvPicPr>
          <p:nvPr/>
        </p:nvPicPr>
        <p:blipFill>
          <a:blip r:embed="rId4" cstate="print">
            <a:lum contrast="-20000"/>
          </a:blip>
          <a:srcRect/>
          <a:stretch>
            <a:fillRect/>
          </a:stretch>
        </p:blipFill>
        <p:spPr bwMode="auto">
          <a:xfrm>
            <a:off x="-1" y="-1"/>
            <a:ext cx="4369089" cy="31402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78811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áfico 5"/>
          <p:cNvGraphicFramePr>
            <a:graphicFrameLocks/>
          </p:cNvGraphicFramePr>
          <p:nvPr>
            <p:extLst/>
          </p:nvPr>
        </p:nvGraphicFramePr>
        <p:xfrm>
          <a:off x="755576" y="1607344"/>
          <a:ext cx="7776864" cy="4125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CuadroTexto 6"/>
          <p:cNvSpPr txBox="1"/>
          <p:nvPr/>
        </p:nvSpPr>
        <p:spPr>
          <a:xfrm>
            <a:off x="178332" y="1052736"/>
            <a:ext cx="8930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>
                <a:solidFill>
                  <a:srgbClr val="1F497D">
                    <a:lumMod val="75000"/>
                  </a:srgbClr>
                </a:solidFill>
              </a:rPr>
              <a:t>Orçamento para o Bem estar </a:t>
            </a:r>
            <a:r>
              <a:rPr lang="pt-BR" b="1" dirty="0" smtClean="0">
                <a:solidFill>
                  <a:srgbClr val="1F497D">
                    <a:lumMod val="75000"/>
                  </a:srgbClr>
                </a:solidFill>
              </a:rPr>
              <a:t>(cifras em milhões de pesos colombianos)</a:t>
            </a:r>
            <a:endParaRPr lang="pt-BR" b="1" dirty="0">
              <a:solidFill>
                <a:srgbClr val="1F497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44929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06324" y="980728"/>
            <a:ext cx="8930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rgbClr val="1F497D">
                    <a:lumMod val="75000"/>
                  </a:srgbClr>
                </a:solidFill>
              </a:rPr>
              <a:t>Cobertura dos Serviços de Bem estar por Faculdade</a:t>
            </a:r>
            <a:endParaRPr lang="pt-BR" sz="2400" b="1" dirty="0">
              <a:solidFill>
                <a:srgbClr val="1F497D">
                  <a:lumMod val="75000"/>
                </a:srgbClr>
              </a:solidFill>
            </a:endParaRPr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339728028"/>
              </p:ext>
            </p:extLst>
          </p:nvPr>
        </p:nvGraphicFramePr>
        <p:xfrm>
          <a:off x="263739" y="1700808"/>
          <a:ext cx="8786156" cy="44105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0709158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23528" y="908720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smtClean="0">
                <a:solidFill>
                  <a:schemeClr val="tx2">
                    <a:lumMod val="75000"/>
                  </a:schemeClr>
                </a:solidFill>
              </a:rPr>
              <a:t>Oportunidades de Melhoramento</a:t>
            </a:r>
            <a:endParaRPr lang="pt-BR" sz="3200" b="1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86904608"/>
              </p:ext>
            </p:extLst>
          </p:nvPr>
        </p:nvGraphicFramePr>
        <p:xfrm>
          <a:off x="323528" y="1458441"/>
          <a:ext cx="8424936" cy="45578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27355"/>
                <a:gridCol w="1036032"/>
                <a:gridCol w="1330253"/>
                <a:gridCol w="1331296"/>
              </a:tblGrid>
              <a:tr h="188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Acciones de Mejoramiento</a:t>
                      </a:r>
                      <a:endParaRPr lang="pt-BR" sz="1300" b="0" noProof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 curso</a:t>
                      </a:r>
                      <a:endParaRPr lang="pt-BR" sz="1300" b="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Curto Prazo</a:t>
                      </a:r>
                      <a:endParaRPr lang="pt-BR" sz="1300" b="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Longo Prazo</a:t>
                      </a:r>
                      <a:endParaRPr lang="pt-BR" sz="1300" b="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88594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Característica 22 Clima Institucional  Qualificação – Relação com o logro ideal 93,20%</a:t>
                      </a:r>
                      <a:endParaRPr lang="pt-BR" sz="1300" b="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58324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Gerar novos mecanismos e/ou estratégias de divulgação dos serviços</a:t>
                      </a:r>
                      <a:r>
                        <a:rPr lang="pt-BR" sz="1300" b="0" baseline="0" noProof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Bem estar Institucional</a:t>
                      </a:r>
                      <a:endParaRPr lang="pt-BR" sz="1300" b="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pt-BR" sz="1300" b="0" noProof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300" b="0" noProof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300" b="0" noProof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58324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Garantir anualmente, mínimo 1% de incremento na cobertura dos serviços Bem estar</a:t>
                      </a:r>
                      <a:endParaRPr lang="pt-BR" sz="1300" b="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300" b="0" noProof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pt-BR" sz="1300" b="0" noProof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300" b="0" noProof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85920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Característica 23 Estrutura do Bem estar Institucional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Qualificação – Relação com o logro ideal 91,60%</a:t>
                      </a:r>
                      <a:endParaRPr lang="pt-BR" sz="1300" b="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58324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Consolidar o projeto de permanência estudantil como um programa permanente dentro estrutura do Bem estar Institucional</a:t>
                      </a:r>
                      <a:endParaRPr lang="pt-BR" sz="1300" b="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300" b="0" noProof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pt-BR" sz="1300" b="0" noProof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300" b="0" noProof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85920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Característica 24 Recursos para o Bem estar</a:t>
                      </a:r>
                      <a:r>
                        <a:rPr lang="pt-BR" sz="1300" b="0" baseline="0" noProof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t-BR" sz="1300" b="0" noProof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Institucional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Qualificação – Relação com o logro ideal 86,20%</a:t>
                      </a:r>
                      <a:endParaRPr lang="pt-BR" sz="1300" b="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58324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Continuar com a execução e desenvolvimento do Programa de Inclusão para</a:t>
                      </a:r>
                      <a:r>
                        <a:rPr lang="pt-BR" sz="1300" b="0" baseline="0" noProof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ampliar a cobertura e benefícios para esta população</a:t>
                      </a:r>
                      <a:r>
                        <a:rPr lang="pt-BR" sz="1300" b="0" noProof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pt-BR" sz="1300" b="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pt-BR" sz="1300" b="0" noProof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300" b="0" noProof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pt-BR" sz="1300" b="0" noProof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58324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Fortalecer o Desporte recreativo, formativo, universitário e competitivo do ITM a nível local, regional, nacional e internacional.</a:t>
                      </a:r>
                      <a:endParaRPr lang="pt-BR" sz="1300" b="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pt-BR" sz="1300" b="0" noProof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300" b="0" noProof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pt-BR" sz="1300" b="0" noProof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05777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300" b="0" noProof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Avaliação do Fator 90,62%</a:t>
                      </a:r>
                      <a:endParaRPr lang="pt-BR" sz="1300" b="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398915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5 Imagen" descr="panorámica-de-noche-itm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3 Título"/>
          <p:cNvSpPr txBox="1">
            <a:spLocks/>
          </p:cNvSpPr>
          <p:nvPr/>
        </p:nvSpPr>
        <p:spPr bwMode="auto">
          <a:xfrm>
            <a:off x="611560" y="2130425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9600" b="1" dirty="0" err="1" smtClean="0">
                <a:solidFill>
                  <a:schemeClr val="bg1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Obrigado</a:t>
            </a:r>
            <a:endParaRPr lang="es-CO" sz="9600" b="1" dirty="0">
              <a:solidFill>
                <a:schemeClr val="bg1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3779912" y="3845947"/>
            <a:ext cx="528701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/>
              <a:t>Psicólogo Carlos Andrés </a:t>
            </a:r>
            <a:r>
              <a:rPr lang="pt-BR" b="1" dirty="0" err="1" smtClean="0"/>
              <a:t>Gaviria</a:t>
            </a:r>
            <a:r>
              <a:rPr lang="pt-BR" b="1" dirty="0" smtClean="0"/>
              <a:t> </a:t>
            </a:r>
            <a:r>
              <a:rPr lang="pt-BR" b="1" dirty="0" err="1" smtClean="0"/>
              <a:t>Sierra</a:t>
            </a:r>
            <a:endParaRPr lang="pt-BR" b="1" dirty="0" smtClean="0"/>
          </a:p>
          <a:p>
            <a:pPr algn="r"/>
            <a:r>
              <a:rPr lang="pt-BR" b="1" dirty="0" smtClean="0"/>
              <a:t>Docente Tempo Completo – Ocasional</a:t>
            </a:r>
          </a:p>
          <a:p>
            <a:pPr algn="r"/>
            <a:r>
              <a:rPr lang="pt-BR" b="1" dirty="0" smtClean="0"/>
              <a:t>Serviço de Intervenção e Gestão Acadêmica - SIGA</a:t>
            </a:r>
          </a:p>
          <a:p>
            <a:pPr algn="r"/>
            <a:r>
              <a:rPr lang="pt-BR" b="1" dirty="0" smtClean="0"/>
              <a:t>Direção de Bem Estar Institucional</a:t>
            </a:r>
          </a:p>
          <a:p>
            <a:pPr algn="r"/>
            <a:r>
              <a:rPr lang="pt-BR" b="1" dirty="0" smtClean="0"/>
              <a:t>Instituto Tecnológico Metropolitano – ITM</a:t>
            </a:r>
          </a:p>
          <a:p>
            <a:pPr algn="r"/>
            <a:r>
              <a:rPr lang="pt-BR" b="1" dirty="0" smtClean="0">
                <a:hlinkClick r:id="rId4"/>
              </a:rPr>
              <a:t>carlosgaviria@itm.edu.co</a:t>
            </a:r>
            <a:endParaRPr lang="pt-BR" b="1" dirty="0" smtClean="0"/>
          </a:p>
          <a:p>
            <a:pPr algn="r"/>
            <a:r>
              <a:rPr lang="pt-BR" b="1" dirty="0" smtClean="0"/>
              <a:t>Medellín - Colômbia 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xmlns="" val="225896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2 Diagrama"/>
          <p:cNvGraphicFramePr/>
          <p:nvPr>
            <p:extLst>
              <p:ext uri="{D42A27DB-BD31-4B8C-83A1-F6EECF244321}">
                <p14:modId xmlns:p14="http://schemas.microsoft.com/office/powerpoint/2010/main" xmlns="" val="3784529699"/>
              </p:ext>
            </p:extLst>
          </p:nvPr>
        </p:nvGraphicFramePr>
        <p:xfrm>
          <a:off x="395536" y="1628800"/>
          <a:ext cx="8496944" cy="47567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683568" y="908720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BEM ESTAR INSTITUCIONAL NO ITM</a:t>
            </a:r>
            <a:endParaRPr lang="es-CO" sz="3200" b="1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84023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o 14"/>
          <p:cNvGrpSpPr/>
          <p:nvPr/>
        </p:nvGrpSpPr>
        <p:grpSpPr>
          <a:xfrm>
            <a:off x="35496" y="1340768"/>
            <a:ext cx="8830664" cy="4558177"/>
            <a:chOff x="-82200" y="1484784"/>
            <a:chExt cx="8830664" cy="4558177"/>
          </a:xfrm>
        </p:grpSpPr>
        <p:sp>
          <p:nvSpPr>
            <p:cNvPr id="16" name="37 CuadroTexto"/>
            <p:cNvSpPr txBox="1"/>
            <p:nvPr/>
          </p:nvSpPr>
          <p:spPr>
            <a:xfrm>
              <a:off x="899592" y="3114836"/>
              <a:ext cx="1802181" cy="36933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pt-BR" smtClean="0"/>
                <a:t>Plano Estratégico</a:t>
              </a:r>
              <a:endParaRPr lang="pt-BR"/>
            </a:p>
          </p:txBody>
        </p:sp>
        <p:sp>
          <p:nvSpPr>
            <p:cNvPr id="17" name="38 CuadroTexto"/>
            <p:cNvSpPr txBox="1"/>
            <p:nvPr/>
          </p:nvSpPr>
          <p:spPr>
            <a:xfrm>
              <a:off x="1419150" y="3834359"/>
              <a:ext cx="3602140" cy="36933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t-BR" smtClean="0"/>
                <a:t>Política Institucional de Governança</a:t>
              </a:r>
              <a:endParaRPr lang="pt-BR"/>
            </a:p>
          </p:txBody>
        </p:sp>
        <p:cxnSp>
          <p:nvCxnSpPr>
            <p:cNvPr id="18" name="42 Conector angular"/>
            <p:cNvCxnSpPr>
              <a:endCxn id="17" idx="1"/>
            </p:cNvCxnSpPr>
            <p:nvPr/>
          </p:nvCxnSpPr>
          <p:spPr>
            <a:xfrm rot="16200000" flipH="1">
              <a:off x="1032493" y="3632368"/>
              <a:ext cx="534858" cy="238456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101 Grupo"/>
            <p:cNvGrpSpPr/>
            <p:nvPr/>
          </p:nvGrpSpPr>
          <p:grpSpPr>
            <a:xfrm>
              <a:off x="5148064" y="2401724"/>
              <a:ext cx="3600400" cy="2828057"/>
              <a:chOff x="5148064" y="3068960"/>
              <a:chExt cx="3600400" cy="2828057"/>
            </a:xfrm>
          </p:grpSpPr>
          <p:sp>
            <p:nvSpPr>
              <p:cNvPr id="44" name="44 CuadroTexto"/>
              <p:cNvSpPr txBox="1"/>
              <p:nvPr/>
            </p:nvSpPr>
            <p:spPr>
              <a:xfrm>
                <a:off x="5292080" y="3439020"/>
                <a:ext cx="3456384" cy="523220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pt-BR" sz="1400" dirty="0" smtClean="0"/>
                  <a:t>Eixo 2. Investigação, inovação e desenvolvimento ao serviço da sociedade </a:t>
                </a:r>
                <a:endParaRPr lang="pt-BR" sz="1400" dirty="0"/>
              </a:p>
            </p:txBody>
          </p:sp>
          <p:sp>
            <p:nvSpPr>
              <p:cNvPr id="45" name="45 CuadroTexto"/>
              <p:cNvSpPr txBox="1"/>
              <p:nvPr/>
            </p:nvSpPr>
            <p:spPr>
              <a:xfrm>
                <a:off x="5292080" y="3068960"/>
                <a:ext cx="3456384" cy="307777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pt-BR" sz="1400" dirty="0" smtClean="0"/>
                  <a:t>Eixo 1. Formação Integral com qualidade</a:t>
                </a:r>
                <a:endParaRPr lang="pt-BR" sz="1400" dirty="0"/>
              </a:p>
            </p:txBody>
          </p:sp>
          <p:sp>
            <p:nvSpPr>
              <p:cNvPr id="46" name="46 CuadroTexto"/>
              <p:cNvSpPr txBox="1"/>
              <p:nvPr/>
            </p:nvSpPr>
            <p:spPr>
              <a:xfrm>
                <a:off x="5292080" y="4024808"/>
                <a:ext cx="3456384" cy="523220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pt-BR" sz="1400" dirty="0" smtClean="0"/>
                  <a:t>Eixo 3. Responsabilidade social e projeção institucional</a:t>
                </a:r>
                <a:endParaRPr lang="pt-BR" sz="1400" dirty="0"/>
              </a:p>
            </p:txBody>
          </p:sp>
          <p:sp>
            <p:nvSpPr>
              <p:cNvPr id="47" name="47 CuadroTexto"/>
              <p:cNvSpPr txBox="1"/>
              <p:nvPr/>
            </p:nvSpPr>
            <p:spPr>
              <a:xfrm>
                <a:off x="5292080" y="4633391"/>
                <a:ext cx="3456384" cy="32316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pt-BR" sz="1500" b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Eixo 4. Bem estar Institucional</a:t>
                </a:r>
                <a:endParaRPr lang="pt-BR" sz="1500" b="1" dirty="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8" name="48 CuadroTexto"/>
              <p:cNvSpPr txBox="1"/>
              <p:nvPr/>
            </p:nvSpPr>
            <p:spPr>
              <a:xfrm>
                <a:off x="5292080" y="5013176"/>
                <a:ext cx="3456384" cy="523220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pt-BR" sz="1400" dirty="0" smtClean="0"/>
                  <a:t>Eixo 5. Relação e cooperação interinstitucional</a:t>
                </a:r>
                <a:endParaRPr lang="pt-BR" sz="1400" dirty="0"/>
              </a:p>
            </p:txBody>
          </p:sp>
          <p:sp>
            <p:nvSpPr>
              <p:cNvPr id="49" name="49 CuadroTexto"/>
              <p:cNvSpPr txBox="1"/>
              <p:nvPr/>
            </p:nvSpPr>
            <p:spPr>
              <a:xfrm>
                <a:off x="5292080" y="5589240"/>
                <a:ext cx="3456384" cy="307777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pt-BR" sz="1400" dirty="0" smtClean="0"/>
                  <a:t>Eixo 6. Administração ao serviço da academia</a:t>
                </a:r>
                <a:endParaRPr lang="pt-BR" sz="1400" dirty="0"/>
              </a:p>
            </p:txBody>
          </p:sp>
          <p:cxnSp>
            <p:nvCxnSpPr>
              <p:cNvPr id="50" name="55 Conector recto"/>
              <p:cNvCxnSpPr/>
              <p:nvPr/>
            </p:nvCxnSpPr>
            <p:spPr>
              <a:xfrm>
                <a:off x="5148064" y="3223429"/>
                <a:ext cx="0" cy="262742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57 Conector recto"/>
              <p:cNvCxnSpPr>
                <a:endCxn id="45" idx="1"/>
              </p:cNvCxnSpPr>
              <p:nvPr/>
            </p:nvCxnSpPr>
            <p:spPr>
              <a:xfrm>
                <a:off x="5148064" y="3222848"/>
                <a:ext cx="144016" cy="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59 Conector recto"/>
              <p:cNvCxnSpPr>
                <a:endCxn id="44" idx="1"/>
              </p:cNvCxnSpPr>
              <p:nvPr/>
            </p:nvCxnSpPr>
            <p:spPr>
              <a:xfrm>
                <a:off x="5148064" y="3700630"/>
                <a:ext cx="14401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63 Conector recto"/>
              <p:cNvCxnSpPr>
                <a:stCxn id="46" idx="1"/>
              </p:cNvCxnSpPr>
              <p:nvPr/>
            </p:nvCxnSpPr>
            <p:spPr>
              <a:xfrm flipH="1">
                <a:off x="5148064" y="4286418"/>
                <a:ext cx="14401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65 Conector recto"/>
              <p:cNvCxnSpPr>
                <a:stCxn id="47" idx="1"/>
              </p:cNvCxnSpPr>
              <p:nvPr/>
            </p:nvCxnSpPr>
            <p:spPr>
              <a:xfrm flipH="1" flipV="1">
                <a:off x="5148064" y="4787280"/>
                <a:ext cx="144016" cy="769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67 Conector recto"/>
              <p:cNvCxnSpPr>
                <a:stCxn id="48" idx="1"/>
              </p:cNvCxnSpPr>
              <p:nvPr/>
            </p:nvCxnSpPr>
            <p:spPr>
              <a:xfrm flipH="1">
                <a:off x="5148064" y="5274786"/>
                <a:ext cx="14401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69 Conector recto"/>
              <p:cNvCxnSpPr>
                <a:stCxn id="49" idx="1"/>
              </p:cNvCxnSpPr>
              <p:nvPr/>
            </p:nvCxnSpPr>
            <p:spPr>
              <a:xfrm flipH="1">
                <a:off x="5148064" y="5743129"/>
                <a:ext cx="144016" cy="10772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14 CuadroTexto"/>
            <p:cNvSpPr txBox="1"/>
            <p:nvPr/>
          </p:nvSpPr>
          <p:spPr>
            <a:xfrm>
              <a:off x="3643034" y="2618323"/>
              <a:ext cx="720518" cy="307777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t-BR" sz="1400" smtClean="0"/>
                <a:t>Valores</a:t>
              </a:r>
              <a:endParaRPr lang="pt-BR" sz="1400"/>
            </a:p>
          </p:txBody>
        </p:sp>
        <p:sp>
          <p:nvSpPr>
            <p:cNvPr id="21" name="5 CuadroTexto"/>
            <p:cNvSpPr txBox="1"/>
            <p:nvPr/>
          </p:nvSpPr>
          <p:spPr>
            <a:xfrm>
              <a:off x="755576" y="2204864"/>
              <a:ext cx="2308218" cy="369332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pt-BR" smtClean="0"/>
                <a:t>Filosofia Institucional</a:t>
              </a:r>
              <a:endParaRPr lang="pt-BR"/>
            </a:p>
          </p:txBody>
        </p:sp>
        <p:sp>
          <p:nvSpPr>
            <p:cNvPr id="22" name="6 CuadroTexto"/>
            <p:cNvSpPr txBox="1"/>
            <p:nvPr/>
          </p:nvSpPr>
          <p:spPr>
            <a:xfrm>
              <a:off x="3642675" y="1755296"/>
              <a:ext cx="702436" cy="307777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t-BR" sz="1400" smtClean="0"/>
                <a:t>Missão</a:t>
              </a:r>
              <a:endParaRPr lang="pt-BR" sz="1400"/>
            </a:p>
          </p:txBody>
        </p:sp>
        <p:sp>
          <p:nvSpPr>
            <p:cNvPr id="23" name="13 CuadroTexto"/>
            <p:cNvSpPr txBox="1"/>
            <p:nvPr/>
          </p:nvSpPr>
          <p:spPr>
            <a:xfrm>
              <a:off x="3643034" y="2134920"/>
              <a:ext cx="580608" cy="307777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t-BR" sz="1400" smtClean="0"/>
                <a:t>Visão</a:t>
              </a:r>
              <a:endParaRPr lang="pt-BR" sz="1400"/>
            </a:p>
          </p:txBody>
        </p:sp>
        <p:sp>
          <p:nvSpPr>
            <p:cNvPr id="24" name="15 CuadroTexto"/>
            <p:cNvSpPr txBox="1"/>
            <p:nvPr/>
          </p:nvSpPr>
          <p:spPr>
            <a:xfrm>
              <a:off x="3643034" y="3049215"/>
              <a:ext cx="877741" cy="307777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t-BR" sz="1400" smtClean="0"/>
                <a:t>Objetivos</a:t>
              </a:r>
              <a:endParaRPr lang="pt-BR" sz="1400"/>
            </a:p>
          </p:txBody>
        </p:sp>
        <p:cxnSp>
          <p:nvCxnSpPr>
            <p:cNvPr id="25" name="26 Conector recto"/>
            <p:cNvCxnSpPr/>
            <p:nvPr/>
          </p:nvCxnSpPr>
          <p:spPr>
            <a:xfrm>
              <a:off x="3428991" y="1909184"/>
              <a:ext cx="0" cy="13258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36 Conector recto"/>
            <p:cNvCxnSpPr>
              <a:stCxn id="21" idx="3"/>
            </p:cNvCxnSpPr>
            <p:nvPr/>
          </p:nvCxnSpPr>
          <p:spPr>
            <a:xfrm>
              <a:off x="3063794" y="2389530"/>
              <a:ext cx="35805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74 Conector recto"/>
            <p:cNvCxnSpPr>
              <a:stCxn id="22" idx="1"/>
            </p:cNvCxnSpPr>
            <p:nvPr/>
          </p:nvCxnSpPr>
          <p:spPr>
            <a:xfrm flipH="1">
              <a:off x="3428991" y="1909185"/>
              <a:ext cx="2136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76 Conector recto"/>
            <p:cNvCxnSpPr/>
            <p:nvPr/>
          </p:nvCxnSpPr>
          <p:spPr>
            <a:xfrm flipH="1">
              <a:off x="3428991" y="2328957"/>
              <a:ext cx="2140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78 Conector recto"/>
            <p:cNvCxnSpPr>
              <a:stCxn id="20" idx="1"/>
            </p:cNvCxnSpPr>
            <p:nvPr/>
          </p:nvCxnSpPr>
          <p:spPr>
            <a:xfrm flipH="1" flipV="1">
              <a:off x="3419872" y="2772211"/>
              <a:ext cx="223162" cy="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80 Conector recto"/>
            <p:cNvCxnSpPr/>
            <p:nvPr/>
          </p:nvCxnSpPr>
          <p:spPr>
            <a:xfrm>
              <a:off x="3428991" y="3235037"/>
              <a:ext cx="2140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88 CuadroTexto"/>
            <p:cNvSpPr txBox="1"/>
            <p:nvPr/>
          </p:nvSpPr>
          <p:spPr>
            <a:xfrm>
              <a:off x="272946" y="1484784"/>
              <a:ext cx="3113893" cy="64633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pt-BR" b="1" smtClean="0"/>
                <a:t>Plano de Desenvolvimento 2012-2015</a:t>
              </a:r>
              <a:endParaRPr lang="pt-BR" b="1"/>
            </a:p>
          </p:txBody>
        </p:sp>
        <p:cxnSp>
          <p:nvCxnSpPr>
            <p:cNvPr id="32" name="96 Conector recto"/>
            <p:cNvCxnSpPr/>
            <p:nvPr/>
          </p:nvCxnSpPr>
          <p:spPr>
            <a:xfrm flipV="1">
              <a:off x="1797196" y="1854116"/>
              <a:ext cx="0" cy="32770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98 Conector recto"/>
            <p:cNvCxnSpPr>
              <a:stCxn id="16" idx="0"/>
            </p:cNvCxnSpPr>
            <p:nvPr/>
          </p:nvCxnSpPr>
          <p:spPr>
            <a:xfrm flipH="1" flipV="1">
              <a:off x="1800682" y="2571662"/>
              <a:ext cx="1" cy="54317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103 CuadroTexto"/>
            <p:cNvSpPr txBox="1"/>
            <p:nvPr/>
          </p:nvSpPr>
          <p:spPr>
            <a:xfrm>
              <a:off x="133824" y="4345940"/>
              <a:ext cx="2107599" cy="307777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63500"/>
            </a:effectLst>
          </p:spPr>
          <p:txBody>
            <a:bodyPr wrap="square" rtlCol="0">
              <a:spAutoFit/>
            </a:bodyPr>
            <a:lstStyle/>
            <a:p>
              <a:r>
                <a:rPr lang="pt-BR" sz="1400" smtClean="0"/>
                <a:t>Corresponsabilidade</a:t>
              </a:r>
              <a:endParaRPr lang="pt-BR" sz="1400"/>
            </a:p>
          </p:txBody>
        </p:sp>
        <p:sp>
          <p:nvSpPr>
            <p:cNvPr id="35" name="104 CuadroTexto"/>
            <p:cNvSpPr txBox="1"/>
            <p:nvPr/>
          </p:nvSpPr>
          <p:spPr>
            <a:xfrm>
              <a:off x="133824" y="5517232"/>
              <a:ext cx="2080625" cy="523220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es-CO"/>
              </a:defPPr>
              <a:lvl1pPr>
                <a:defRPr sz="1400"/>
              </a:lvl1pPr>
            </a:lstStyle>
            <a:p>
              <a:r>
                <a:rPr lang="pt-BR" dirty="0" smtClean="0"/>
                <a:t>Formação pertinente e integral</a:t>
              </a:r>
              <a:endParaRPr lang="pt-BR" dirty="0"/>
            </a:p>
          </p:txBody>
        </p:sp>
        <p:sp>
          <p:nvSpPr>
            <p:cNvPr id="36" name="105 CuadroTexto"/>
            <p:cNvSpPr txBox="1"/>
            <p:nvPr/>
          </p:nvSpPr>
          <p:spPr>
            <a:xfrm>
              <a:off x="2742214" y="5304297"/>
              <a:ext cx="2101690" cy="738664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es-CO"/>
              </a:defPPr>
              <a:lvl1pPr>
                <a:defRPr sz="1400"/>
              </a:lvl1pPr>
            </a:lstStyle>
            <a:p>
              <a:r>
                <a:rPr lang="pt-BR" dirty="0" smtClean="0"/>
                <a:t>Princípios de qualidade, respeito pela diferença e transparência.</a:t>
              </a:r>
              <a:endParaRPr lang="pt-BR" dirty="0"/>
            </a:p>
          </p:txBody>
        </p:sp>
        <p:sp>
          <p:nvSpPr>
            <p:cNvPr id="37" name="107 CuadroTexto"/>
            <p:cNvSpPr txBox="1"/>
            <p:nvPr/>
          </p:nvSpPr>
          <p:spPr>
            <a:xfrm>
              <a:off x="2742214" y="4398784"/>
              <a:ext cx="2405850" cy="523220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es-CO"/>
              </a:defPPr>
              <a:lvl1pPr>
                <a:defRPr sz="1400"/>
              </a:lvl1pPr>
            </a:lstStyle>
            <a:p>
              <a:r>
                <a:rPr lang="pt-BR" dirty="0" smtClean="0"/>
                <a:t>Autonomia, a permanência e a mobilidade </a:t>
              </a:r>
              <a:endParaRPr lang="pt-BR" dirty="0"/>
            </a:p>
          </p:txBody>
        </p:sp>
        <p:sp>
          <p:nvSpPr>
            <p:cNvPr id="38" name="108 CuadroTexto"/>
            <p:cNvSpPr txBox="1"/>
            <p:nvPr/>
          </p:nvSpPr>
          <p:spPr>
            <a:xfrm>
              <a:off x="-82200" y="5013176"/>
              <a:ext cx="2405850" cy="307777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es-CO"/>
              </a:defPPr>
              <a:lvl1pPr>
                <a:defRPr sz="1400"/>
              </a:lvl1pPr>
            </a:lstStyle>
            <a:p>
              <a:r>
                <a:rPr lang="pt-BR" dirty="0" smtClean="0"/>
                <a:t>Enfoque de direitos e deveres</a:t>
              </a:r>
              <a:endParaRPr lang="pt-BR" dirty="0"/>
            </a:p>
          </p:txBody>
        </p:sp>
        <p:cxnSp>
          <p:nvCxnSpPr>
            <p:cNvPr id="39" name="119 Conector recto"/>
            <p:cNvCxnSpPr>
              <a:stCxn id="17" idx="3"/>
            </p:cNvCxnSpPr>
            <p:nvPr/>
          </p:nvCxnSpPr>
          <p:spPr>
            <a:xfrm>
              <a:off x="5021290" y="4019025"/>
              <a:ext cx="12677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128 Conector recto"/>
            <p:cNvCxnSpPr/>
            <p:nvPr/>
          </p:nvCxnSpPr>
          <p:spPr>
            <a:xfrm>
              <a:off x="2367057" y="4203691"/>
              <a:ext cx="0" cy="143427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130 Conector recto"/>
            <p:cNvCxnSpPr/>
            <p:nvPr/>
          </p:nvCxnSpPr>
          <p:spPr>
            <a:xfrm>
              <a:off x="2123728" y="4499828"/>
              <a:ext cx="50405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132 Conector recto"/>
            <p:cNvCxnSpPr/>
            <p:nvPr/>
          </p:nvCxnSpPr>
          <p:spPr>
            <a:xfrm>
              <a:off x="2123728" y="5059645"/>
              <a:ext cx="25202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135 Conector recto"/>
            <p:cNvCxnSpPr/>
            <p:nvPr/>
          </p:nvCxnSpPr>
          <p:spPr>
            <a:xfrm>
              <a:off x="2123728" y="5637965"/>
              <a:ext cx="50405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2 CuadroTexto"/>
          <p:cNvSpPr txBox="1"/>
          <p:nvPr/>
        </p:nvSpPr>
        <p:spPr>
          <a:xfrm>
            <a:off x="1715324" y="233534"/>
            <a:ext cx="48245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>
                <a:solidFill>
                  <a:srgbClr val="1F497D">
                    <a:lumMod val="75000"/>
                  </a:srgbClr>
                </a:solidFill>
              </a:rPr>
              <a:t>Plano de desenvolvimento Institucional</a:t>
            </a:r>
          </a:p>
          <a:p>
            <a:pPr algn="ctr"/>
            <a:r>
              <a:rPr lang="pt-BR" sz="1400" b="1" dirty="0" smtClean="0">
                <a:solidFill>
                  <a:srgbClr val="1F497D">
                    <a:lumMod val="75000"/>
                  </a:srgbClr>
                </a:solidFill>
              </a:rPr>
              <a:t>“ITM Caminho de cidade para a equidade e a inclusão social. 2012-2015”</a:t>
            </a:r>
          </a:p>
          <a:p>
            <a:pPr algn="ctr"/>
            <a:endParaRPr lang="pt-BR" sz="2800" b="1" dirty="0">
              <a:solidFill>
                <a:srgbClr val="1F497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92058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1331640" y="260648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BEM ESTAR INSTITUCIONAL NO ITM</a:t>
            </a:r>
            <a:endParaRPr lang="es-CO" sz="3200" b="1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xmlns="" val="571185213"/>
              </p:ext>
            </p:extLst>
          </p:nvPr>
        </p:nvGraphicFramePr>
        <p:xfrm>
          <a:off x="395536" y="1196753"/>
          <a:ext cx="8568952" cy="47160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" name="1 Elipse"/>
          <p:cNvSpPr/>
          <p:nvPr/>
        </p:nvSpPr>
        <p:spPr>
          <a:xfrm>
            <a:off x="283746" y="1196752"/>
            <a:ext cx="1800200" cy="165618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6 Elipse"/>
          <p:cNvSpPr/>
          <p:nvPr/>
        </p:nvSpPr>
        <p:spPr>
          <a:xfrm>
            <a:off x="7164288" y="1196752"/>
            <a:ext cx="1800200" cy="1656184"/>
          </a:xfrm>
          <a:prstGeom prst="ellipse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2 CuadroTexto"/>
          <p:cNvSpPr txBox="1"/>
          <p:nvPr/>
        </p:nvSpPr>
        <p:spPr>
          <a:xfrm>
            <a:off x="7194731" y="1703130"/>
            <a:ext cx="18002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PROGRAMA DE INCLUSÃO</a:t>
            </a:r>
          </a:p>
          <a:p>
            <a:endParaRPr lang="es-CO" dirty="0"/>
          </a:p>
        </p:txBody>
      </p:sp>
      <p:sp>
        <p:nvSpPr>
          <p:cNvPr id="8" name="7 CuadroTexto"/>
          <p:cNvSpPr txBox="1"/>
          <p:nvPr/>
        </p:nvSpPr>
        <p:spPr>
          <a:xfrm>
            <a:off x="283746" y="1743199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 I G A</a:t>
            </a:r>
            <a:endParaRPr lang="es-CO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8 Flecha derecha"/>
          <p:cNvSpPr/>
          <p:nvPr/>
        </p:nvSpPr>
        <p:spPr>
          <a:xfrm>
            <a:off x="2155954" y="1703130"/>
            <a:ext cx="327814" cy="50173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9 Flecha derecha"/>
          <p:cNvSpPr/>
          <p:nvPr/>
        </p:nvSpPr>
        <p:spPr>
          <a:xfrm>
            <a:off x="6759950" y="1688296"/>
            <a:ext cx="327814" cy="501734"/>
          </a:xfrm>
          <a:prstGeom prst="rightArrow">
            <a:avLst/>
          </a:prstGeom>
          <a:solidFill>
            <a:srgbClr val="FF0066"/>
          </a:solidFill>
          <a:ln>
            <a:noFill/>
          </a:ln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4 CuadroTexto"/>
          <p:cNvSpPr txBox="1"/>
          <p:nvPr/>
        </p:nvSpPr>
        <p:spPr>
          <a:xfrm>
            <a:off x="107504" y="5949280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Acuerdo 1295 – MEN - 2010</a:t>
            </a:r>
            <a:endParaRPr lang="es-CO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18906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/>
          <p:cNvSpPr txBox="1"/>
          <p:nvPr/>
        </p:nvSpPr>
        <p:spPr>
          <a:xfrm>
            <a:off x="229297" y="602685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>
                <a:solidFill>
                  <a:srgbClr val="1F497D">
                    <a:lumMod val="75000"/>
                  </a:srgbClr>
                </a:solidFill>
              </a:rPr>
              <a:t>Nosso Objetivo</a:t>
            </a:r>
          </a:p>
          <a:p>
            <a:pPr algn="ctr"/>
            <a:r>
              <a:rPr lang="pt-BR" sz="2800" b="1" dirty="0" smtClean="0">
                <a:solidFill>
                  <a:srgbClr val="1F497D">
                    <a:lumMod val="75000"/>
                  </a:srgbClr>
                </a:solidFill>
              </a:rPr>
              <a:t>Características da População a qual se dirige o ITM</a:t>
            </a:r>
            <a:endParaRPr lang="pt-BR" sz="28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29298" y="1743194"/>
            <a:ext cx="866318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1600" dirty="0" smtClean="0"/>
              <a:t>59.8% são homens e 40.2% são mulheres</a:t>
            </a:r>
          </a:p>
          <a:p>
            <a:pPr algn="just"/>
            <a:endParaRPr lang="pt-BR" sz="16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1600" dirty="0" smtClean="0"/>
              <a:t>97% da população pertence aos estratos sócio econômicos 1, 2 y 3 </a:t>
            </a:r>
            <a:r>
              <a:rPr lang="pt-BR" sz="1600" b="1" dirty="0" smtClean="0"/>
              <a:t>(onde o estrato 1 representa 14% e o estrato 2 , 58%)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BR" sz="16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1600" dirty="0" smtClean="0"/>
              <a:t>Em muitos casos são jovens que se encontram em etapas de desenvolvimento ainda muito cedo ou pessoas fora da idade para iniciar processos de educação superior.  </a:t>
            </a:r>
            <a:r>
              <a:rPr lang="pt-BR" sz="1600" b="1" dirty="0" smtClean="0"/>
              <a:t>(Entre os 15 e os 18 anos: 11.5% e com mais de 35 anos, 13.6%)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BR" sz="16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1600" dirty="0" smtClean="0"/>
              <a:t>Devem mediar entre o estudo e o trabalho, com as desavenças que isso implica </a:t>
            </a:r>
            <a:r>
              <a:rPr lang="pt-BR" sz="1600" b="1" dirty="0" smtClean="0"/>
              <a:t>(21% são trabalhadores)</a:t>
            </a:r>
          </a:p>
          <a:p>
            <a:pPr algn="just"/>
            <a:endParaRPr lang="pt-BR" sz="1600" b="1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1600" b="1" dirty="0" smtClean="0"/>
              <a:t>42.9% </a:t>
            </a:r>
            <a:r>
              <a:rPr lang="pt-BR" sz="1600" dirty="0" smtClean="0"/>
              <a:t>são pais de família (24.5% com filhos menores de 5 anos)</a:t>
            </a:r>
          </a:p>
          <a:p>
            <a:pPr algn="just"/>
            <a:endParaRPr lang="pt-BR" sz="16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1600" dirty="0" smtClean="0"/>
              <a:t>Seus estilos de aprendizagem exigem estratégias educativas inovadoras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BR" sz="16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1600" dirty="0" smtClean="0"/>
              <a:t>Pertencem a contextos sociais afetados pelos fenômenos de pobreza e violência interurbana. </a:t>
            </a:r>
          </a:p>
          <a:p>
            <a:pPr algn="just"/>
            <a:endParaRPr lang="pt-BR" sz="1600" dirty="0"/>
          </a:p>
        </p:txBody>
      </p:sp>
    </p:spTree>
    <p:extLst>
      <p:ext uri="{BB962C8B-B14F-4D97-AF65-F5344CB8AC3E}">
        <p14:creationId xmlns:p14="http://schemas.microsoft.com/office/powerpoint/2010/main" xmlns="" val="29062897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1907704" y="331906"/>
            <a:ext cx="4536504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algn="ctr">
              <a:spcBef>
                <a:spcPct val="0"/>
              </a:spcBef>
              <a:defRPr sz="28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pt-BR" b="0" cap="small" dirty="0" smtClean="0">
                <a:solidFill>
                  <a:schemeClr val="accent1">
                    <a:lumMod val="75000"/>
                  </a:schemeClr>
                </a:solidFill>
                <a:effectLst/>
                <a:latin typeface="Futura MdCn BT" pitchFamily="34" charset="0"/>
                <a:ea typeface="Arial Unicode MS" pitchFamily="34" charset="-128"/>
                <a:cs typeface="DokChampa" pitchFamily="34" charset="-34"/>
              </a:rPr>
              <a:t>Promoção Cultura</a:t>
            </a:r>
            <a:endParaRPr lang="pt-BR" b="0" cap="small" dirty="0">
              <a:solidFill>
                <a:schemeClr val="accent1">
                  <a:lumMod val="75000"/>
                </a:schemeClr>
              </a:solidFill>
              <a:effectLst/>
              <a:latin typeface="Futura MdCn BT" pitchFamily="34" charset="0"/>
              <a:ea typeface="Arial Unicode MS" pitchFamily="34" charset="-128"/>
              <a:cs typeface="DokChampa" pitchFamily="34" charset="-34"/>
            </a:endParaRPr>
          </a:p>
        </p:txBody>
      </p:sp>
      <p:graphicFrame>
        <p:nvGraphicFramePr>
          <p:cNvPr id="6" name="7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17957402"/>
              </p:ext>
            </p:extLst>
          </p:nvPr>
        </p:nvGraphicFramePr>
        <p:xfrm>
          <a:off x="468313" y="1196752"/>
          <a:ext cx="3959225" cy="48865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2" name="Grupo 1"/>
          <p:cNvGrpSpPr/>
          <p:nvPr/>
        </p:nvGrpSpPr>
        <p:grpSpPr>
          <a:xfrm>
            <a:off x="6986281" y="942669"/>
            <a:ext cx="1906200" cy="1276741"/>
            <a:chOff x="6986281" y="942669"/>
            <a:chExt cx="1906200" cy="1276741"/>
          </a:xfrm>
        </p:grpSpPr>
        <p:pic>
          <p:nvPicPr>
            <p:cNvPr id="12" name="Picture 6" descr="http://www.cardionova.net/images/greenPost-It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6281" y="942669"/>
              <a:ext cx="1906200" cy="12767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ortar rectángulo de esquina sencilla 9"/>
            <p:cNvSpPr/>
            <p:nvPr/>
          </p:nvSpPr>
          <p:spPr>
            <a:xfrm>
              <a:off x="7158314" y="1203299"/>
              <a:ext cx="1562134" cy="681478"/>
            </a:xfrm>
            <a:prstGeom prst="snip1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s-CO" sz="14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2013-1: 2.689</a:t>
              </a:r>
            </a:p>
            <a:p>
              <a:pPr algn="ctr"/>
              <a:endParaRPr lang="es-CO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s-CO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1" name="Picture 7" descr="hoja-1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43438" y="2416845"/>
            <a:ext cx="2470150" cy="1795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8" descr="hoja-2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572250" y="3702720"/>
            <a:ext cx="2347913" cy="18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9" name="8 Grupo"/>
          <p:cNvGrpSpPr/>
          <p:nvPr/>
        </p:nvGrpSpPr>
        <p:grpSpPr>
          <a:xfrm>
            <a:off x="5940152" y="404664"/>
            <a:ext cx="548160" cy="551334"/>
            <a:chOff x="4465786" y="3163125"/>
            <a:chExt cx="1816399" cy="1678733"/>
          </a:xfrm>
        </p:grpSpPr>
        <p:sp>
          <p:nvSpPr>
            <p:cNvPr id="14" name="13 Elipse">
              <a:hlinkClick r:id="rId12" action="ppaction://hlinkfile"/>
            </p:cNvPr>
            <p:cNvSpPr/>
            <p:nvPr/>
          </p:nvSpPr>
          <p:spPr>
            <a:xfrm>
              <a:off x="4465786" y="3163125"/>
              <a:ext cx="1816399" cy="1678733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Elipse 4"/>
            <p:cNvSpPr/>
            <p:nvPr/>
          </p:nvSpPr>
          <p:spPr>
            <a:xfrm>
              <a:off x="4731791" y="3408970"/>
              <a:ext cx="1284389" cy="11870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5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PROMOÇÃO CULTURA</a:t>
              </a:r>
              <a:endParaRPr lang="es-ES" sz="5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729390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2296" y="332656"/>
            <a:ext cx="5852160" cy="5352288"/>
          </a:xfrm>
          <a:prstGeom prst="rect">
            <a:avLst/>
          </a:prstGeom>
        </p:spPr>
      </p:pic>
      <p:grpSp>
        <p:nvGrpSpPr>
          <p:cNvPr id="40" name="Grupo 39"/>
          <p:cNvGrpSpPr/>
          <p:nvPr/>
        </p:nvGrpSpPr>
        <p:grpSpPr>
          <a:xfrm>
            <a:off x="0" y="1196752"/>
            <a:ext cx="8931061" cy="1099998"/>
            <a:chOff x="0" y="1556792"/>
            <a:chExt cx="8931061" cy="1099998"/>
          </a:xfrm>
        </p:grpSpPr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1566736"/>
              <a:ext cx="2056364" cy="1080000"/>
            </a:xfrm>
            <a:prstGeom prst="rect">
              <a:avLst/>
            </a:prstGeom>
          </p:spPr>
        </p:pic>
        <p:pic>
          <p:nvPicPr>
            <p:cNvPr id="10" name="Imagen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049170" y="1559101"/>
              <a:ext cx="702000" cy="1077691"/>
            </a:xfrm>
            <a:prstGeom prst="rect">
              <a:avLst/>
            </a:prstGeom>
          </p:spPr>
        </p:pic>
        <p:pic>
          <p:nvPicPr>
            <p:cNvPr id="11" name="Imagen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51170" y="1556792"/>
              <a:ext cx="701287" cy="1080000"/>
            </a:xfrm>
            <a:prstGeom prst="rect">
              <a:avLst/>
            </a:prstGeom>
          </p:spPr>
        </p:pic>
        <p:pic>
          <p:nvPicPr>
            <p:cNvPr id="13" name="Imagen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52457" y="1556792"/>
              <a:ext cx="913500" cy="1080000"/>
            </a:xfrm>
            <a:prstGeom prst="rect">
              <a:avLst/>
            </a:prstGeom>
          </p:spPr>
        </p:pic>
        <p:pic>
          <p:nvPicPr>
            <p:cNvPr id="15" name="Imagen 1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365957" y="1556792"/>
              <a:ext cx="700927" cy="1080000"/>
            </a:xfrm>
            <a:prstGeom prst="rect">
              <a:avLst/>
            </a:prstGeom>
          </p:spPr>
        </p:pic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089129" y="1556792"/>
              <a:ext cx="1440000" cy="1080000"/>
            </a:xfrm>
            <a:prstGeom prst="rect">
              <a:avLst/>
            </a:prstGeom>
          </p:spPr>
        </p:pic>
        <p:pic>
          <p:nvPicPr>
            <p:cNvPr id="22" name="Imagen 2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46138" y="1576790"/>
              <a:ext cx="698823" cy="1080000"/>
            </a:xfrm>
            <a:prstGeom prst="rect">
              <a:avLst/>
            </a:prstGeom>
          </p:spPr>
        </p:pic>
        <p:pic>
          <p:nvPicPr>
            <p:cNvPr id="23" name="Imagen 2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261970" y="1566736"/>
              <a:ext cx="1669091" cy="1080000"/>
            </a:xfrm>
            <a:prstGeom prst="rect">
              <a:avLst/>
            </a:prstGeom>
          </p:spPr>
        </p:pic>
      </p:grpSp>
      <p:pic>
        <p:nvPicPr>
          <p:cNvPr id="34" name="Imagen 3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72702" y="2447093"/>
            <a:ext cx="375173" cy="1080000"/>
          </a:xfrm>
          <a:prstGeom prst="rect">
            <a:avLst/>
          </a:prstGeom>
        </p:spPr>
      </p:pic>
      <p:grpSp>
        <p:nvGrpSpPr>
          <p:cNvPr id="39" name="Grupo 38"/>
          <p:cNvGrpSpPr/>
          <p:nvPr/>
        </p:nvGrpSpPr>
        <p:grpSpPr>
          <a:xfrm>
            <a:off x="15641" y="2389445"/>
            <a:ext cx="9132234" cy="3631843"/>
            <a:chOff x="15641" y="2749485"/>
            <a:chExt cx="9132234" cy="3631843"/>
          </a:xfrm>
        </p:grpSpPr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959" y="2749485"/>
              <a:ext cx="1530685" cy="1080000"/>
            </a:xfrm>
            <a:prstGeom prst="rect">
              <a:avLst/>
            </a:prstGeom>
          </p:spPr>
        </p:pic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40670" y="3364991"/>
              <a:ext cx="698823" cy="1080000"/>
            </a:xfrm>
            <a:prstGeom prst="rect">
              <a:avLst/>
            </a:prstGeom>
          </p:spPr>
        </p:pic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61050" y="3337279"/>
              <a:ext cx="697846" cy="1080000"/>
            </a:xfrm>
            <a:prstGeom prst="rect">
              <a:avLst/>
            </a:prstGeom>
          </p:spPr>
        </p:pic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5641" y="4939860"/>
              <a:ext cx="1463114" cy="1080000"/>
            </a:xfrm>
            <a:prstGeom prst="rect">
              <a:avLst/>
            </a:prstGeom>
          </p:spPr>
        </p:pic>
        <p:pic>
          <p:nvPicPr>
            <p:cNvPr id="17" name="Imagen 16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89874" y="4412333"/>
              <a:ext cx="631682" cy="1080000"/>
            </a:xfrm>
            <a:prstGeom prst="rect">
              <a:avLst/>
            </a:prstGeom>
          </p:spPr>
        </p:pic>
        <p:pic>
          <p:nvPicPr>
            <p:cNvPr id="18" name="Imagen 17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91064" y="3368130"/>
              <a:ext cx="557086" cy="1080000"/>
            </a:xfrm>
            <a:prstGeom prst="rect">
              <a:avLst/>
            </a:prstGeom>
          </p:spPr>
        </p:pic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392887" y="5093583"/>
              <a:ext cx="3292683" cy="1080000"/>
            </a:xfrm>
            <a:prstGeom prst="rect">
              <a:avLst/>
            </a:prstGeom>
          </p:spPr>
        </p:pic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569796" y="2764590"/>
              <a:ext cx="698253" cy="1080000"/>
            </a:xfrm>
            <a:prstGeom prst="rect">
              <a:avLst/>
            </a:prstGeom>
          </p:spPr>
        </p:pic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694" y="3852225"/>
              <a:ext cx="2238460" cy="1080000"/>
            </a:xfrm>
            <a:prstGeom prst="rect">
              <a:avLst/>
            </a:prstGeom>
          </p:spPr>
        </p:pic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54067" y="4448291"/>
              <a:ext cx="698823" cy="1080000"/>
            </a:xfrm>
            <a:prstGeom prst="rect">
              <a:avLst/>
            </a:prstGeom>
          </p:spPr>
        </p:pic>
        <p:pic>
          <p:nvPicPr>
            <p:cNvPr id="24" name="Imagen 23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715650" y="2860066"/>
              <a:ext cx="1288685" cy="1080000"/>
            </a:xfrm>
            <a:prstGeom prst="rect">
              <a:avLst/>
            </a:prstGeom>
          </p:spPr>
        </p:pic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004931" y="2843761"/>
              <a:ext cx="810000" cy="1080000"/>
            </a:xfrm>
            <a:prstGeom prst="rect">
              <a:avLst/>
            </a:prstGeom>
          </p:spPr>
        </p:pic>
        <p:pic>
          <p:nvPicPr>
            <p:cNvPr id="14" name="Imagen 13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515503" y="5301328"/>
              <a:ext cx="1902500" cy="1080000"/>
            </a:xfrm>
            <a:prstGeom prst="rect">
              <a:avLst/>
            </a:prstGeom>
          </p:spPr>
        </p:pic>
        <p:pic>
          <p:nvPicPr>
            <p:cNvPr id="29" name="Imagen 28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92919" y="4057997"/>
              <a:ext cx="691514" cy="1035586"/>
            </a:xfrm>
            <a:prstGeom prst="rect">
              <a:avLst/>
            </a:prstGeom>
          </p:spPr>
        </p:pic>
        <p:pic>
          <p:nvPicPr>
            <p:cNvPr id="30" name="Imagen 29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984434" y="4057996"/>
              <a:ext cx="717914" cy="1032133"/>
            </a:xfrm>
            <a:prstGeom prst="rect">
              <a:avLst/>
            </a:prstGeom>
          </p:spPr>
        </p:pic>
        <p:pic>
          <p:nvPicPr>
            <p:cNvPr id="31" name="Imagen 30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693175" y="4046944"/>
              <a:ext cx="1399106" cy="1043870"/>
            </a:xfrm>
            <a:prstGeom prst="rect">
              <a:avLst/>
            </a:prstGeom>
          </p:spPr>
        </p:pic>
        <p:pic>
          <p:nvPicPr>
            <p:cNvPr id="33" name="Imagen 32"/>
            <p:cNvPicPr>
              <a:picLocks noChangeAspect="1"/>
            </p:cNvPicPr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6685570" y="5098311"/>
              <a:ext cx="2190655" cy="1080000"/>
            </a:xfrm>
            <a:prstGeom prst="rect">
              <a:avLst/>
            </a:prstGeom>
          </p:spPr>
        </p:pic>
        <p:pic>
          <p:nvPicPr>
            <p:cNvPr id="35" name="Imagen 34"/>
            <p:cNvPicPr>
              <a:picLocks noChangeAspect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084717" y="3998077"/>
              <a:ext cx="698823" cy="1080000"/>
            </a:xfrm>
            <a:prstGeom prst="rect">
              <a:avLst/>
            </a:prstGeom>
          </p:spPr>
        </p:pic>
        <p:pic>
          <p:nvPicPr>
            <p:cNvPr id="36" name="Imagen 35"/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80898" y="4018311"/>
              <a:ext cx="1366977" cy="1009252"/>
            </a:xfrm>
            <a:prstGeom prst="rect">
              <a:avLst/>
            </a:prstGeom>
          </p:spPr>
        </p:pic>
        <p:pic>
          <p:nvPicPr>
            <p:cNvPr id="37" name="Imagen 36"/>
            <p:cNvPicPr>
              <a:picLocks noChangeAspect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52890" y="4444991"/>
              <a:ext cx="606006" cy="653320"/>
            </a:xfrm>
            <a:prstGeom prst="rect">
              <a:avLst/>
            </a:prstGeom>
          </p:spPr>
        </p:pic>
        <p:pic>
          <p:nvPicPr>
            <p:cNvPr id="38" name="Imagen 37"/>
            <p:cNvPicPr>
              <a:picLocks noChangeAspect="1"/>
            </p:cNvPicPr>
            <p:nvPr/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66764" y="4949195"/>
              <a:ext cx="789087" cy="3620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04476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Título"/>
          <p:cNvSpPr txBox="1">
            <a:spLocks/>
          </p:cNvSpPr>
          <p:nvPr/>
        </p:nvSpPr>
        <p:spPr>
          <a:xfrm>
            <a:off x="1983319" y="272900"/>
            <a:ext cx="5036953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algn="r">
              <a:spcBef>
                <a:spcPct val="0"/>
              </a:spcBef>
              <a:defRPr sz="28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pt-BR" b="0" cap="small" dirty="0" smtClean="0">
                <a:solidFill>
                  <a:schemeClr val="accent1">
                    <a:lumMod val="75000"/>
                  </a:schemeClr>
                </a:solidFill>
                <a:effectLst/>
                <a:latin typeface="Futura MdCn BT" pitchFamily="34" charset="0"/>
                <a:ea typeface="Arial Unicode MS" pitchFamily="34" charset="-128"/>
                <a:cs typeface="DokChampa" pitchFamily="34" charset="-34"/>
              </a:rPr>
              <a:t>Promoção socioeconômica</a:t>
            </a:r>
            <a:endParaRPr lang="pt-BR" b="0" cap="small" dirty="0">
              <a:solidFill>
                <a:schemeClr val="accent1">
                  <a:lumMod val="75000"/>
                </a:schemeClr>
              </a:solidFill>
              <a:effectLst/>
              <a:latin typeface="Futura MdCn BT" pitchFamily="34" charset="0"/>
              <a:ea typeface="Arial Unicode MS" pitchFamily="34" charset="-128"/>
              <a:cs typeface="DokChampa" pitchFamily="34" charset="-34"/>
            </a:endParaRPr>
          </a:p>
        </p:txBody>
      </p:sp>
      <p:grpSp>
        <p:nvGrpSpPr>
          <p:cNvPr id="11" name="Grupo 10"/>
          <p:cNvGrpSpPr/>
          <p:nvPr/>
        </p:nvGrpSpPr>
        <p:grpSpPr>
          <a:xfrm>
            <a:off x="323528" y="1124744"/>
            <a:ext cx="7128792" cy="5184576"/>
            <a:chOff x="323528" y="1124744"/>
            <a:chExt cx="8229600" cy="5184576"/>
          </a:xfrm>
        </p:grpSpPr>
        <p:sp>
          <p:nvSpPr>
            <p:cNvPr id="12" name="Rectángulo 11"/>
            <p:cNvSpPr/>
            <p:nvPr/>
          </p:nvSpPr>
          <p:spPr>
            <a:xfrm>
              <a:off x="323528" y="1124744"/>
              <a:ext cx="8229600" cy="5184576"/>
            </a:xfrm>
            <a:prstGeom prst="rect">
              <a:avLst/>
            </a:prstGeom>
            <a:noFill/>
          </p:spPr>
        </p:sp>
        <p:sp>
          <p:nvSpPr>
            <p:cNvPr id="13" name="Forma libre 12"/>
            <p:cNvSpPr/>
            <p:nvPr/>
          </p:nvSpPr>
          <p:spPr>
            <a:xfrm>
              <a:off x="323528" y="1124744"/>
              <a:ext cx="8229600" cy="1443500"/>
            </a:xfrm>
            <a:custGeom>
              <a:avLst/>
              <a:gdLst>
                <a:gd name="connsiteX0" fmla="*/ 0 w 8229600"/>
                <a:gd name="connsiteY0" fmla="*/ 144350 h 1443500"/>
                <a:gd name="connsiteX1" fmla="*/ 144350 w 8229600"/>
                <a:gd name="connsiteY1" fmla="*/ 0 h 1443500"/>
                <a:gd name="connsiteX2" fmla="*/ 8085250 w 8229600"/>
                <a:gd name="connsiteY2" fmla="*/ 0 h 1443500"/>
                <a:gd name="connsiteX3" fmla="*/ 8229600 w 8229600"/>
                <a:gd name="connsiteY3" fmla="*/ 144350 h 1443500"/>
                <a:gd name="connsiteX4" fmla="*/ 8229600 w 8229600"/>
                <a:gd name="connsiteY4" fmla="*/ 1299150 h 1443500"/>
                <a:gd name="connsiteX5" fmla="*/ 8085250 w 8229600"/>
                <a:gd name="connsiteY5" fmla="*/ 1443500 h 1443500"/>
                <a:gd name="connsiteX6" fmla="*/ 144350 w 8229600"/>
                <a:gd name="connsiteY6" fmla="*/ 1443500 h 1443500"/>
                <a:gd name="connsiteX7" fmla="*/ 0 w 8229600"/>
                <a:gd name="connsiteY7" fmla="*/ 1299150 h 1443500"/>
                <a:gd name="connsiteX8" fmla="*/ 0 w 8229600"/>
                <a:gd name="connsiteY8" fmla="*/ 144350 h 144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29600" h="1443500">
                  <a:moveTo>
                    <a:pt x="0" y="144350"/>
                  </a:moveTo>
                  <a:cubicBezTo>
                    <a:pt x="0" y="64628"/>
                    <a:pt x="64628" y="0"/>
                    <a:pt x="144350" y="0"/>
                  </a:cubicBezTo>
                  <a:lnTo>
                    <a:pt x="8085250" y="0"/>
                  </a:lnTo>
                  <a:cubicBezTo>
                    <a:pt x="8164972" y="0"/>
                    <a:pt x="8229600" y="64628"/>
                    <a:pt x="8229600" y="144350"/>
                  </a:cubicBezTo>
                  <a:lnTo>
                    <a:pt x="8229600" y="1299150"/>
                  </a:lnTo>
                  <a:cubicBezTo>
                    <a:pt x="8229600" y="1378872"/>
                    <a:pt x="8164972" y="1443500"/>
                    <a:pt x="8085250" y="1443500"/>
                  </a:cubicBezTo>
                  <a:lnTo>
                    <a:pt x="144350" y="1443500"/>
                  </a:lnTo>
                  <a:cubicBezTo>
                    <a:pt x="64628" y="1443500"/>
                    <a:pt x="0" y="1378872"/>
                    <a:pt x="0" y="1299150"/>
                  </a:cubicBezTo>
                  <a:lnTo>
                    <a:pt x="0" y="14435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43610" tIns="53340" rIns="53341" bIns="53340" numCol="1" spcCol="1270" anchor="t" anchorCtr="0">
              <a:noAutofit/>
            </a:bodyPr>
            <a:lstStyle/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kern="1200" dirty="0" smtClean="0">
                <a:latin typeface="Arial Narrow" pitchFamily="34" charset="0"/>
              </a:endParaRP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pt-BR" kern="1200" dirty="0" smtClean="0">
                  <a:latin typeface="Futura MdCn BT" pitchFamily="34" charset="0"/>
                </a:rPr>
                <a:t> Subsídio da Prefeitura para todos os estudantes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pt-BR" kern="1200" dirty="0" smtClean="0">
                  <a:latin typeface="Futura MdCn BT" pitchFamily="34" charset="0"/>
                </a:rPr>
                <a:t> Intermediação laboral</a:t>
              </a:r>
            </a:p>
            <a:p>
              <a:pPr marL="0" lvl="1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pt-BR" kern="1200" dirty="0">
                <a:latin typeface="Futura MdCn BT" pitchFamily="34" charset="0"/>
              </a:endParaRPr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467878" y="1269094"/>
              <a:ext cx="1645920" cy="1154800"/>
            </a:xfrm>
            <a:prstGeom prst="roundRect">
              <a:avLst>
                <a:gd name="adj" fmla="val 10000"/>
              </a:avLst>
            </a:prstGeom>
            <a:blipFill rotWithShape="0">
              <a:blip r:embed="rId5"/>
              <a:stretch>
                <a:fillRect/>
              </a:stretch>
            </a:blipFill>
            <a:scene3d>
              <a:camera prst="orthographicFront"/>
              <a:lightRig rig="flat" dir="t"/>
            </a:scene3d>
            <a:sp3d z="127000" prstMaterial="plastic">
              <a:bevelT w="88900" h="88900"/>
              <a:bevelB w="88900" h="31750" prst="angle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dk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Forma libre 14"/>
            <p:cNvSpPr/>
            <p:nvPr/>
          </p:nvSpPr>
          <p:spPr>
            <a:xfrm>
              <a:off x="323528" y="2636912"/>
              <a:ext cx="8229600" cy="1949474"/>
            </a:xfrm>
            <a:custGeom>
              <a:avLst/>
              <a:gdLst>
                <a:gd name="connsiteX0" fmla="*/ 0 w 8229600"/>
                <a:gd name="connsiteY0" fmla="*/ 179811 h 1798110"/>
                <a:gd name="connsiteX1" fmla="*/ 179811 w 8229600"/>
                <a:gd name="connsiteY1" fmla="*/ 0 h 1798110"/>
                <a:gd name="connsiteX2" fmla="*/ 8049789 w 8229600"/>
                <a:gd name="connsiteY2" fmla="*/ 0 h 1798110"/>
                <a:gd name="connsiteX3" fmla="*/ 8229600 w 8229600"/>
                <a:gd name="connsiteY3" fmla="*/ 179811 h 1798110"/>
                <a:gd name="connsiteX4" fmla="*/ 8229600 w 8229600"/>
                <a:gd name="connsiteY4" fmla="*/ 1618299 h 1798110"/>
                <a:gd name="connsiteX5" fmla="*/ 8049789 w 8229600"/>
                <a:gd name="connsiteY5" fmla="*/ 1798110 h 1798110"/>
                <a:gd name="connsiteX6" fmla="*/ 179811 w 8229600"/>
                <a:gd name="connsiteY6" fmla="*/ 1798110 h 1798110"/>
                <a:gd name="connsiteX7" fmla="*/ 0 w 8229600"/>
                <a:gd name="connsiteY7" fmla="*/ 1618299 h 1798110"/>
                <a:gd name="connsiteX8" fmla="*/ 0 w 8229600"/>
                <a:gd name="connsiteY8" fmla="*/ 179811 h 179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29600" h="1798110">
                  <a:moveTo>
                    <a:pt x="0" y="179811"/>
                  </a:moveTo>
                  <a:cubicBezTo>
                    <a:pt x="0" y="80504"/>
                    <a:pt x="80504" y="0"/>
                    <a:pt x="179811" y="0"/>
                  </a:cubicBezTo>
                  <a:lnTo>
                    <a:pt x="8049789" y="0"/>
                  </a:lnTo>
                  <a:cubicBezTo>
                    <a:pt x="8149096" y="0"/>
                    <a:pt x="8229600" y="80504"/>
                    <a:pt x="8229600" y="179811"/>
                  </a:cubicBezTo>
                  <a:lnTo>
                    <a:pt x="8229600" y="1618299"/>
                  </a:lnTo>
                  <a:cubicBezTo>
                    <a:pt x="8229600" y="1717606"/>
                    <a:pt x="8149096" y="1798110"/>
                    <a:pt x="8049789" y="1798110"/>
                  </a:cubicBezTo>
                  <a:lnTo>
                    <a:pt x="179811" y="1798110"/>
                  </a:lnTo>
                  <a:cubicBezTo>
                    <a:pt x="80504" y="1798110"/>
                    <a:pt x="0" y="1717606"/>
                    <a:pt x="0" y="1618299"/>
                  </a:cubicBezTo>
                  <a:lnTo>
                    <a:pt x="0" y="1798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47420" tIns="57150" rIns="57151" bIns="57150" numCol="1" spcCol="1270" anchor="t" anchorCtr="0">
              <a:noAutofit/>
            </a:bodyPr>
            <a:lstStyle/>
            <a:p>
              <a:pPr lvl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600" b="1" kern="1200" dirty="0" smtClean="0">
                  <a:latin typeface="Futura MdCn BT" pitchFamily="34" charset="0"/>
                </a:rPr>
                <a:t>Apoios Econômicos Externos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pt-BR" sz="1600" kern="1200" dirty="0" smtClean="0">
                  <a:latin typeface="Futura MdCn BT" pitchFamily="34" charset="0"/>
                </a:rPr>
                <a:t> Fundo EPM, Orçamento </a:t>
              </a:r>
              <a:r>
                <a:rPr lang="pt-BR" sz="1600" dirty="0" smtClean="0">
                  <a:latin typeface="Futura MdCn BT" pitchFamily="34" charset="0"/>
                </a:rPr>
                <a:t>P</a:t>
              </a:r>
              <a:r>
                <a:rPr lang="pt-BR" sz="1600" kern="1200" dirty="0" smtClean="0">
                  <a:latin typeface="Futura MdCn BT" pitchFamily="34" charset="0"/>
                </a:rPr>
                <a:t>articipativo, tíquete estudantil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pt-BR" sz="1600" kern="1200" dirty="0" smtClean="0">
                  <a:latin typeface="Futura MdCn BT" pitchFamily="34" charset="0"/>
                </a:rPr>
                <a:t> Fundações, Cooperativas, empresa privada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pt-BR" sz="1600" kern="1200" dirty="0" smtClean="0">
                  <a:latin typeface="Futura MdCn BT" pitchFamily="34" charset="0"/>
                </a:rPr>
                <a:t> Secretaria das mulheres e Bem Estar social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pt-BR" sz="1600" kern="1200" dirty="0" smtClean="0">
                  <a:latin typeface="Futura MdCn BT" pitchFamily="34" charset="0"/>
                </a:rPr>
                <a:t> Créditos com entidades financeiras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pt-BR" sz="1600" kern="1200" dirty="0" smtClean="0">
                  <a:latin typeface="Futura MdCn BT" pitchFamily="34" charset="0"/>
                </a:rPr>
                <a:t> Fundo de reparação de vítimas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pt-BR" sz="1600" kern="1200" dirty="0" smtClean="0">
                  <a:latin typeface="Futura MdCn BT" pitchFamily="34" charset="0"/>
                </a:rPr>
                <a:t> Outros municípios</a:t>
              </a:r>
              <a:endParaRPr lang="pt-BR" sz="1600" kern="1200" dirty="0">
                <a:latin typeface="Futura MdCn BT" pitchFamily="34" charset="0"/>
              </a:endParaRPr>
            </a:p>
          </p:txBody>
        </p:sp>
        <p:sp>
          <p:nvSpPr>
            <p:cNvPr id="16" name="Rectángulo redondeado 15"/>
            <p:cNvSpPr/>
            <p:nvPr/>
          </p:nvSpPr>
          <p:spPr>
            <a:xfrm>
              <a:off x="467878" y="3034249"/>
              <a:ext cx="1645920" cy="1154800"/>
            </a:xfrm>
            <a:prstGeom prst="roundRect">
              <a:avLst>
                <a:gd name="adj" fmla="val 10000"/>
              </a:avLst>
            </a:prstGeom>
            <a:blipFill rotWithShape="0">
              <a:blip r:embed="rId6" cstate="print"/>
              <a:stretch>
                <a:fillRect/>
              </a:stretch>
            </a:blipFill>
            <a:scene3d>
              <a:camera prst="orthographicFront"/>
              <a:lightRig rig="flat" dir="t"/>
            </a:scene3d>
            <a:sp3d z="127000" prstMaterial="plastic">
              <a:bevelT w="88900" h="88900"/>
              <a:bevelB w="88900" h="31750" prst="angle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dk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Forma libre 16"/>
            <p:cNvSpPr/>
            <p:nvPr/>
          </p:nvSpPr>
          <p:spPr>
            <a:xfrm>
              <a:off x="323528" y="4586386"/>
              <a:ext cx="8229600" cy="1578918"/>
            </a:xfrm>
            <a:custGeom>
              <a:avLst/>
              <a:gdLst>
                <a:gd name="connsiteX0" fmla="*/ 0 w 8229600"/>
                <a:gd name="connsiteY0" fmla="*/ 143539 h 1435387"/>
                <a:gd name="connsiteX1" fmla="*/ 143539 w 8229600"/>
                <a:gd name="connsiteY1" fmla="*/ 0 h 1435387"/>
                <a:gd name="connsiteX2" fmla="*/ 8086061 w 8229600"/>
                <a:gd name="connsiteY2" fmla="*/ 0 h 1435387"/>
                <a:gd name="connsiteX3" fmla="*/ 8229600 w 8229600"/>
                <a:gd name="connsiteY3" fmla="*/ 143539 h 1435387"/>
                <a:gd name="connsiteX4" fmla="*/ 8229600 w 8229600"/>
                <a:gd name="connsiteY4" fmla="*/ 1291848 h 1435387"/>
                <a:gd name="connsiteX5" fmla="*/ 8086061 w 8229600"/>
                <a:gd name="connsiteY5" fmla="*/ 1435387 h 1435387"/>
                <a:gd name="connsiteX6" fmla="*/ 143539 w 8229600"/>
                <a:gd name="connsiteY6" fmla="*/ 1435387 h 1435387"/>
                <a:gd name="connsiteX7" fmla="*/ 0 w 8229600"/>
                <a:gd name="connsiteY7" fmla="*/ 1291848 h 1435387"/>
                <a:gd name="connsiteX8" fmla="*/ 0 w 8229600"/>
                <a:gd name="connsiteY8" fmla="*/ 143539 h 1435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29600" h="1435387">
                  <a:moveTo>
                    <a:pt x="0" y="143539"/>
                  </a:moveTo>
                  <a:cubicBezTo>
                    <a:pt x="0" y="64265"/>
                    <a:pt x="64265" y="0"/>
                    <a:pt x="143539" y="0"/>
                  </a:cubicBezTo>
                  <a:lnTo>
                    <a:pt x="8086061" y="0"/>
                  </a:lnTo>
                  <a:cubicBezTo>
                    <a:pt x="8165335" y="0"/>
                    <a:pt x="8229600" y="64265"/>
                    <a:pt x="8229600" y="143539"/>
                  </a:cubicBezTo>
                  <a:lnTo>
                    <a:pt x="8229600" y="1291848"/>
                  </a:lnTo>
                  <a:cubicBezTo>
                    <a:pt x="8229600" y="1371122"/>
                    <a:pt x="8165335" y="1435387"/>
                    <a:pt x="8086061" y="1435387"/>
                  </a:cubicBezTo>
                  <a:lnTo>
                    <a:pt x="143539" y="1435387"/>
                  </a:lnTo>
                  <a:cubicBezTo>
                    <a:pt x="64265" y="1435387"/>
                    <a:pt x="0" y="1371122"/>
                    <a:pt x="0" y="1291848"/>
                  </a:cubicBezTo>
                  <a:lnTo>
                    <a:pt x="0" y="14353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47420" tIns="57150" rIns="57151" bIns="57150" numCol="1" spcCol="1270" anchor="t" anchorCtr="0">
              <a:noAutofit/>
            </a:bodyPr>
            <a:lstStyle/>
            <a:p>
              <a:pPr lvl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600" b="1" kern="1200" dirty="0" smtClean="0">
                  <a:latin typeface="Futura MdCn BT" pitchFamily="34" charset="0"/>
                </a:rPr>
                <a:t>Apoios Econômicos Internos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pt-BR" sz="1600" kern="1200" dirty="0" smtClean="0">
                  <a:latin typeface="Futura MdCn BT" pitchFamily="34" charset="0"/>
                </a:rPr>
                <a:t> Fundo de apoio estudantil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pt-BR" sz="1600" kern="1200" dirty="0" smtClean="0">
                  <a:latin typeface="Futura MdCn BT" pitchFamily="34" charset="0"/>
                </a:rPr>
                <a:t> Estímulos culturais e desportivos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pt-BR" sz="1600" kern="1200" dirty="0" smtClean="0">
                  <a:latin typeface="Futura MdCn BT" pitchFamily="34" charset="0"/>
                </a:rPr>
                <a:t> Bolsa de estudos de honra e excelência 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pt-BR" sz="1600" kern="1200" dirty="0" smtClean="0">
                  <a:latin typeface="Futura MdCn BT" pitchFamily="34" charset="0"/>
                </a:rPr>
                <a:t> Lei do Desporte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pt-BR" sz="1600" kern="1200" dirty="0" smtClean="0">
                  <a:latin typeface="Futura MdCn BT" pitchFamily="34" charset="0"/>
                </a:rPr>
                <a:t> Subsídio por situação de deficiência</a:t>
              </a:r>
              <a:endParaRPr lang="pt-BR" sz="1600" kern="1200" dirty="0">
                <a:latin typeface="Futura MdCn BT" pitchFamily="34" charset="0"/>
              </a:endParaRPr>
            </a:p>
          </p:txBody>
        </p:sp>
        <p:sp>
          <p:nvSpPr>
            <p:cNvPr id="18" name="Rectángulo redondeado 17"/>
            <p:cNvSpPr/>
            <p:nvPr/>
          </p:nvSpPr>
          <p:spPr>
            <a:xfrm>
              <a:off x="467878" y="4795348"/>
              <a:ext cx="1645920" cy="1154800"/>
            </a:xfrm>
            <a:prstGeom prst="roundRect">
              <a:avLst>
                <a:gd name="adj" fmla="val 10000"/>
              </a:avLst>
            </a:prstGeom>
            <a:blipFill rotWithShape="0">
              <a:blip r:embed="rId7" cstate="print"/>
              <a:stretch>
                <a:fillRect/>
              </a:stretch>
            </a:blipFill>
            <a:scene3d>
              <a:camera prst="orthographicFront"/>
              <a:lightRig rig="flat" dir="t"/>
            </a:scene3d>
            <a:sp3d z="127000" prstMaterial="plastic">
              <a:bevelT w="88900" h="88900"/>
              <a:bevelB w="88900" h="31750" prst="angle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dk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21" name="Picture 6" descr="http://www.cardionova.net/images/greenPost-It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19" y="942669"/>
            <a:ext cx="1691681" cy="162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7556023" y="836712"/>
            <a:ext cx="133645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s-CO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2013-1:  6.857</a:t>
            </a:r>
          </a:p>
          <a:p>
            <a:pPr algn="ctr"/>
            <a:r>
              <a:rPr lang="pt-B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Sustentabilidade</a:t>
            </a:r>
            <a:r>
              <a:rPr lang="es-CO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2.057</a:t>
            </a:r>
          </a:p>
          <a:p>
            <a:pPr algn="ctr"/>
            <a:r>
              <a:rPr lang="es-CO" sz="1600" b="1" dirty="0">
                <a:latin typeface="Arial" panose="020B0604020202020204" pitchFamily="34" charset="0"/>
                <a:cs typeface="Arial" panose="020B0604020202020204" pitchFamily="34" charset="0"/>
              </a:rPr>
              <a:t>Cobertura 30% </a:t>
            </a:r>
          </a:p>
        </p:txBody>
      </p:sp>
    </p:spTree>
    <p:extLst>
      <p:ext uri="{BB962C8B-B14F-4D97-AF65-F5344CB8AC3E}">
        <p14:creationId xmlns:p14="http://schemas.microsoft.com/office/powerpoint/2010/main" xmlns="" val="1329031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5468</TotalTime>
  <Words>1261</Words>
  <Application>Microsoft Office PowerPoint</Application>
  <PresentationFormat>Apresentação na tela (4:3)</PresentationFormat>
  <Paragraphs>290</Paragraphs>
  <Slides>23</Slides>
  <Notes>18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23</vt:i4>
      </vt:variant>
    </vt:vector>
  </HeadingPairs>
  <TitlesOfParts>
    <vt:vector size="24" baseType="lpstr">
      <vt:lpstr>Tema de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Serviço de Intervenção e Gestão  Acadêmica - SIGA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ESTUDIANTES MATRICULADOS  2010-02 ROBLEDO - FRATERNIDAD</dc:title>
  <dc:creator>marjoriebedoya</dc:creator>
  <cp:lastModifiedBy>IF Sul-rio-grandense</cp:lastModifiedBy>
  <cp:revision>357</cp:revision>
  <cp:lastPrinted>2013-11-26T15:19:02Z</cp:lastPrinted>
  <dcterms:created xsi:type="dcterms:W3CDTF">2011-02-03T15:57:38Z</dcterms:created>
  <dcterms:modified xsi:type="dcterms:W3CDTF">2014-06-27T01:06:56Z</dcterms:modified>
</cp:coreProperties>
</file>