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8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64DC-B757-4C8A-AE44-DEF90881DF34}" type="datetimeFigureOut">
              <a:rPr lang="pt-BR" smtClean="0"/>
              <a:pPr/>
              <a:t>7/4/2011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0F68-71A7-4A3E-BAAC-57D429072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vbscript:FlashIt(103724)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vbscript:FlashIt(117212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vbscript:FlashIt(98353)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PROJETO DE MOLDES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MOLDE TELEFONE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Inserir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Repita as etapas 2 a 7 para criar um segundo ressalto de suporte do lado oposto do telefone, como mostrado.</a:t>
            </a:r>
          </a:p>
          <a:p>
            <a:endParaRPr lang="pt-BR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62641"/>
            <a:ext cx="4929222" cy="32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Espelhar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Agora que você tem dois ressaltos de suporte, pode espelhá-los para criar mais dois.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Plano</a:t>
            </a:r>
            <a:r>
              <a:rPr lang="pt-BR" dirty="0" smtClean="0"/>
              <a:t>        (barra de ferramentas Geometria de referência).</a:t>
            </a:r>
          </a:p>
          <a:p>
            <a:r>
              <a:rPr lang="pt-BR" dirty="0" smtClean="0"/>
              <a:t>Na área de gráficos, selecione o ponto mostrado abaixo.</a:t>
            </a:r>
          </a:p>
          <a:p>
            <a:endParaRPr lang="pt-BR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683012"/>
            <a:ext cx="500066" cy="4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636"/>
            <a:ext cx="3940078" cy="170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14876" y="5214950"/>
            <a:ext cx="4143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 árvore de projeto do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FeatureManager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selecione o plano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Frontal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depois clique em     </a:t>
            </a: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4" name="AutoShape 4" descr="mk:@MSITStore:F:\Arquivos%20de%20programas\SolidWorks%20Corp\SolidWorks\lang\portuguese-brazilian\otmolddesign.chm::/art_pm/PM_OK.gif"/>
          <p:cNvSpPr>
            <a:spLocks noChangeAspect="1" noChangeArrowheads="1"/>
          </p:cNvSpPr>
          <p:nvPr/>
        </p:nvSpPr>
        <p:spPr bwMode="auto">
          <a:xfrm>
            <a:off x="8956675" y="90488"/>
            <a:ext cx="219075" cy="21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847685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Espelhar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Um plano é criado paralelo ao plano </a:t>
            </a:r>
            <a:r>
              <a:rPr lang="pt-BR" b="1" dirty="0" smtClean="0"/>
              <a:t>Frontal</a:t>
            </a:r>
            <a:r>
              <a:rPr lang="pt-BR" dirty="0" smtClean="0"/>
              <a:t> através do ponto selecionado. Você pode espelhar os ressaltos em relação a este plano.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, clique com o botão direito do mouse em </a:t>
            </a:r>
            <a:r>
              <a:rPr lang="pt-BR" b="1" dirty="0" smtClean="0"/>
              <a:t>Sketch14</a:t>
            </a:r>
            <a:r>
              <a:rPr lang="pt-BR" dirty="0" smtClean="0"/>
              <a:t> e selecione </a:t>
            </a:r>
            <a:r>
              <a:rPr lang="pt-BR" b="1" dirty="0" smtClean="0"/>
              <a:t>Ocultar</a:t>
            </a:r>
            <a:r>
              <a:rPr lang="pt-BR" dirty="0" smtClean="0"/>
              <a:t> 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Espelhar     </a:t>
            </a:r>
            <a:r>
              <a:rPr lang="pt-BR" dirty="0" smtClean="0"/>
              <a:t> (barra de ferramentas Recursos).</a:t>
            </a:r>
          </a:p>
          <a:p>
            <a:endParaRPr lang="pt-BR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42886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786454"/>
            <a:ext cx="428628" cy="48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Espelhar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, selecione:</a:t>
            </a:r>
          </a:p>
          <a:p>
            <a:pPr lvl="1"/>
            <a:r>
              <a:rPr lang="pt-BR" b="1" dirty="0" smtClean="0"/>
              <a:t>Plano9</a:t>
            </a:r>
            <a:r>
              <a:rPr lang="pt-BR" dirty="0" smtClean="0"/>
              <a:t> para </a:t>
            </a:r>
            <a:r>
              <a:rPr lang="pt-BR" b="1" dirty="0" smtClean="0"/>
              <a:t>Espelhar face/plano</a:t>
            </a:r>
            <a:r>
              <a:rPr lang="pt-BR" dirty="0" smtClean="0"/>
              <a:t>     .</a:t>
            </a:r>
          </a:p>
          <a:p>
            <a:pPr lvl="1"/>
            <a:r>
              <a:rPr lang="pt-BR" dirty="0" smtClean="0"/>
              <a:t>Os dois ressaltos de suporte para </a:t>
            </a:r>
            <a:r>
              <a:rPr lang="pt-BR" b="1" dirty="0" smtClean="0"/>
              <a:t>Recursos a espelhar</a:t>
            </a:r>
            <a:r>
              <a:rPr lang="pt-BR" dirty="0" smtClean="0"/>
              <a:t>      .</a:t>
            </a:r>
          </a:p>
          <a:p>
            <a:r>
              <a:rPr lang="pt-BR" dirty="0" smtClean="0"/>
              <a:t>Clique em   .</a:t>
            </a:r>
          </a:p>
          <a:p>
            <a:r>
              <a:rPr lang="pt-BR" dirty="0" smtClean="0"/>
              <a:t>Os ressaltos de suporte são espelhados do outro lado da peça.</a:t>
            </a:r>
          </a:p>
          <a:p>
            <a:endParaRPr lang="pt-BR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496"/>
            <a:ext cx="32742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52242"/>
            <a:ext cx="357190" cy="3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166000"/>
            <a:ext cx="357190" cy="4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272793"/>
            <a:ext cx="2928958" cy="158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Agora que o modelo está completo, você pode começar a criar o molde.</a:t>
            </a:r>
          </a:p>
          <a:p>
            <a:r>
              <a:rPr lang="pt-BR" dirty="0" smtClean="0"/>
              <a:t>Primeiro, certifique-se de que todas as faces têm uma inclinação suficiente com a ferramenta </a:t>
            </a:r>
            <a:r>
              <a:rPr lang="pt-BR" b="1" dirty="0" smtClean="0"/>
              <a:t>Análise de inclinação</a:t>
            </a:r>
            <a:r>
              <a:rPr lang="pt-BR" dirty="0" smtClean="0"/>
              <a:t>. (Inclinação é um ligeiro afunilamento nas faces selecionadas do modelo que facilita a remoção da peça da ferramenta de molde.)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b="1" dirty="0" smtClean="0"/>
              <a:t>Isométrica    </a:t>
            </a:r>
            <a:r>
              <a:rPr lang="pt-BR" dirty="0" smtClean="0"/>
              <a:t> (barra de ferramentas Vistas padrão).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Análise de inclinação    </a:t>
            </a:r>
            <a:r>
              <a:rPr lang="pt-BR" dirty="0" smtClean="0"/>
              <a:t> (barra de ferramentas </a:t>
            </a:r>
            <a:r>
              <a:rPr lang="pt-BR" dirty="0" err="1" smtClean="0"/>
              <a:t>Ferramentas</a:t>
            </a:r>
            <a:r>
              <a:rPr lang="pt-BR" dirty="0" smtClean="0"/>
              <a:t> de moldagem).</a:t>
            </a:r>
          </a:p>
          <a:p>
            <a:r>
              <a:rPr lang="pt-BR" dirty="0" smtClean="0"/>
              <a:t>Selecione </a:t>
            </a:r>
            <a:r>
              <a:rPr lang="pt-BR" b="1" dirty="0" smtClean="0"/>
              <a:t>Superior</a:t>
            </a:r>
            <a:r>
              <a:rPr lang="pt-BR" dirty="0" smtClean="0"/>
              <a:t> 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 para </a:t>
            </a:r>
            <a:r>
              <a:rPr lang="pt-BR" b="1" dirty="0" smtClean="0"/>
              <a:t>Direção de extração</a:t>
            </a:r>
            <a:r>
              <a:rPr lang="pt-BR" dirty="0" smtClean="0"/>
              <a:t> no </a:t>
            </a:r>
            <a:r>
              <a:rPr lang="pt-BR" dirty="0" err="1" smtClean="0"/>
              <a:t>PropertyManager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94687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95568"/>
            <a:ext cx="428628" cy="4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t-BR" sz="3000" dirty="0" smtClean="0"/>
              <a:t>Se necessário, clique em </a:t>
            </a:r>
            <a:r>
              <a:rPr lang="pt-BR" sz="3000" b="1" dirty="0" smtClean="0"/>
              <a:t>Inverter direção</a:t>
            </a:r>
            <a:r>
              <a:rPr lang="pt-BR" sz="3000" dirty="0" smtClean="0"/>
              <a:t>  para que a seta da visualização aponte para cima.</a:t>
            </a:r>
          </a:p>
          <a:p>
            <a:endParaRPr lang="pt-BR" sz="3000" dirty="0"/>
          </a:p>
          <a:p>
            <a:endParaRPr lang="pt-BR" sz="3000" dirty="0" smtClean="0"/>
          </a:p>
          <a:p>
            <a:endParaRPr lang="pt-BR" sz="3000" dirty="0" smtClean="0"/>
          </a:p>
          <a:p>
            <a:r>
              <a:rPr lang="pt-BR" sz="3000" dirty="0" smtClean="0"/>
              <a:t>Para </a:t>
            </a:r>
            <a:r>
              <a:rPr lang="pt-BR" sz="3000" b="1" dirty="0" smtClean="0"/>
              <a:t>Direção de extração</a:t>
            </a:r>
            <a:r>
              <a:rPr lang="pt-BR" sz="3000" dirty="0" smtClean="0"/>
              <a:t>, você pode selecionar uma aresta linear ou qualquer outra entidade que especifique um vetor. Quando você seleciona um plano ou uma face plana, a direção será a normal à entidade selecionada.</a:t>
            </a:r>
          </a:p>
          <a:p>
            <a:endParaRPr lang="pt-B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1714488"/>
            <a:ext cx="428628" cy="36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2728913"/>
            <a:ext cx="2628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Sob </a:t>
            </a:r>
            <a:r>
              <a:rPr lang="pt-BR" sz="2800" b="1" dirty="0" smtClean="0"/>
              <a:t>Parâmetros de análise</a:t>
            </a:r>
            <a:r>
              <a:rPr lang="pt-BR" sz="2800" dirty="0" smtClean="0"/>
              <a:t>:</a:t>
            </a:r>
          </a:p>
          <a:p>
            <a:pPr lvl="1"/>
            <a:r>
              <a:rPr lang="pt-BR" dirty="0" smtClean="0"/>
              <a:t>Defina </a:t>
            </a:r>
            <a:r>
              <a:rPr lang="pt-BR" b="1" dirty="0" smtClean="0"/>
              <a:t>Ângulo de inclinação</a:t>
            </a:r>
            <a:r>
              <a:rPr lang="pt-BR" dirty="0" smtClean="0"/>
              <a:t>      como </a:t>
            </a:r>
            <a:r>
              <a:rPr lang="pt-BR" b="1" dirty="0" smtClean="0"/>
              <a:t>0,5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Selecione </a:t>
            </a:r>
            <a:r>
              <a:rPr lang="pt-BR" b="1" dirty="0" smtClean="0"/>
              <a:t>Classificação da face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endParaRPr lang="pt-BR" sz="2800" dirty="0" smtClean="0"/>
          </a:p>
          <a:p>
            <a:r>
              <a:rPr lang="pt-BR" sz="2800" dirty="0" smtClean="0"/>
              <a:t>Clique em </a:t>
            </a:r>
            <a:r>
              <a:rPr lang="pt-BR" sz="2800" b="1" dirty="0" smtClean="0"/>
              <a:t>Girar vista</a:t>
            </a:r>
            <a:r>
              <a:rPr lang="pt-BR" sz="2800" dirty="0" smtClean="0"/>
              <a:t>      (barra de ferramentas Exibir) para ver as faces com</a:t>
            </a:r>
          </a:p>
          <a:p>
            <a:pPr>
              <a:buNone/>
            </a:pPr>
            <a:r>
              <a:rPr lang="pt-BR" sz="2800" dirty="0"/>
              <a:t> </a:t>
            </a:r>
            <a:r>
              <a:rPr lang="pt-BR" sz="2800" dirty="0" smtClean="0"/>
              <a:t>    inclinação negativa.</a:t>
            </a:r>
          </a:p>
          <a:p>
            <a:endParaRPr lang="pt-B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14554"/>
            <a:ext cx="357190" cy="3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857760"/>
            <a:ext cx="43252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000372"/>
            <a:ext cx="2307062" cy="14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143513"/>
            <a:ext cx="264553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pt-BR" sz="2600" dirty="0" smtClean="0"/>
              <a:t>Sob </a:t>
            </a:r>
            <a:r>
              <a:rPr lang="pt-BR" sz="2600" b="1" dirty="0" smtClean="0"/>
              <a:t>Configurações de cor</a:t>
            </a:r>
            <a:r>
              <a:rPr lang="pt-BR" sz="2600" dirty="0" smtClean="0"/>
              <a:t>, cada tipo de face mostra uma contagem. </a:t>
            </a:r>
          </a:p>
          <a:p>
            <a:endParaRPr lang="pt-BR" sz="2600" dirty="0"/>
          </a:p>
          <a:p>
            <a:endParaRPr lang="pt-BR" sz="2600" dirty="0" smtClean="0"/>
          </a:p>
          <a:p>
            <a:r>
              <a:rPr lang="pt-BR" sz="2600" dirty="0" smtClean="0"/>
              <a:t>As cores de inclinação mostradas são os valores predeterminados. Os valores editados podem exibir cores diferentes.</a:t>
            </a:r>
          </a:p>
          <a:p>
            <a:r>
              <a:rPr lang="pt-BR" sz="2600" dirty="0" smtClean="0"/>
              <a:t>Para identificar as faces com problemas, </a:t>
            </a:r>
          </a:p>
          <a:p>
            <a:r>
              <a:rPr lang="pt-BR" sz="2600" dirty="0" smtClean="0"/>
              <a:t>oculte as que têm a inclinação correta </a:t>
            </a:r>
          </a:p>
          <a:p>
            <a:r>
              <a:rPr lang="pt-BR" sz="2600" dirty="0" smtClean="0"/>
              <a:t>(</a:t>
            </a:r>
            <a:r>
              <a:rPr lang="pt-BR" sz="2600" b="1" dirty="0" smtClean="0"/>
              <a:t>Inclinação positiva</a:t>
            </a:r>
            <a:r>
              <a:rPr lang="pt-BR" sz="2600" dirty="0" smtClean="0"/>
              <a:t> e </a:t>
            </a:r>
            <a:r>
              <a:rPr lang="pt-BR" sz="2600" b="1" dirty="0" smtClean="0"/>
              <a:t>Inclinação negativa</a:t>
            </a:r>
            <a:r>
              <a:rPr lang="pt-BR" sz="2600" dirty="0" smtClean="0"/>
              <a:t>)</a:t>
            </a:r>
          </a:p>
          <a:p>
            <a:r>
              <a:rPr lang="pt-BR" sz="2600" dirty="0" smtClean="0"/>
              <a:t> clicando em </a:t>
            </a:r>
            <a:r>
              <a:rPr lang="pt-BR" sz="2600" b="1" dirty="0" smtClean="0"/>
              <a:t>Exibir/Ocultar</a:t>
            </a:r>
            <a:r>
              <a:rPr lang="pt-BR" sz="2600" dirty="0" smtClean="0"/>
              <a:t>        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4573117" cy="9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643578"/>
            <a:ext cx="500066" cy="46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Clique em </a:t>
            </a:r>
            <a:r>
              <a:rPr lang="pt-BR" sz="2800" b="1" dirty="0" smtClean="0"/>
              <a:t>Frontal</a:t>
            </a:r>
            <a:r>
              <a:rPr lang="pt-BR" sz="2800" dirty="0" smtClean="0"/>
              <a:t>      (barra de ferramentas Vistas padrão) para examinar a aresta inferior do modelo, abaixo da inclinação positiva.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Clique em </a:t>
            </a:r>
            <a:r>
              <a:rPr lang="pt-BR" sz="2800" b="1" dirty="0" smtClean="0"/>
              <a:t>Zoom na área</a:t>
            </a:r>
            <a:r>
              <a:rPr lang="pt-BR" sz="2800" dirty="0" smtClean="0"/>
              <a:t>       (barra de ferramentas Exibir) para ampliar a área que requer inclinação</a:t>
            </a:r>
            <a:endParaRPr lang="pt-BR" sz="2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10576"/>
            <a:ext cx="428628" cy="3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72008"/>
            <a:ext cx="428628" cy="4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5" y="3143248"/>
            <a:ext cx="3423431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7826"/>
            <a:ext cx="1495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2500298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 cor indica que estas faces têm um ângulo de inclinação menor do que </a:t>
            </a:r>
            <a:r>
              <a:rPr lang="pt-BR" b="1" dirty="0" smtClean="0"/>
              <a:t>0,5</a:t>
            </a:r>
            <a:r>
              <a:rPr lang="pt-BR" dirty="0" smtClean="0"/>
              <a:t> especificado para </a:t>
            </a:r>
            <a:r>
              <a:rPr lang="pt-BR" b="1" dirty="0" smtClean="0"/>
              <a:t>Ângulo de inclinação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143768" y="6215082"/>
            <a:ext cx="200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Clique em     </a:t>
            </a: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5" name="AutoShape 7" descr="mk:@MSITStore:F:\Arquivos%20de%20programas\SolidWorks%20Corp\SolidWorks\lang\portuguese-brazilian\otmolddesign.chm::/art_pm/PM_OK.gif"/>
          <p:cNvSpPr>
            <a:spLocks noChangeAspect="1" noChangeArrowheads="1"/>
          </p:cNvSpPr>
          <p:nvPr/>
        </p:nvSpPr>
        <p:spPr bwMode="auto">
          <a:xfrm>
            <a:off x="1247775" y="90488"/>
            <a:ext cx="219075" cy="21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76" y="6286520"/>
            <a:ext cx="2714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ao projeto de moldes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Você começa com um modelo do telefone. Antes de criar a ferramenta de molde, adicione os ressaltos ao modelo. Isso servirá como demonstração dos recursos de componentes de fixação comumente usados em produtos moldados.</a:t>
            </a:r>
          </a:p>
          <a:p>
            <a:r>
              <a:rPr lang="pt-BR" dirty="0" smtClean="0"/>
              <a:t>Em seguida, você cria o molde, que é composto de núcleo e cavidade. O núcleo reproduz a superfície interna e a cavidade a superfície externa do modelo. Uma superfície de partição separa o núcleo da cavidade.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Verificar a inclinação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resultados da análise de inclinação permanecem visíveis na área de gráficos.</a:t>
            </a:r>
          </a:p>
          <a:p>
            <a:r>
              <a:rPr lang="pt-BR" dirty="0" smtClean="0"/>
              <a:t>A </a:t>
            </a:r>
            <a:r>
              <a:rPr lang="pt-BR" b="1" dirty="0" smtClean="0"/>
              <a:t>Análise de inclinação</a:t>
            </a:r>
            <a:r>
              <a:rPr lang="pt-BR" dirty="0" smtClean="0"/>
              <a:t> não adiciona um item á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Você pode também executar </a:t>
            </a:r>
            <a:r>
              <a:rPr lang="pt-BR" b="1" dirty="0" smtClean="0"/>
              <a:t>Análise de rebaixo</a:t>
            </a:r>
            <a:r>
              <a:rPr lang="pt-BR" dirty="0" smtClean="0"/>
              <a:t> se o modelo incluir áreas de rebaixo (áreas aprisionadas que impedem que a peça seja ejetada do molde).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Adicionar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Nem todas as faces têm a inclinação de </a:t>
            </a:r>
            <a:r>
              <a:rPr lang="pt-BR" b="1" dirty="0" smtClean="0"/>
              <a:t>0,5</a:t>
            </a:r>
            <a:r>
              <a:rPr lang="pt-BR" dirty="0" smtClean="0"/>
              <a:t>° especificada em </a:t>
            </a:r>
            <a:r>
              <a:rPr lang="pt-BR" b="1" dirty="0" smtClean="0"/>
              <a:t>Ângulo de inclinação</a:t>
            </a:r>
            <a:r>
              <a:rPr lang="pt-BR" dirty="0" smtClean="0"/>
              <a:t> . Use a ferramenta </a:t>
            </a:r>
            <a:r>
              <a:rPr lang="pt-BR" b="1" dirty="0" smtClean="0"/>
              <a:t>Inclinação</a:t>
            </a:r>
            <a:r>
              <a:rPr lang="pt-BR" dirty="0" smtClean="0"/>
              <a:t> para adicionar a inclinação às faces.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Inclinação</a:t>
            </a:r>
            <a:r>
              <a:rPr lang="pt-BR" dirty="0" smtClean="0"/>
              <a:t>      (barra de ferramentas </a:t>
            </a:r>
            <a:r>
              <a:rPr lang="pt-BR" dirty="0" err="1" smtClean="0"/>
              <a:t>Ferramentas</a:t>
            </a:r>
            <a:r>
              <a:rPr lang="pt-BR" dirty="0" smtClean="0"/>
              <a:t> de moldagem).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PropertyManager</a:t>
            </a:r>
            <a:r>
              <a:rPr lang="pt-BR" dirty="0" smtClean="0"/>
              <a:t>, selecione </a:t>
            </a:r>
            <a:r>
              <a:rPr lang="pt-BR" b="1" dirty="0" smtClean="0"/>
              <a:t>Linha de partição</a:t>
            </a:r>
            <a:r>
              <a:rPr lang="pt-BR" dirty="0" smtClean="0"/>
              <a:t> em </a:t>
            </a:r>
            <a:r>
              <a:rPr lang="pt-BR" b="1" dirty="0" smtClean="0"/>
              <a:t>Tipo de inclinação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95346"/>
            <a:ext cx="428628" cy="5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Defina </a:t>
            </a:r>
            <a:r>
              <a:rPr lang="pt-BR" b="1" dirty="0" smtClean="0"/>
              <a:t>Ângulo de inclinação</a:t>
            </a:r>
            <a:r>
              <a:rPr lang="pt-BR" dirty="0" smtClean="0"/>
              <a:t> como </a:t>
            </a:r>
            <a:r>
              <a:rPr lang="pt-BR" b="1" dirty="0" smtClean="0"/>
              <a:t>1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</a:t>
            </a:r>
            <a:r>
              <a:rPr lang="pt-BR" b="1" dirty="0" smtClean="0"/>
              <a:t>Direção de extração</a:t>
            </a:r>
            <a:r>
              <a:rPr lang="pt-BR" dirty="0" smtClean="0"/>
              <a:t>:Selecione </a:t>
            </a:r>
            <a:r>
              <a:rPr lang="pt-BR" b="1" dirty="0" smtClean="0"/>
              <a:t>Superior</a:t>
            </a:r>
            <a:r>
              <a:rPr lang="pt-BR" dirty="0" smtClean="0"/>
              <a:t> 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 necessário, clique em </a:t>
            </a:r>
            <a:r>
              <a:rPr lang="pt-BR" b="1" dirty="0" smtClean="0"/>
              <a:t>Inverter direção</a:t>
            </a:r>
            <a:r>
              <a:rPr lang="pt-BR" dirty="0" smtClean="0"/>
              <a:t> para que a seta da visualização aponte para baixo.</a:t>
            </a:r>
          </a:p>
          <a:p>
            <a:r>
              <a:rPr lang="pt-BR" dirty="0" smtClean="0"/>
              <a:t>Clique em </a:t>
            </a:r>
            <a:r>
              <a:rPr lang="pt-BR" b="1" dirty="0" err="1" smtClean="0"/>
              <a:t>Dimétrica</a:t>
            </a:r>
            <a:r>
              <a:rPr lang="pt-BR" b="1" dirty="0" smtClean="0"/>
              <a:t>      </a:t>
            </a:r>
            <a:r>
              <a:rPr lang="pt-BR" dirty="0" smtClean="0"/>
              <a:t>(barra de ferramentas Vistas padrão).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429132"/>
            <a:ext cx="534715" cy="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Verificar a inclinação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</a:t>
            </a:r>
            <a:r>
              <a:rPr lang="pt-BR" b="1" dirty="0" smtClean="0"/>
              <a:t>Linhas de partição</a:t>
            </a:r>
            <a:r>
              <a:rPr lang="pt-BR" dirty="0" smtClean="0"/>
              <a:t>       , selecione cada aresta ao longo da parte inferior do modelo. Você pode selecionar cada aresta individualmente ou pode clicar com o botão da direita e clicar em </a:t>
            </a:r>
            <a:r>
              <a:rPr lang="pt-BR" b="1" dirty="0" smtClean="0"/>
              <a:t>Selecionar tangência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450058" cy="3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3428992" cy="155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143380"/>
            <a:ext cx="3654328" cy="15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5720" y="5429264"/>
            <a:ext cx="79047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Clique em     </a:t>
            </a: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 adicionar a inclinação.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 resultados da análise de inclinação são atualizados na área de gráficos.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As faces finas na aresta inferior fica vermelha para mostrar que elas agora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têm uma inclinação negativa.</a:t>
            </a:r>
          </a:p>
        </p:txBody>
      </p:sp>
      <p:sp>
        <p:nvSpPr>
          <p:cNvPr id="3078" name="AutoShape 6" descr="mk:@MSITStore:F:\Arquivos%20de%20programas\SolidWorks%20Corp\SolidWorks\lang\portuguese-brazilian\otmolddesign.chm::/art_pm/PM_OK.gif"/>
          <p:cNvSpPr>
            <a:spLocks noChangeAspect="1" noChangeArrowheads="1"/>
          </p:cNvSpPr>
          <p:nvPr/>
        </p:nvSpPr>
        <p:spPr bwMode="auto">
          <a:xfrm>
            <a:off x="1346200" y="-136525"/>
            <a:ext cx="219075" cy="21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786454"/>
            <a:ext cx="228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Aplicar a escala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Use a ferramenta </a:t>
            </a:r>
            <a:r>
              <a:rPr lang="pt-BR" b="1" dirty="0" smtClean="0"/>
              <a:t>Escala</a:t>
            </a:r>
            <a:r>
              <a:rPr lang="pt-BR" dirty="0" smtClean="0"/>
              <a:t> para aplicar um fator de encolhimento para levar em conta o encolhimento do plástico ao esfriar. A ferramenta </a:t>
            </a:r>
            <a:r>
              <a:rPr lang="pt-BR" b="1" dirty="0" smtClean="0"/>
              <a:t>Escala</a:t>
            </a:r>
            <a:r>
              <a:rPr lang="pt-BR" dirty="0" smtClean="0"/>
              <a:t> aplica uma escala somente à geometria do modelo. Ele não dimensiona geometria de referência, esboços nem dimensões.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Aplicar a escala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Clique em </a:t>
            </a:r>
            <a:r>
              <a:rPr lang="pt-BR" b="1" dirty="0" smtClean="0"/>
              <a:t>Escala</a:t>
            </a:r>
            <a:r>
              <a:rPr lang="pt-BR" dirty="0" smtClean="0"/>
              <a:t>        (barra de ferramentas </a:t>
            </a:r>
            <a:r>
              <a:rPr lang="pt-BR" dirty="0" err="1" smtClean="0"/>
              <a:t>Ferramentas</a:t>
            </a:r>
            <a:r>
              <a:rPr lang="pt-BR" dirty="0" smtClean="0"/>
              <a:t> de moldagem).</a:t>
            </a:r>
          </a:p>
          <a:p>
            <a:r>
              <a:rPr lang="pt-BR" dirty="0" smtClean="0"/>
              <a:t>Expanda </a:t>
            </a:r>
            <a:r>
              <a:rPr lang="pt-BR" b="1" dirty="0" smtClean="0"/>
              <a:t>Corpos sólidos(1)</a:t>
            </a:r>
            <a:r>
              <a:rPr lang="pt-BR" dirty="0" smtClean="0"/>
              <a:t>      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 e selecione </a:t>
            </a:r>
            <a:r>
              <a:rPr lang="pt-BR" b="1" dirty="0" smtClean="0"/>
              <a:t>Inclinação2</a:t>
            </a:r>
            <a:r>
              <a:rPr lang="pt-BR" dirty="0" smtClean="0"/>
              <a:t> como </a:t>
            </a:r>
            <a:r>
              <a:rPr lang="pt-BR" b="1" dirty="0" smtClean="0"/>
              <a:t>Sólido e superfície ou corpos gráficos para dimensionar</a:t>
            </a:r>
            <a:r>
              <a:rPr lang="pt-BR" dirty="0" smtClean="0"/>
              <a:t>      no </a:t>
            </a:r>
            <a:r>
              <a:rPr lang="pt-BR" dirty="0" err="1" smtClean="0"/>
              <a:t>PropertyManager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corpo em </a:t>
            </a:r>
            <a:r>
              <a:rPr lang="pt-BR" b="1" dirty="0" smtClean="0"/>
              <a:t>Corpos sólidos(1)</a:t>
            </a:r>
            <a:r>
              <a:rPr lang="pt-BR" dirty="0" smtClean="0"/>
              <a:t>     assume o nome do último recurso aplicado a ele.</a:t>
            </a:r>
          </a:p>
          <a:p>
            <a:endParaRPr lang="pt-B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57322"/>
            <a:ext cx="428628" cy="4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53910"/>
            <a:ext cx="357190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000504"/>
            <a:ext cx="357190" cy="40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929198"/>
            <a:ext cx="357190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Aplicar a escala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Selecione Centróide. em </a:t>
            </a:r>
            <a:r>
              <a:rPr lang="pt-BR" b="1" dirty="0" smtClean="0"/>
              <a:t>Aplicar escala em relação a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Selecione </a:t>
            </a:r>
            <a:r>
              <a:rPr lang="pt-BR" b="1" dirty="0" smtClean="0"/>
              <a:t>Escala</a:t>
            </a:r>
            <a:r>
              <a:rPr lang="pt-BR" dirty="0" smtClean="0"/>
              <a:t> </a:t>
            </a:r>
            <a:r>
              <a:rPr lang="pt-BR" b="1" dirty="0" smtClean="0"/>
              <a:t>uniforme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Defina </a:t>
            </a:r>
            <a:r>
              <a:rPr lang="pt-BR" b="1" dirty="0" smtClean="0"/>
              <a:t>Fator de escala</a:t>
            </a:r>
            <a:r>
              <a:rPr lang="pt-BR" dirty="0" smtClean="0"/>
              <a:t> como </a:t>
            </a:r>
            <a:r>
              <a:rPr lang="pt-BR" b="1" dirty="0" smtClean="0"/>
              <a:t>1,05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</a:p>
          <a:p>
            <a:endParaRPr lang="pt-B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357190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Gerar as linhas de partição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ferramenta </a:t>
            </a:r>
            <a:r>
              <a:rPr lang="pt-BR" b="1" dirty="0" smtClean="0"/>
              <a:t>Linha de partição</a:t>
            </a:r>
            <a:r>
              <a:rPr lang="pt-BR" dirty="0" smtClean="0"/>
              <a:t> verifica a inclinação e adiciona linhas de partição. As linhas de partição separam o núcleo da cavidade.</a:t>
            </a:r>
          </a:p>
          <a:p>
            <a:r>
              <a:rPr lang="pt-BR" dirty="0" smtClean="0"/>
              <a:t>Estes requisitos asseguram a ejeção do modelo do molde. 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Linhas de partição</a:t>
            </a:r>
            <a:r>
              <a:rPr lang="pt-BR" dirty="0" smtClean="0"/>
              <a:t>      (barra de ferramentas </a:t>
            </a:r>
            <a:r>
              <a:rPr lang="pt-BR" dirty="0" err="1" smtClean="0"/>
              <a:t>Ferramentas</a:t>
            </a:r>
            <a:r>
              <a:rPr lang="pt-BR" dirty="0" smtClean="0"/>
              <a:t> de moldagem). </a:t>
            </a:r>
          </a:p>
          <a:p>
            <a:endParaRPr lang="pt-B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726138"/>
            <a:ext cx="428628" cy="49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Gerar as linhas de partição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Selecione </a:t>
            </a:r>
            <a:r>
              <a:rPr lang="pt-BR" b="1" dirty="0" smtClean="0"/>
              <a:t>Superior</a:t>
            </a:r>
            <a:r>
              <a:rPr lang="pt-BR" dirty="0" smtClean="0"/>
              <a:t> 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 para </a:t>
            </a:r>
            <a:r>
              <a:rPr lang="pt-BR" b="1" dirty="0" smtClean="0"/>
              <a:t>Direção de extração</a:t>
            </a:r>
            <a:r>
              <a:rPr lang="pt-BR" dirty="0" smtClean="0"/>
              <a:t> no </a:t>
            </a:r>
            <a:r>
              <a:rPr lang="pt-BR" dirty="0" err="1" smtClean="0"/>
              <a:t>PropertyManager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 necessário, clique em </a:t>
            </a:r>
            <a:r>
              <a:rPr lang="pt-BR" b="1" dirty="0" smtClean="0"/>
              <a:t>Inverter direção</a:t>
            </a:r>
            <a:r>
              <a:rPr lang="pt-BR" dirty="0" smtClean="0"/>
              <a:t> para que a seta da visualização aponte para cima.</a:t>
            </a:r>
          </a:p>
          <a:p>
            <a:endParaRPr lang="pt-B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32431"/>
            <a:ext cx="2571768" cy="15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Gerar as linhas de partição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Defina </a:t>
            </a:r>
            <a:r>
              <a:rPr lang="pt-BR" b="1" dirty="0" smtClean="0"/>
              <a:t>Ângulo de inclinação</a:t>
            </a:r>
            <a:r>
              <a:rPr lang="pt-BR" dirty="0" smtClean="0"/>
              <a:t> como </a:t>
            </a:r>
            <a:r>
              <a:rPr lang="pt-BR" b="1" dirty="0" smtClean="0"/>
              <a:t>0,5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Análise de inclinação</a:t>
            </a:r>
            <a:r>
              <a:rPr lang="pt-BR" dirty="0" smtClean="0"/>
              <a:t>      para verificar a inclinação do modelo.</a:t>
            </a:r>
          </a:p>
          <a:p>
            <a:endParaRPr lang="pt-B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14554"/>
            <a:ext cx="428628" cy="4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3357586" cy="20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14810" y="4000504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Sob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Linhas de partição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as oito arestas que definem o caminho da linha de partição são exibidas para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Arestas     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Sob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Mensagem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uma mensagem avisa que você pode precisar criar superfícies de fechamento. </a:t>
            </a:r>
          </a:p>
        </p:txBody>
      </p:sp>
      <p:sp>
        <p:nvSpPr>
          <p:cNvPr id="4100" name="AutoShape 4" descr="mk:@MSITStore:F:\Arquivos%20de%20programas\SolidWorks%20Corp\SolidWorks\lang\portuguese-brazilian\otmolddesign.chm::/art_pm/PM_parting_line_edges.gif"/>
          <p:cNvSpPr>
            <a:spLocks noChangeAspect="1" noChangeArrowheads="1"/>
          </p:cNvSpPr>
          <p:nvPr/>
        </p:nvSpPr>
        <p:spPr bwMode="auto">
          <a:xfrm>
            <a:off x="11572875" y="-46038"/>
            <a:ext cx="190500" cy="19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543432"/>
            <a:ext cx="428628" cy="3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ao projeto de moldes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800" dirty="0" smtClean="0"/>
              <a:t>Antes de criar o núcleo e a cavidade, você prepara o modelo usando as ferramentas listadas abaixo, para assegurar que a peça será ejetada corretamente.</a:t>
            </a:r>
            <a:endParaRPr lang="pt-BR" b="1" dirty="0" smtClean="0"/>
          </a:p>
          <a:p>
            <a:r>
              <a:rPr lang="pt-BR" b="1" dirty="0" smtClean="0"/>
              <a:t>       Análise de inclinação</a:t>
            </a:r>
          </a:p>
          <a:p>
            <a:r>
              <a:rPr lang="pt-BR" b="1" dirty="0" smtClean="0"/>
              <a:t>       Análise de rebaixo</a:t>
            </a:r>
          </a:p>
          <a:p>
            <a:r>
              <a:rPr lang="pt-BR" b="1" dirty="0" smtClean="0"/>
              <a:t>       Inclinação</a:t>
            </a:r>
          </a:p>
          <a:p>
            <a:r>
              <a:rPr lang="pt-BR" b="1" dirty="0" smtClean="0"/>
              <a:t>       Escala</a:t>
            </a:r>
          </a:p>
          <a:p>
            <a:r>
              <a:rPr lang="pt-BR" b="1" dirty="0" smtClean="0"/>
              <a:t>       Linhas de partição</a:t>
            </a:r>
          </a:p>
          <a:p>
            <a:r>
              <a:rPr lang="pt-BR" b="1" dirty="0" smtClean="0"/>
              <a:t>       Superfícies de fechamento</a:t>
            </a:r>
          </a:p>
          <a:p>
            <a:r>
              <a:rPr lang="pt-BR" b="1" dirty="0" smtClean="0"/>
              <a:t>       Superfícies de partição</a:t>
            </a:r>
          </a:p>
          <a:p>
            <a:r>
              <a:rPr lang="pt-BR" b="1" dirty="0" smtClean="0"/>
              <a:t>       Macho/cavidade </a:t>
            </a:r>
          </a:p>
          <a:p>
            <a:r>
              <a:rPr lang="pt-BR" b="1" dirty="0" smtClean="0"/>
              <a:t>       Núcleo</a:t>
            </a:r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33794" name="AutoShape 2" descr="mk:@MSITStore:F:\Arquivos%20de%20programas\SolidWorks%20Corp\SolidWorks\lang\portuguese-brazilian\otmolddesign.chm::/art_tools/OTTool_Draft_Analysis_Mold_Tools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266700" cy="266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6" name="AutoShape 4" descr="mk:@MSITStore:F:\Arquivos%20de%20programas\SolidWorks%20Corp\SolidWorks\lang\portuguese-brazilian\otmolddesign.chm::/art_tools/OTTool_Draft_Analysis_Mold_Tools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266700" cy="266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8" name="AutoShape 6" descr="mk:@MSITStore:F:\Arquivos%20de%20programas\SolidWorks%20Corp\SolidWorks\lang\portuguese-brazilian\otmolddesign.chm::/art_tools/OTTool_Draft_Analysis_Mold_Tools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266700" cy="266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800" name="AutoShape 8" descr="mk:@MSITStore:F:\Arquivos%20de%20programas\SolidWorks%20Corp\SolidWorks\lang\portuguese-brazilian\otmolddesign.chm::/art_tools/OTTool_Parting_Lines_Mold_Tools.gif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266700" cy="266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0030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857496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286124"/>
            <a:ext cx="37893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599110"/>
            <a:ext cx="357190" cy="30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1" y="4000504"/>
            <a:ext cx="359651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4369214"/>
            <a:ext cx="357190" cy="34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4786322"/>
            <a:ext cx="347664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5214950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5572140"/>
            <a:ext cx="3348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12" name="AutoShape 20" descr="mk:@MSITStore:F:\Arquivos%20de%20programas\SolidWorks%20Corp\SolidWorks\lang\portuguese-brazilian\otmolddesign.chm::/art/phone_no_mold_01.gif"/>
          <p:cNvSpPr>
            <a:spLocks noChangeAspect="1" noChangeArrowheads="1"/>
          </p:cNvSpPr>
          <p:nvPr/>
        </p:nvSpPr>
        <p:spPr bwMode="auto">
          <a:xfrm>
            <a:off x="0" y="0"/>
            <a:ext cx="228600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14876" y="2285992"/>
            <a:ext cx="2343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4550" y="4029075"/>
            <a:ext cx="3219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Gerar as linhas de partição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Compare as cores do modelo com as cores em </a:t>
            </a:r>
            <a:r>
              <a:rPr lang="pt-BR" b="1" dirty="0" smtClean="0"/>
              <a:t>Parâmetros de molde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9"/>
            <a:ext cx="4291029" cy="86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51404"/>
            <a:ext cx="2714644" cy="16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02648"/>
            <a:ext cx="2928958" cy="178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Gerar as linhas de partição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Gire o modelo e observe que não há faces </a:t>
            </a:r>
            <a:r>
              <a:rPr lang="pt-BR" b="1" dirty="0" smtClean="0"/>
              <a:t>abrangentes      </a:t>
            </a:r>
            <a:r>
              <a:rPr lang="pt-BR" dirty="0" smtClean="0"/>
              <a:t>nem faces com a indicação </a:t>
            </a:r>
            <a:r>
              <a:rPr lang="pt-BR" b="1" dirty="0" smtClean="0"/>
              <a:t>Sem inclinação     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428628" cy="33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14620"/>
            <a:ext cx="413809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71876"/>
            <a:ext cx="6243807" cy="17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Gerar as linhas de partição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cores de inclinação mostradas são os valores predeterminados. Os valores editados podem exibir cores diferentes. Para verificar o tipo de inclinação, coloque o cursor sobre a cor, para exibir a dica de ferramenta.</a:t>
            </a:r>
          </a:p>
          <a:p>
            <a:r>
              <a:rPr lang="pt-BR" dirty="0" smtClean="0"/>
              <a:t>Clique em    para criar a linha de partição.</a:t>
            </a:r>
          </a:p>
          <a:p>
            <a:r>
              <a:rPr lang="pt-BR" dirty="0" smtClean="0"/>
              <a:t>Salve o modelo.</a:t>
            </a:r>
          </a:p>
          <a:p>
            <a:endParaRPr lang="pt-BR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14818"/>
            <a:ext cx="433389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Adicionar as superfícies de fechamento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Para cortar o bloco de ferramenta em duas partes, é necessário dispor de duas superfícies completas (uma superfície de núcleo e outra de cavidade) sem nenhum furo </a:t>
            </a:r>
            <a:r>
              <a:rPr lang="pt-BR" dirty="0" err="1" smtClean="0"/>
              <a:t>trespassante</a:t>
            </a:r>
            <a:r>
              <a:rPr lang="pt-BR" dirty="0" smtClean="0"/>
              <a:t>. As superfícies de fechamento tampam furos </a:t>
            </a:r>
            <a:r>
              <a:rPr lang="pt-BR" dirty="0" err="1" smtClean="0"/>
              <a:t>trespassantes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As alterações na geometria necessárias para remendar tantas áreas são muito complexas. Dependendo das variáveis, como seu hardware, o número de processos sendo executados, </a:t>
            </a:r>
            <a:r>
              <a:rPr lang="pt-BR" dirty="0" err="1" smtClean="0"/>
              <a:t>etc</a:t>
            </a:r>
            <a:r>
              <a:rPr lang="pt-BR" dirty="0" smtClean="0"/>
              <a:t>, estas operações de superfície de fechamento podem demorar alguns minutos.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Adicionar as superfícies de fechamento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b="1" dirty="0" smtClean="0"/>
              <a:t>Superfícies de fechamento</a:t>
            </a:r>
            <a:r>
              <a:rPr lang="pt-BR" dirty="0" smtClean="0"/>
              <a:t>      (barra de ferramentas </a:t>
            </a:r>
            <a:r>
              <a:rPr lang="pt-BR" dirty="0" err="1" smtClean="0"/>
              <a:t>Ferramentas</a:t>
            </a:r>
            <a:r>
              <a:rPr lang="pt-BR" dirty="0" smtClean="0"/>
              <a:t> de moldagem).</a:t>
            </a:r>
          </a:p>
          <a:p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 err="1" smtClean="0"/>
              <a:t>PropertyManager</a:t>
            </a:r>
            <a:r>
              <a:rPr lang="pt-BR" dirty="0" smtClean="0"/>
              <a:t> todos os furos </a:t>
            </a:r>
            <a:r>
              <a:rPr lang="pt-BR" dirty="0" err="1" smtClean="0"/>
              <a:t>trespassantes</a:t>
            </a:r>
            <a:r>
              <a:rPr lang="pt-BR" dirty="0" smtClean="0"/>
              <a:t> são exibidos em </a:t>
            </a:r>
            <a:r>
              <a:rPr lang="pt-BR" b="1" dirty="0" smtClean="0"/>
              <a:t>Arestas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57450"/>
            <a:ext cx="642942" cy="6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231702"/>
            <a:ext cx="428628" cy="52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Adicionar as superfícies de fechamento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Em </a:t>
            </a:r>
            <a:r>
              <a:rPr lang="pt-BR" sz="2400" b="1" dirty="0" smtClean="0"/>
              <a:t>Arestas</a:t>
            </a:r>
            <a:r>
              <a:rPr lang="pt-BR" sz="2400" dirty="0" smtClean="0"/>
              <a:t>, selecione o seguinte:</a:t>
            </a:r>
          </a:p>
          <a:p>
            <a:pPr lvl="1"/>
            <a:r>
              <a:rPr lang="pt-BR" sz="2400" b="1" dirty="0" smtClean="0"/>
              <a:t>Costurar</a:t>
            </a:r>
            <a:r>
              <a:rPr lang="pt-BR" sz="2400" dirty="0" smtClean="0"/>
              <a:t>. Une todas as superfícies de fechamento nas superfícies da cavidade e do núcleo. </a:t>
            </a:r>
          </a:p>
          <a:p>
            <a:pPr lvl="1"/>
            <a:r>
              <a:rPr lang="pt-BR" sz="2400" b="1" dirty="0" smtClean="0"/>
              <a:t>Filtrar loops</a:t>
            </a:r>
            <a:r>
              <a:rPr lang="pt-BR" sz="2400" dirty="0" smtClean="0"/>
              <a:t>. Filtra loops que não parecem ser furos válidos.</a:t>
            </a:r>
          </a:p>
          <a:p>
            <a:pPr lvl="1"/>
            <a:r>
              <a:rPr lang="pt-BR" sz="2400" b="1" dirty="0" smtClean="0"/>
              <a:t>Exibir chamadas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Na área de gráficos, chamadas identificam cada loop com o tipo de preenchimento de superfície </a:t>
            </a:r>
          </a:p>
          <a:p>
            <a:r>
              <a:rPr lang="pt-BR" sz="2400" dirty="0" smtClean="0"/>
              <a:t>predeterminado, </a:t>
            </a:r>
            <a:r>
              <a:rPr lang="pt-BR" sz="2400" b="1" dirty="0" smtClean="0"/>
              <a:t>Contato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1524" y="4786322"/>
            <a:ext cx="320907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Gerar as linhas de partição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b="1" dirty="0" smtClean="0"/>
              <a:t>Aumentar/diminuir zoom</a:t>
            </a:r>
            <a:r>
              <a:rPr lang="pt-BR" dirty="0" smtClean="0"/>
              <a:t>      (barra de ferramentas Exibir) e amplie a imagem.</a:t>
            </a:r>
          </a:p>
          <a:p>
            <a:r>
              <a:rPr lang="pt-BR" dirty="0" smtClean="0"/>
              <a:t>Clique em    .</a:t>
            </a:r>
          </a:p>
          <a:p>
            <a:endParaRPr lang="pt-B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575939"/>
            <a:ext cx="428628" cy="5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696" y="2714620"/>
            <a:ext cx="392031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124" y="3786190"/>
            <a:ext cx="34985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4357686" y="392906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mistura de cores no modelo ocorre porque a superfície da cavidade (verde) é coincidente com as faces do corpo sólido (azul).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Criar as superfícies de partição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As superfícies de partição são </a:t>
            </a:r>
            <a:r>
              <a:rPr lang="pt-BR" sz="2800" dirty="0" err="1" smtClean="0"/>
              <a:t>extrudadas</a:t>
            </a:r>
            <a:r>
              <a:rPr lang="pt-BR" sz="2800" dirty="0" smtClean="0"/>
              <a:t> das linhas de partição e utilizadas para separar a cavidade do molde do núcleo.</a:t>
            </a:r>
          </a:p>
          <a:p>
            <a:r>
              <a:rPr lang="pt-BR" sz="2800" dirty="0" smtClean="0"/>
              <a:t>Clique em </a:t>
            </a:r>
            <a:r>
              <a:rPr lang="pt-BR" sz="2800" b="1" dirty="0" smtClean="0"/>
              <a:t>Superfícies de partição</a:t>
            </a:r>
            <a:r>
              <a:rPr lang="pt-BR" sz="2800" dirty="0" smtClean="0"/>
              <a:t>     (barra de ferramentas </a:t>
            </a:r>
            <a:r>
              <a:rPr lang="pt-BR" sz="2800" dirty="0" err="1" smtClean="0"/>
              <a:t>Ferramentas</a:t>
            </a:r>
            <a:r>
              <a:rPr lang="pt-BR" sz="2800" dirty="0" smtClean="0"/>
              <a:t> de moldagem).</a:t>
            </a:r>
          </a:p>
          <a:p>
            <a:r>
              <a:rPr lang="pt-BR" sz="2800" dirty="0" smtClean="0"/>
              <a:t>No </a:t>
            </a:r>
            <a:r>
              <a:rPr lang="pt-BR" sz="2800" dirty="0" err="1" smtClean="0"/>
              <a:t>PropertyManager</a:t>
            </a:r>
            <a:r>
              <a:rPr lang="pt-BR" sz="2800" dirty="0" smtClean="0"/>
              <a:t>, sob </a:t>
            </a:r>
            <a:r>
              <a:rPr lang="pt-BR" sz="2800" b="1" dirty="0" smtClean="0"/>
              <a:t>Parâmetros de molde</a:t>
            </a:r>
            <a:r>
              <a:rPr lang="pt-BR" sz="2800" dirty="0" smtClean="0"/>
              <a:t>, selecione </a:t>
            </a:r>
            <a:r>
              <a:rPr lang="pt-BR" sz="2800" b="1" dirty="0" smtClean="0"/>
              <a:t>Perpendicular à extração</a:t>
            </a:r>
            <a:r>
              <a:rPr lang="pt-BR" sz="2800" dirty="0" smtClean="0"/>
              <a:t>.</a:t>
            </a:r>
          </a:p>
          <a:p>
            <a:endParaRPr lang="pt-B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28934"/>
            <a:ext cx="424018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786322"/>
            <a:ext cx="357364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Criar as superfícies de partição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Sob </a:t>
            </a:r>
            <a:r>
              <a:rPr lang="pt-BR" b="1" dirty="0" smtClean="0"/>
              <a:t>Superfície de partição</a:t>
            </a:r>
            <a:r>
              <a:rPr lang="pt-BR" dirty="0" smtClean="0"/>
              <a:t>, defina </a:t>
            </a:r>
            <a:r>
              <a:rPr lang="pt-BR" b="1" dirty="0" smtClean="0"/>
              <a:t>Distância</a:t>
            </a:r>
            <a:r>
              <a:rPr lang="pt-BR" dirty="0" smtClean="0"/>
              <a:t> como </a:t>
            </a:r>
            <a:r>
              <a:rPr lang="pt-BR" b="1" dirty="0" smtClean="0"/>
              <a:t>10</a:t>
            </a:r>
            <a:r>
              <a:rPr lang="pt-BR" dirty="0" smtClean="0"/>
              <a:t>.</a:t>
            </a:r>
          </a:p>
          <a:p>
            <a:r>
              <a:rPr lang="pt-BR" dirty="0" smtClean="0"/>
              <a:t>Sob </a:t>
            </a:r>
            <a:r>
              <a:rPr lang="pt-BR" b="1" dirty="0" smtClean="0"/>
              <a:t>Opções</a:t>
            </a:r>
            <a:r>
              <a:rPr lang="pt-BR" dirty="0" smtClean="0"/>
              <a:t>, selecione </a:t>
            </a:r>
            <a:r>
              <a:rPr lang="pt-BR" b="1" dirty="0" smtClean="0"/>
              <a:t>Costurar todas as superfícies</a:t>
            </a:r>
            <a:r>
              <a:rPr lang="pt-BR" dirty="0" smtClean="0"/>
              <a:t> e </a:t>
            </a:r>
            <a:r>
              <a:rPr lang="pt-BR" b="1" dirty="0" smtClean="0"/>
              <a:t>Exibir visualização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    .</a:t>
            </a:r>
          </a:p>
          <a:p>
            <a:endParaRPr lang="pt-B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86190"/>
            <a:ext cx="357190" cy="37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429132"/>
            <a:ext cx="3286148" cy="18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929158" y="4357694"/>
            <a:ext cx="4214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superfície de partição aparece em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Corpos de superfície de partição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que está sob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Corpos de superfície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na árvore de projeto do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FeatureManager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0181" name="AutoShape 5" descr="mk:@MSITStore:F:\Arquivos%20de%20programas\SolidWorks%20Corp\SolidWorks\lang\portuguese-brazilian\otmolddesign.chm::/art_otherUI/FM_surface_bodies.gif"/>
          <p:cNvSpPr>
            <a:spLocks noChangeAspect="1" noChangeArrowheads="1"/>
          </p:cNvSpPr>
          <p:nvPr/>
        </p:nvSpPr>
        <p:spPr bwMode="auto">
          <a:xfrm>
            <a:off x="7508875" y="90488"/>
            <a:ext cx="15240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Crie um plano de partição perpendicular à direção de extração.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Girar vista</a:t>
            </a:r>
            <a:r>
              <a:rPr lang="pt-BR" dirty="0" smtClean="0"/>
              <a:t> (barra de ferramentas Vistas padrão) e vire o modelo para ver o lado inferior com inclinação negativa.</a:t>
            </a:r>
          </a:p>
          <a:p>
            <a:endParaRPr lang="pt-BR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357694"/>
            <a:ext cx="3786214" cy="20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Abertura do modelo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t-BR" dirty="0" smtClean="0"/>
              <a:t>Abra </a:t>
            </a:r>
            <a:r>
              <a:rPr lang="pt-BR" b="1" dirty="0" err="1" smtClean="0"/>
              <a:t>telephone</a:t>
            </a:r>
            <a:r>
              <a:rPr lang="pt-BR" b="1" dirty="0" smtClean="0"/>
              <a:t>.</a:t>
            </a:r>
            <a:r>
              <a:rPr lang="pt-BR" b="1" dirty="0" err="1" smtClean="0"/>
              <a:t>sldprt</a:t>
            </a:r>
            <a:r>
              <a:rPr lang="pt-BR" dirty="0" smtClean="0"/>
              <a:t>, e salve-o com um novo nome para que o modelo original continue </a:t>
            </a:r>
            <a:r>
              <a:rPr lang="pt-BR" smtClean="0"/>
              <a:t>disponível</a:t>
            </a:r>
            <a:r>
              <a:rPr lang="pt-BR" smtClean="0"/>
              <a:t>.</a:t>
            </a:r>
            <a:endParaRPr lang="pt-BR" dirty="0" smtClean="0"/>
          </a:p>
          <a:p>
            <a:r>
              <a:rPr lang="pt-BR" dirty="0" smtClean="0"/>
              <a:t>Desmarque </a:t>
            </a:r>
            <a:r>
              <a:rPr lang="pt-BR" b="1" dirty="0" smtClean="0"/>
              <a:t>Gráficos </a:t>
            </a:r>
            <a:r>
              <a:rPr lang="pt-BR" b="1" dirty="0" err="1" smtClean="0"/>
              <a:t>RealView</a:t>
            </a:r>
            <a:r>
              <a:rPr lang="pt-BR" dirty="0" smtClean="0"/>
              <a:t>       (barra de ferramentas Exibir) para otimizar o desempenho do seu computador para os cálculos complexos necessários à criação de moldes.</a:t>
            </a:r>
          </a:p>
          <a:p>
            <a:r>
              <a:rPr lang="pt-BR" dirty="0" smtClean="0"/>
              <a:t>Salve a peça como </a:t>
            </a:r>
            <a:r>
              <a:rPr lang="pt-BR" b="1" dirty="0" err="1" smtClean="0"/>
              <a:t>MeuTelefone</a:t>
            </a:r>
            <a:r>
              <a:rPr lang="pt-BR" b="1" dirty="0" smtClean="0"/>
              <a:t>.</a:t>
            </a:r>
            <a:r>
              <a:rPr lang="pt-BR" b="1" dirty="0" err="1" smtClean="0"/>
              <a:t>sldprt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1481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b="1" dirty="0" smtClean="0"/>
              <a:t>Zoom na área</a:t>
            </a:r>
            <a:r>
              <a:rPr lang="pt-BR" dirty="0" smtClean="0"/>
              <a:t> (barra de ferramentas Exibir), aumente o zoom na nervura retangular acima do bocal e selecione a face superior da nervura.</a:t>
            </a:r>
          </a:p>
          <a:p>
            <a:endParaRPr lang="pt-BR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3276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57158" y="5786454"/>
            <a:ext cx="7263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Clique em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Plano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(barra de ferramentas Geometria de referência).</a:t>
            </a:r>
          </a:p>
        </p:txBody>
      </p:sp>
      <p:sp>
        <p:nvSpPr>
          <p:cNvPr id="52227" name="AutoShape 3" descr="mk:@MSITStore:F:\Arquivos%20de%20programas\SolidWorks%20Corp\SolidWorks\lang\portuguese-brazilian\otmolddesign.chm::/art_tools/OTTool_Plane_Reference_Geometry.gif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33575" y="90488"/>
            <a:ext cx="266700" cy="266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750516"/>
            <a:ext cx="428628" cy="4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Clique em </a:t>
            </a:r>
            <a:r>
              <a:rPr lang="pt-BR" sz="2800" b="1" dirty="0" smtClean="0"/>
              <a:t>Frontal</a:t>
            </a:r>
            <a:r>
              <a:rPr lang="pt-BR" sz="2800" dirty="0" smtClean="0"/>
              <a:t>       (barra de ferramentas Vistas Padrão).</a:t>
            </a:r>
          </a:p>
          <a:p>
            <a:r>
              <a:rPr lang="pt-BR" sz="2800" dirty="0" smtClean="0"/>
              <a:t>No </a:t>
            </a:r>
            <a:r>
              <a:rPr lang="pt-BR" sz="2800" dirty="0" err="1" smtClean="0"/>
              <a:t>PropertyManager</a:t>
            </a:r>
            <a:r>
              <a:rPr lang="pt-BR" sz="2800" dirty="0" smtClean="0"/>
              <a:t>, sob </a:t>
            </a:r>
            <a:r>
              <a:rPr lang="pt-BR" sz="2800" b="1" dirty="0" smtClean="0"/>
              <a:t>Seleções</a:t>
            </a:r>
            <a:r>
              <a:rPr lang="pt-BR" sz="2800" dirty="0" smtClean="0"/>
              <a:t>, </a:t>
            </a:r>
            <a:r>
              <a:rPr lang="pt-BR" sz="2800" b="1" dirty="0" smtClean="0"/>
              <a:t>Face&lt;1&gt;</a:t>
            </a:r>
            <a:r>
              <a:rPr lang="pt-BR" sz="2800" dirty="0" smtClean="0"/>
              <a:t> aparece em </a:t>
            </a:r>
            <a:r>
              <a:rPr lang="pt-BR" sz="2800" b="1" dirty="0" smtClean="0"/>
              <a:t>Entidades de referência</a:t>
            </a:r>
            <a:r>
              <a:rPr lang="pt-BR" sz="2800" dirty="0" smtClean="0"/>
              <a:t> :</a:t>
            </a:r>
          </a:p>
          <a:p>
            <a:r>
              <a:rPr lang="pt-BR" sz="2800" dirty="0" smtClean="0"/>
              <a:t>Defina </a:t>
            </a:r>
            <a:r>
              <a:rPr lang="pt-BR" sz="2800" b="1" dirty="0" smtClean="0"/>
              <a:t>Distância</a:t>
            </a:r>
            <a:r>
              <a:rPr lang="pt-BR" sz="2800" dirty="0" smtClean="0"/>
              <a:t>       como </a:t>
            </a:r>
            <a:r>
              <a:rPr lang="pt-BR" sz="2800" b="1" dirty="0" smtClean="0"/>
              <a:t>20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Se necessário, selecione </a:t>
            </a:r>
            <a:r>
              <a:rPr lang="pt-BR" sz="2800" b="1" dirty="0" smtClean="0"/>
              <a:t>Inverter direção</a:t>
            </a:r>
            <a:r>
              <a:rPr lang="pt-BR" sz="2800" dirty="0" smtClean="0"/>
              <a:t> para posicionar o plano abaixo da face de referência.</a:t>
            </a:r>
          </a:p>
          <a:p>
            <a:r>
              <a:rPr lang="pt-BR" sz="2800" dirty="0" smtClean="0"/>
              <a:t>Clique em      .</a:t>
            </a:r>
          </a:p>
          <a:p>
            <a:endParaRPr lang="pt-BR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71612"/>
            <a:ext cx="466726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43248"/>
            <a:ext cx="428628" cy="31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498650"/>
            <a:ext cx="357190" cy="4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000636"/>
            <a:ext cx="357190" cy="3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214950"/>
            <a:ext cx="3714049" cy="99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Em seguida, esboce um retângulo no plano para criar uma superfície plana.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Análise de inclinação</a:t>
            </a:r>
            <a:r>
              <a:rPr lang="pt-BR" dirty="0" smtClean="0"/>
              <a:t>       (barra de ferramentas </a:t>
            </a:r>
            <a:r>
              <a:rPr lang="pt-BR" dirty="0" err="1" smtClean="0"/>
              <a:t>Ferramentas</a:t>
            </a:r>
            <a:r>
              <a:rPr lang="pt-BR" dirty="0" smtClean="0"/>
              <a:t> de Molde) para desativar os resultados da análise de inclinação.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Macho/cavidade</a:t>
            </a:r>
            <a:r>
              <a:rPr lang="pt-BR" dirty="0" smtClean="0"/>
              <a:t>      (barra de ferramentas </a:t>
            </a:r>
            <a:r>
              <a:rPr lang="pt-BR" dirty="0" err="1" smtClean="0"/>
              <a:t>Ferramentas</a:t>
            </a:r>
            <a:r>
              <a:rPr lang="pt-BR" dirty="0" smtClean="0"/>
              <a:t> de moldagem).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Um esboço é aberto.    </a:t>
            </a:r>
          </a:p>
          <a:p>
            <a:endParaRPr lang="pt-B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43182"/>
            <a:ext cx="366584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4143380"/>
            <a:ext cx="37011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Selecione </a:t>
            </a:r>
            <a:r>
              <a:rPr lang="pt-BR" b="1" dirty="0" smtClean="0"/>
              <a:t>Plano10</a:t>
            </a:r>
            <a:r>
              <a:rPr lang="pt-BR" dirty="0" smtClean="0"/>
              <a:t> 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Normal a</a:t>
            </a:r>
            <a:r>
              <a:rPr lang="pt-BR" dirty="0" smtClean="0"/>
              <a:t>       (barra de ferramentas Vistas padrão).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Linhas ocultas removidas</a:t>
            </a:r>
            <a:r>
              <a:rPr lang="pt-BR" dirty="0" smtClean="0"/>
              <a:t>     (barra de ferramentas Exibir).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Retângulo</a:t>
            </a:r>
            <a:r>
              <a:rPr lang="pt-BR" dirty="0" smtClean="0"/>
              <a:t>       (barra de ferramentas Esboço), esboce um retângulo e dimensione-o como mostrado.</a:t>
            </a:r>
          </a:p>
          <a:p>
            <a:endParaRPr lang="pt-B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585569"/>
            <a:ext cx="428628" cy="4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60997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3" y="4500570"/>
            <a:ext cx="576113" cy="54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dimensão vertical (</a:t>
            </a:r>
            <a:r>
              <a:rPr lang="pt-BR" b="1" dirty="0" smtClean="0"/>
              <a:t>85</a:t>
            </a:r>
            <a:r>
              <a:rPr lang="pt-BR" dirty="0" smtClean="0"/>
              <a:t>) vai do ponto final do arco à aresta inferior do retângulo. A dimensão horizontal (</a:t>
            </a:r>
            <a:r>
              <a:rPr lang="pt-BR" b="1" dirty="0" smtClean="0"/>
              <a:t>175</a:t>
            </a:r>
            <a:r>
              <a:rPr lang="pt-BR" dirty="0" smtClean="0"/>
              <a:t>) vai da origem até a aresta esquerda do retângulo.</a:t>
            </a:r>
            <a:endParaRPr lang="pt-B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51208"/>
            <a:ext cx="3429024" cy="245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080341" y="4211122"/>
            <a:ext cx="276389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pt-BR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800" dirty="0" smtClean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800" dirty="0" smtClean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Saia do esboço.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348" name="AutoShape 4" descr="mk:@MSITStore:F:\Arquivos%20de%20programas\SolidWorks%20Corp\SolidWorks\lang\portuguese-brazilian\otmolddesign.chm::/art/dimension_rectangle_03.gif"/>
          <p:cNvSpPr>
            <a:spLocks noChangeAspect="1" noChangeArrowheads="1"/>
          </p:cNvSpPr>
          <p:nvPr/>
        </p:nvSpPr>
        <p:spPr bwMode="auto">
          <a:xfrm>
            <a:off x="6457950" y="3429000"/>
            <a:ext cx="26860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</a:t>
            </a:r>
            <a:r>
              <a:rPr lang="pt-BR" dirty="0" err="1" smtClean="0"/>
              <a:t>PropertyManager</a:t>
            </a:r>
            <a:r>
              <a:rPr lang="pt-BR" dirty="0" smtClean="0"/>
              <a:t>, são inseridos:</a:t>
            </a:r>
          </a:p>
          <a:p>
            <a:r>
              <a:rPr lang="pt-BR" b="1" dirty="0" smtClean="0"/>
              <a:t>Superfície de fechamento1[1]</a:t>
            </a:r>
            <a:r>
              <a:rPr lang="pt-BR" dirty="0" smtClean="0"/>
              <a:t> sob </a:t>
            </a:r>
            <a:r>
              <a:rPr lang="pt-BR" b="1" dirty="0" smtClean="0"/>
              <a:t>Núcleo</a:t>
            </a:r>
            <a:endParaRPr lang="pt-BR" dirty="0" smtClean="0"/>
          </a:p>
          <a:p>
            <a:r>
              <a:rPr lang="pt-BR" b="1" dirty="0" smtClean="0"/>
              <a:t>Superfície de fechamento1[2]</a:t>
            </a:r>
            <a:r>
              <a:rPr lang="pt-BR" dirty="0" smtClean="0"/>
              <a:t> sob </a:t>
            </a:r>
            <a:r>
              <a:rPr lang="pt-BR" b="1" dirty="0" smtClean="0"/>
              <a:t>Cavidade</a:t>
            </a:r>
            <a:endParaRPr lang="pt-BR" dirty="0" smtClean="0"/>
          </a:p>
          <a:p>
            <a:r>
              <a:rPr lang="pt-BR" b="1" smtClean="0"/>
              <a:t>Superfície de partição1</a:t>
            </a:r>
            <a:r>
              <a:rPr lang="pt-BR" smtClean="0"/>
              <a:t> sob </a:t>
            </a:r>
            <a:r>
              <a:rPr lang="pt-BR" b="1" smtClean="0"/>
              <a:t>Superfície de partição</a:t>
            </a:r>
            <a:endParaRPr lang="pt-BR" smtClean="0"/>
          </a:p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177017"/>
            <a:ext cx="3286148" cy="24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b="1" dirty="0" smtClean="0"/>
              <a:t>Isométrica</a:t>
            </a:r>
            <a:r>
              <a:rPr lang="pt-BR" dirty="0" smtClean="0"/>
              <a:t>       (barra de ferramentas Vistas padrão).</a:t>
            </a:r>
          </a:p>
          <a:p>
            <a:r>
              <a:rPr lang="pt-BR" dirty="0" smtClean="0"/>
              <a:t>Sob </a:t>
            </a:r>
            <a:r>
              <a:rPr lang="pt-BR" b="1" dirty="0" smtClean="0"/>
              <a:t>Tamanho do bloco</a:t>
            </a:r>
            <a:r>
              <a:rPr lang="pt-BR" dirty="0" smtClean="0"/>
              <a:t>:</a:t>
            </a:r>
          </a:p>
          <a:p>
            <a:r>
              <a:rPr lang="pt-BR" dirty="0" smtClean="0"/>
              <a:t>Defina </a:t>
            </a:r>
            <a:r>
              <a:rPr lang="pt-BR" b="1" dirty="0" smtClean="0"/>
              <a:t>Profundidade na direção1</a:t>
            </a:r>
            <a:r>
              <a:rPr lang="pt-BR" dirty="0" smtClean="0"/>
              <a:t>    como </a:t>
            </a:r>
            <a:r>
              <a:rPr lang="pt-BR" b="1" dirty="0" smtClean="0"/>
              <a:t>90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Defina </a:t>
            </a:r>
            <a:r>
              <a:rPr lang="pt-BR" b="1" dirty="0" smtClean="0"/>
              <a:t>Profundidade na direção2</a:t>
            </a:r>
            <a:r>
              <a:rPr lang="pt-BR" dirty="0" smtClean="0"/>
              <a:t>    como </a:t>
            </a:r>
            <a:r>
              <a:rPr lang="pt-BR" b="1" dirty="0" smtClean="0"/>
              <a:t>70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Selecione </a:t>
            </a:r>
            <a:r>
              <a:rPr lang="pt-BR" b="1" dirty="0" smtClean="0"/>
              <a:t>Superfície de </a:t>
            </a:r>
            <a:r>
              <a:rPr lang="pt-BR" b="1" dirty="0" err="1" smtClean="0"/>
              <a:t>interloque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357190" cy="4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340966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911163"/>
            <a:ext cx="357190" cy="39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Superfície de </a:t>
            </a:r>
            <a:r>
              <a:rPr lang="pt-BR" b="1" dirty="0" err="1" smtClean="0"/>
              <a:t>interloque</a:t>
            </a:r>
            <a:endParaRPr lang="pt-B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91051"/>
            <a:ext cx="3165271" cy="5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Preparar Macho/cavidade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Defina </a:t>
            </a:r>
            <a:r>
              <a:rPr lang="pt-BR" sz="2800" b="1" dirty="0" smtClean="0"/>
              <a:t>Ângulo de inclinação</a:t>
            </a:r>
            <a:r>
              <a:rPr lang="pt-BR" sz="2800" dirty="0" smtClean="0"/>
              <a:t>     como </a:t>
            </a:r>
            <a:r>
              <a:rPr lang="pt-BR" sz="2800" b="1" dirty="0" smtClean="0"/>
              <a:t>3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Clique em </a:t>
            </a:r>
            <a:r>
              <a:rPr lang="pt-BR" sz="2800" b="1" dirty="0" smtClean="0"/>
              <a:t>Sombreado com arestas</a:t>
            </a:r>
            <a:r>
              <a:rPr lang="pt-BR" sz="2800" dirty="0" smtClean="0"/>
              <a:t>     (barra de ferramentas Exibir).</a:t>
            </a:r>
          </a:p>
          <a:p>
            <a:r>
              <a:rPr lang="pt-BR" sz="2800" dirty="0" smtClean="0"/>
              <a:t>Clique em    para criar os blocos de núcleo e cavidade.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325041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000240"/>
            <a:ext cx="2928926" cy="23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14818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286388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8661" y="5286388"/>
            <a:ext cx="1805339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Separar o núcleo da 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Use o recurso </a:t>
            </a:r>
            <a:r>
              <a:rPr lang="pt-BR" sz="2800" b="1" dirty="0" smtClean="0"/>
              <a:t>Mover/Copiar corpos</a:t>
            </a:r>
            <a:r>
              <a:rPr lang="pt-BR" sz="2800" dirty="0" smtClean="0"/>
              <a:t> para separar o núcleo da cavidade.</a:t>
            </a:r>
          </a:p>
          <a:p>
            <a:r>
              <a:rPr lang="pt-BR" sz="2800" dirty="0" smtClean="0"/>
              <a:t>Clique em </a:t>
            </a:r>
            <a:r>
              <a:rPr lang="pt-BR" sz="2800" b="1" dirty="0" smtClean="0"/>
              <a:t>Isométrica</a:t>
            </a:r>
            <a:r>
              <a:rPr lang="pt-BR" sz="2800" dirty="0" smtClean="0"/>
              <a:t>     (barra de ferramentas Vistas padrão).</a:t>
            </a:r>
          </a:p>
          <a:p>
            <a:r>
              <a:rPr lang="pt-BR" sz="2800" dirty="0" smtClean="0"/>
              <a:t>Clique em </a:t>
            </a:r>
            <a:r>
              <a:rPr lang="pt-BR" sz="2800" b="1" dirty="0" smtClean="0"/>
              <a:t>Mover/Copiar corpos     </a:t>
            </a:r>
            <a:r>
              <a:rPr lang="pt-BR" sz="2800" dirty="0" smtClean="0"/>
              <a:t>(barra de ferramentas Recursos).</a:t>
            </a:r>
          </a:p>
          <a:p>
            <a:r>
              <a:rPr lang="pt-BR" sz="2800" dirty="0" smtClean="0"/>
              <a:t>    No </a:t>
            </a:r>
            <a:r>
              <a:rPr lang="pt-BR" sz="2800" dirty="0" err="1" smtClean="0"/>
              <a:t>PropertyManager</a:t>
            </a:r>
            <a:r>
              <a:rPr lang="pt-BR" sz="2800" dirty="0" smtClean="0"/>
              <a:t>, clique em </a:t>
            </a:r>
            <a:r>
              <a:rPr lang="pt-BR" sz="2800" b="1" dirty="0" smtClean="0"/>
              <a:t>Transladar/Girar</a:t>
            </a:r>
            <a:r>
              <a:rPr lang="pt-BR" sz="2800" dirty="0" smtClean="0"/>
              <a:t> se não puder ver a caixa do grupo </a:t>
            </a:r>
            <a:r>
              <a:rPr lang="pt-BR" sz="2800" b="1" dirty="0" smtClean="0"/>
              <a:t>Transladar</a:t>
            </a:r>
            <a:r>
              <a:rPr lang="pt-BR" sz="2800" dirty="0" smtClean="0"/>
              <a:t>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571744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876"/>
            <a:ext cx="350694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429132"/>
            <a:ext cx="429492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Inserir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Primeiro, adicione os ressaltos de suporte à peça.</a:t>
            </a:r>
          </a:p>
          <a:p>
            <a:r>
              <a:rPr lang="pt-BR" dirty="0" smtClean="0"/>
              <a:t>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:</a:t>
            </a:r>
          </a:p>
          <a:p>
            <a:pPr lvl="1">
              <a:buNone/>
            </a:pPr>
            <a:r>
              <a:rPr lang="pt-BR" dirty="0" smtClean="0"/>
              <a:t>a) Expanda </a:t>
            </a:r>
            <a:r>
              <a:rPr lang="pt-BR" b="1" dirty="0" err="1" smtClean="0"/>
              <a:t>Boss</a:t>
            </a:r>
            <a:r>
              <a:rPr lang="pt-BR" b="1" dirty="0" smtClean="0"/>
              <a:t>-Extrude1</a:t>
            </a:r>
            <a:r>
              <a:rPr lang="pt-BR" dirty="0" smtClean="0"/>
              <a:t>.</a:t>
            </a:r>
          </a:p>
          <a:p>
            <a:pPr lvl="1">
              <a:buNone/>
            </a:pPr>
            <a:r>
              <a:rPr lang="pt-BR" dirty="0" smtClean="0"/>
              <a:t>b)Clique com o botão direito em </a:t>
            </a:r>
            <a:r>
              <a:rPr lang="pt-BR" b="1" dirty="0" smtClean="0"/>
              <a:t>Sketch14</a:t>
            </a:r>
            <a:r>
              <a:rPr lang="pt-BR" dirty="0" smtClean="0"/>
              <a:t> e selecione </a:t>
            </a:r>
            <a:r>
              <a:rPr lang="pt-BR" b="1" dirty="0" smtClean="0"/>
              <a:t>Exibir</a:t>
            </a:r>
            <a:r>
              <a:rPr lang="pt-BR" dirty="0" smtClean="0"/>
              <a:t> 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Ressalto de suporte</a:t>
            </a:r>
            <a:r>
              <a:rPr lang="pt-BR" dirty="0" smtClean="0"/>
              <a:t> (barra de ferramentas Recursos de fixação).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Separar o núcleo da 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Na área de gráficos, selecione o corpo da cavidade.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A cavidade é realçada e </a:t>
            </a:r>
            <a:r>
              <a:rPr lang="pt-BR" sz="2400" b="1" dirty="0" err="1" smtClean="0"/>
              <a:t>Tooling</a:t>
            </a:r>
            <a:r>
              <a:rPr lang="pt-BR" sz="2400" b="1" dirty="0" smtClean="0"/>
              <a:t> Split1[2]</a:t>
            </a:r>
            <a:r>
              <a:rPr lang="pt-BR" sz="2400" dirty="0" smtClean="0"/>
              <a:t> aparece para </a:t>
            </a:r>
            <a:r>
              <a:rPr lang="pt-BR" sz="2400" b="1" dirty="0" smtClean="0"/>
              <a:t>Sólido e superfície ou corpos gráficos para mover/copiar </a:t>
            </a:r>
            <a:r>
              <a:rPr lang="pt-BR" sz="2400" dirty="0" smtClean="0"/>
              <a:t>     no </a:t>
            </a:r>
            <a:r>
              <a:rPr lang="pt-BR" sz="2400" dirty="0" err="1" smtClean="0"/>
              <a:t>PropertyManager</a:t>
            </a:r>
            <a:r>
              <a:rPr lang="pt-BR" sz="2400" dirty="0" smtClean="0"/>
              <a:t>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25950"/>
            <a:ext cx="2500330" cy="202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714884"/>
            <a:ext cx="3410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943475"/>
            <a:ext cx="2219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Separar o núcleo da cavidade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Sob </a:t>
            </a:r>
            <a:r>
              <a:rPr lang="pt-BR" b="1" dirty="0" smtClean="0"/>
              <a:t>Transladar</a:t>
            </a:r>
            <a:r>
              <a:rPr lang="pt-BR" dirty="0" smtClean="0"/>
              <a:t>, defina </a:t>
            </a:r>
            <a:r>
              <a:rPr lang="pt-BR" b="1" dirty="0" smtClean="0"/>
              <a:t>Delta Y</a:t>
            </a:r>
            <a:r>
              <a:rPr lang="pt-BR" dirty="0" smtClean="0"/>
              <a:t>      como </a:t>
            </a:r>
            <a:r>
              <a:rPr lang="pt-BR" b="1" dirty="0" smtClean="0"/>
              <a:t>160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Clique em      .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85926"/>
            <a:ext cx="39203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928934"/>
            <a:ext cx="304368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357562"/>
            <a:ext cx="2720840" cy="31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Melhorar a visibilidade do molde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04351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Agora, veja as entidades núcleo e cavidade sem corpos ou superfícies adicionais.</a:t>
            </a:r>
          </a:p>
          <a:p>
            <a:r>
              <a:rPr lang="pt-BR" sz="2400" dirty="0" smtClean="0"/>
              <a:t>Para ocultar o corpo sólido do telefone: Sob </a:t>
            </a:r>
            <a:r>
              <a:rPr lang="pt-BR" sz="2400" b="1" dirty="0" smtClean="0"/>
              <a:t>Corpos sólidos(3)  </a:t>
            </a:r>
            <a:r>
              <a:rPr lang="pt-BR" sz="2400" dirty="0" smtClean="0"/>
              <a:t> , clique com o botão direito em </a:t>
            </a:r>
            <a:r>
              <a:rPr lang="pt-BR" sz="2400" b="1" dirty="0" smtClean="0"/>
              <a:t>Linha de partição1</a:t>
            </a:r>
            <a:r>
              <a:rPr lang="pt-BR" sz="2400" dirty="0" smtClean="0"/>
              <a:t> e selecione </a:t>
            </a:r>
            <a:r>
              <a:rPr lang="pt-BR" sz="2400" b="1" dirty="0" smtClean="0"/>
              <a:t>Ocultar</a:t>
            </a:r>
            <a:r>
              <a:rPr lang="pt-BR" sz="2400" dirty="0" smtClean="0"/>
              <a:t> .</a:t>
            </a:r>
          </a:p>
          <a:p>
            <a:r>
              <a:rPr lang="pt-BR" sz="2400" dirty="0" smtClean="0"/>
              <a:t>Para ocultar a cavidade, o núcleo e as superfícies de partição: Sob </a:t>
            </a:r>
            <a:r>
              <a:rPr lang="pt-BR" sz="2400" b="1" dirty="0" smtClean="0"/>
              <a:t>Corpos de superfície(4)</a:t>
            </a:r>
            <a:r>
              <a:rPr lang="pt-BR" sz="2400" dirty="0" smtClean="0"/>
              <a:t> ,   clique com o botão direito em cada uma das seguintes pastas e selecione </a:t>
            </a:r>
            <a:r>
              <a:rPr lang="pt-BR" sz="2400" b="1" dirty="0" smtClean="0"/>
              <a:t>Ocultar    </a:t>
            </a:r>
            <a:r>
              <a:rPr lang="pt-BR" sz="2400" dirty="0" smtClean="0"/>
              <a:t> :</a:t>
            </a:r>
          </a:p>
          <a:p>
            <a:pPr lvl="1"/>
            <a:r>
              <a:rPr lang="pt-BR" sz="2400" b="1" dirty="0" smtClean="0"/>
              <a:t>Corpos de superfície de cavidade(1)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b="1" dirty="0" smtClean="0"/>
              <a:t>Corpos de superfície de núcleo(1)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b="1" dirty="0" smtClean="0"/>
              <a:t>Corpos</a:t>
            </a:r>
            <a:r>
              <a:rPr lang="pt-BR" sz="2400" dirty="0" smtClean="0"/>
              <a:t> </a:t>
            </a:r>
            <a:r>
              <a:rPr lang="pt-BR" sz="2400" b="1" dirty="0" smtClean="0"/>
              <a:t>de superfície de cavidade(1) </a:t>
            </a:r>
            <a:endParaRPr lang="pt-B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2494182"/>
            <a:ext cx="285752" cy="2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00504"/>
            <a:ext cx="29226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863388"/>
            <a:ext cx="285752" cy="2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286388"/>
            <a:ext cx="292269" cy="2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15016"/>
            <a:ext cx="29226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429132"/>
            <a:ext cx="258536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Melhorar a visibilidade do molde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19749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Use o </a:t>
            </a:r>
            <a:r>
              <a:rPr lang="pt-BR" sz="2800" dirty="0" err="1" smtClean="0"/>
              <a:t>PropertyManager</a:t>
            </a:r>
            <a:r>
              <a:rPr lang="pt-BR" sz="2800" dirty="0" smtClean="0"/>
              <a:t> de </a:t>
            </a:r>
            <a:r>
              <a:rPr lang="pt-BR" sz="2800" b="1" dirty="0" smtClean="0"/>
              <a:t>Aparências      </a:t>
            </a:r>
            <a:r>
              <a:rPr lang="pt-BR" sz="2800" dirty="0" smtClean="0"/>
              <a:t>para alterar as cores e para aplicar transparência ao núcleo e à cavidade.</a:t>
            </a:r>
          </a:p>
          <a:p>
            <a:r>
              <a:rPr lang="pt-BR" sz="2800" dirty="0" smtClean="0"/>
              <a:t>Perto do final da árvore de projeto do </a:t>
            </a:r>
            <a:r>
              <a:rPr lang="pt-BR" sz="2800" dirty="0" err="1" smtClean="0"/>
              <a:t>FeatureManager</a:t>
            </a:r>
            <a:r>
              <a:rPr lang="pt-BR" sz="2800" dirty="0" smtClean="0"/>
              <a:t>, clique com o botão direito em </a:t>
            </a:r>
            <a:r>
              <a:rPr lang="pt-BR" sz="2800" b="1" dirty="0" err="1" smtClean="0"/>
              <a:t>Tooling</a:t>
            </a:r>
            <a:r>
              <a:rPr lang="pt-BR" sz="2800" b="1" dirty="0" smtClean="0"/>
              <a:t> Split1</a:t>
            </a:r>
            <a:r>
              <a:rPr lang="pt-BR" sz="2800" dirty="0" smtClean="0"/>
              <a:t>, clique em </a:t>
            </a:r>
            <a:r>
              <a:rPr lang="pt-BR" sz="2800" b="1" dirty="0" smtClean="0"/>
              <a:t>Aparências</a:t>
            </a:r>
            <a:r>
              <a:rPr lang="pt-BR" sz="2800" dirty="0" smtClean="0"/>
              <a:t> e selecione </a:t>
            </a:r>
            <a:r>
              <a:rPr lang="pt-BR" sz="2800" b="1" dirty="0" err="1" smtClean="0"/>
              <a:t>Tooling</a:t>
            </a:r>
            <a:r>
              <a:rPr lang="pt-BR" sz="2800" b="1" dirty="0" smtClean="0"/>
              <a:t> Split1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No </a:t>
            </a:r>
            <a:r>
              <a:rPr lang="pt-BR" sz="2800" dirty="0" err="1" smtClean="0"/>
              <a:t>PropertyManager</a:t>
            </a:r>
            <a:r>
              <a:rPr lang="pt-BR" sz="2800" dirty="0" smtClean="0"/>
              <a:t>, em </a:t>
            </a:r>
            <a:r>
              <a:rPr lang="pt-BR" sz="2800" b="1" dirty="0" smtClean="0"/>
              <a:t>Cor</a:t>
            </a:r>
            <a:r>
              <a:rPr lang="pt-BR" sz="2800" dirty="0" smtClean="0"/>
              <a:t>     selecione (laranja) na paleta de </a:t>
            </a:r>
            <a:r>
              <a:rPr lang="pt-BR" sz="2800" dirty="0" err="1" smtClean="0"/>
              <a:t>amostraspale</a:t>
            </a:r>
            <a:endParaRPr lang="pt-BR" sz="2800" dirty="0" smtClean="0"/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000108"/>
            <a:ext cx="42954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23838" cy="2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60904"/>
            <a:ext cx="2214578" cy="259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Melhorar a visibilidade do molde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Sob </a:t>
            </a:r>
            <a:r>
              <a:rPr lang="pt-BR" b="1" dirty="0" smtClean="0"/>
              <a:t>Aparências</a:t>
            </a:r>
            <a:r>
              <a:rPr lang="pt-BR" dirty="0" smtClean="0"/>
              <a:t>, mova a barra deslizante de </a:t>
            </a:r>
            <a:r>
              <a:rPr lang="pt-BR" b="1" dirty="0" smtClean="0"/>
              <a:t>Transparência</a:t>
            </a:r>
            <a:r>
              <a:rPr lang="pt-BR" dirty="0" smtClean="0"/>
              <a:t> aproximadamente para o meio para ajustar a transparência da cavidade.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Clique em      .</a:t>
            </a:r>
          </a:p>
          <a:p>
            <a:r>
              <a:rPr lang="pt-BR" dirty="0" smtClean="0"/>
              <a:t>Salve a peça.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160094"/>
            <a:ext cx="2928958" cy="337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00636"/>
            <a:ext cx="357190" cy="40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Criar a montagem da ferramenta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Você agora tem um arquivo de peça com múltiplos corpos, que mantém a intenção do seu projeto em um local conveniente. </a:t>
            </a:r>
          </a:p>
          <a:p>
            <a:r>
              <a:rPr lang="pt-BR" dirty="0" smtClean="0"/>
              <a:t>As alterações no modelo de telefone são automaticamente refletidas nos corpos de ferramenta. </a:t>
            </a:r>
          </a:p>
          <a:p>
            <a:r>
              <a:rPr lang="pt-BR" dirty="0" smtClean="0"/>
              <a:t>Crie uma montagem onde você pode adicionar outras ferragens de suporte, criar recursos de montagem e assim por diante.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Criar a montagem da ferramenta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Primeiro, mude o nome dos corpos de ferramenta para facilitar sua identificação.</a:t>
            </a:r>
          </a:p>
          <a:p>
            <a:r>
              <a:rPr lang="pt-BR" dirty="0" smtClean="0"/>
              <a:t>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, em </a:t>
            </a:r>
            <a:r>
              <a:rPr lang="pt-BR" b="1" dirty="0" smtClean="0"/>
              <a:t>Corpos sólidos</a:t>
            </a:r>
            <a:r>
              <a:rPr lang="pt-BR" dirty="0" smtClean="0"/>
              <a:t>     , clique, pare, clique em </a:t>
            </a:r>
            <a:r>
              <a:rPr lang="pt-BR" b="1" dirty="0" smtClean="0"/>
              <a:t>Divisão com ferramenta1[1]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 nome do corpo é realçado e pronto para ser substituído.</a:t>
            </a:r>
          </a:p>
          <a:p>
            <a:r>
              <a:rPr lang="pt-BR" dirty="0" smtClean="0"/>
              <a:t>Digite </a:t>
            </a:r>
            <a:r>
              <a:rPr lang="pt-BR" b="1" dirty="0" smtClean="0"/>
              <a:t>Núcleo</a:t>
            </a:r>
            <a:r>
              <a:rPr lang="pt-BR" dirty="0" smtClean="0"/>
              <a:t> e pressione </a:t>
            </a:r>
            <a:r>
              <a:rPr lang="pt-BR" b="1" dirty="0" err="1" smtClean="0"/>
              <a:t>Enter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Repita as etapas 1 e 2 para </a:t>
            </a:r>
            <a:r>
              <a:rPr lang="pt-BR" b="1" dirty="0" err="1" smtClean="0"/>
              <a:t>Corpo-Mover</a:t>
            </a:r>
            <a:r>
              <a:rPr lang="pt-BR" b="1" dirty="0" smtClean="0"/>
              <a:t>/Copiar1</a:t>
            </a:r>
            <a:r>
              <a:rPr lang="pt-BR" dirty="0" smtClean="0"/>
              <a:t> e dê-lhe o nome de </a:t>
            </a:r>
            <a:r>
              <a:rPr lang="pt-BR" b="1" dirty="0" smtClean="0"/>
              <a:t>Cavidade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447678" cy="4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Criar a montagem da ferramenta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Salve os corpos em documentos de peça separados.</a:t>
            </a:r>
          </a:p>
          <a:p>
            <a:r>
              <a:rPr lang="pt-BR" dirty="0" smtClean="0"/>
              <a:t>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, em </a:t>
            </a:r>
            <a:r>
              <a:rPr lang="pt-BR" b="1" dirty="0" smtClean="0"/>
              <a:t>Corpos sólidos</a:t>
            </a:r>
            <a:r>
              <a:rPr lang="pt-BR" dirty="0" smtClean="0"/>
              <a:t>      , clique com o botão direito em </a:t>
            </a:r>
            <a:r>
              <a:rPr lang="pt-BR" b="1" dirty="0" smtClean="0"/>
              <a:t>Núcleo</a:t>
            </a:r>
            <a:r>
              <a:rPr lang="pt-BR" dirty="0" smtClean="0"/>
              <a:t> e selecione </a:t>
            </a:r>
            <a:r>
              <a:rPr lang="pt-BR" b="1" dirty="0" smtClean="0"/>
              <a:t>Inserir em nova peça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Salvar</a:t>
            </a:r>
            <a:r>
              <a:rPr lang="pt-BR" dirty="0" smtClean="0"/>
              <a:t> para aceitar o nome de arquivo predeterminado (</a:t>
            </a:r>
            <a:r>
              <a:rPr lang="pt-BR" b="1" dirty="0" err="1" smtClean="0"/>
              <a:t>MeuTelefone-Núcleo</a:t>
            </a:r>
            <a:r>
              <a:rPr lang="pt-BR" b="1" dirty="0" smtClean="0"/>
              <a:t>.</a:t>
            </a:r>
            <a:r>
              <a:rPr lang="pt-BR" b="1" dirty="0" err="1" smtClean="0"/>
              <a:t>sldprt</a:t>
            </a:r>
            <a:r>
              <a:rPr lang="pt-BR" dirty="0" smtClean="0"/>
              <a:t>) e salve a peça.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2524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29198"/>
            <a:ext cx="294463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Criar a montagem da ferramenta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Clique em </a:t>
            </a:r>
            <a:r>
              <a:rPr lang="pt-BR" b="1" dirty="0" smtClean="0"/>
              <a:t>Janela</a:t>
            </a:r>
            <a:r>
              <a:rPr lang="pt-BR" dirty="0" smtClean="0"/>
              <a:t> e selecione </a:t>
            </a:r>
            <a:r>
              <a:rPr lang="pt-BR" b="1" dirty="0" smtClean="0"/>
              <a:t>Meu Telefone.</a:t>
            </a:r>
            <a:r>
              <a:rPr lang="pt-BR" b="1" dirty="0" err="1" smtClean="0"/>
              <a:t>sldprt</a:t>
            </a:r>
            <a:r>
              <a:rPr lang="pt-BR" dirty="0" smtClean="0"/>
              <a:t> para voltar à peça do telefone.</a:t>
            </a:r>
          </a:p>
          <a:p>
            <a:r>
              <a:rPr lang="pt-BR" dirty="0" smtClean="0"/>
              <a:t>Na árvore de projeto do </a:t>
            </a:r>
            <a:r>
              <a:rPr lang="pt-BR" dirty="0" err="1" smtClean="0"/>
              <a:t>FeatureManager</a:t>
            </a:r>
            <a:r>
              <a:rPr lang="pt-BR" dirty="0" smtClean="0"/>
              <a:t>, em </a:t>
            </a:r>
            <a:r>
              <a:rPr lang="pt-BR" b="1" dirty="0" smtClean="0"/>
              <a:t>Corpos sólidos</a:t>
            </a:r>
            <a:r>
              <a:rPr lang="pt-BR" dirty="0" smtClean="0"/>
              <a:t> , clique com o botão direito em </a:t>
            </a:r>
            <a:r>
              <a:rPr lang="pt-BR" b="1" dirty="0" smtClean="0"/>
              <a:t>Cavidade</a:t>
            </a:r>
            <a:r>
              <a:rPr lang="pt-BR" dirty="0" smtClean="0"/>
              <a:t> e selecione </a:t>
            </a:r>
            <a:r>
              <a:rPr lang="pt-BR" b="1" dirty="0" smtClean="0"/>
              <a:t>Inserir em nova peça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b="1" dirty="0" smtClean="0"/>
              <a:t>Salvar</a:t>
            </a:r>
            <a:r>
              <a:rPr lang="pt-BR" dirty="0" smtClean="0"/>
              <a:t> para aceitar o nome de arquivo predeterminado (</a:t>
            </a:r>
            <a:r>
              <a:rPr lang="pt-BR" b="1" dirty="0" err="1" smtClean="0"/>
              <a:t>MeuTelefone-Cavidade</a:t>
            </a:r>
            <a:r>
              <a:rPr lang="pt-BR" b="1" dirty="0" smtClean="0"/>
              <a:t>.</a:t>
            </a:r>
            <a:r>
              <a:rPr lang="pt-BR" b="1" dirty="0" err="1" smtClean="0"/>
              <a:t>sldprt</a:t>
            </a:r>
            <a:r>
              <a:rPr lang="pt-BR" dirty="0" smtClean="0"/>
              <a:t>) e salve a peça.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933950"/>
            <a:ext cx="2124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Criar a montagem da ferramenta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Agora, crie uma montagem contendo as peças de ferramenta.</a:t>
            </a:r>
          </a:p>
          <a:p>
            <a:r>
              <a:rPr lang="pt-BR" dirty="0" smtClean="0"/>
              <a:t>Crie um novo documento de montagem.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PropertyManager</a:t>
            </a:r>
            <a:r>
              <a:rPr lang="pt-BR" dirty="0" smtClean="0"/>
              <a:t> de </a:t>
            </a:r>
            <a:r>
              <a:rPr lang="pt-BR" b="1" dirty="0" smtClean="0"/>
              <a:t>Iniciar montagem</a:t>
            </a:r>
            <a:r>
              <a:rPr lang="pt-BR" dirty="0" smtClean="0"/>
              <a:t>, clique em          .</a:t>
            </a:r>
          </a:p>
          <a:p>
            <a:r>
              <a:rPr lang="pt-BR" dirty="0" smtClean="0"/>
              <a:t>Sob </a:t>
            </a:r>
            <a:r>
              <a:rPr lang="pt-BR" b="1" dirty="0" smtClean="0"/>
              <a:t>Peça/Montagem a inserir</a:t>
            </a:r>
            <a:r>
              <a:rPr lang="pt-BR" dirty="0" smtClean="0"/>
              <a:t>, selecione </a:t>
            </a:r>
            <a:r>
              <a:rPr lang="pt-BR" b="1" dirty="0" smtClean="0"/>
              <a:t>Meu Telefone-Núcleo</a:t>
            </a:r>
            <a:r>
              <a:rPr lang="pt-BR" dirty="0" smtClean="0"/>
              <a:t> e solte-o na área de gráficos.</a:t>
            </a:r>
          </a:p>
          <a:p>
            <a:r>
              <a:rPr lang="pt-BR" dirty="0" smtClean="0"/>
              <a:t>Repita a etapa 3 para </a:t>
            </a:r>
            <a:r>
              <a:rPr lang="pt-BR" b="1" dirty="0" err="1" smtClean="0"/>
              <a:t>MeuTelefone-Cavidade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      para fechar o </a:t>
            </a:r>
            <a:r>
              <a:rPr lang="pt-BR" dirty="0" err="1" smtClean="0"/>
              <a:t>PropertyManager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As duas peças de ferramenta agora são componente da montagem, com referências externas a </a:t>
            </a:r>
            <a:r>
              <a:rPr lang="pt-BR" b="1" dirty="0" err="1" smtClean="0"/>
              <a:t>MeuTelefone</a:t>
            </a:r>
            <a:r>
              <a:rPr lang="pt-BR" b="1" dirty="0" smtClean="0"/>
              <a:t>.</a:t>
            </a:r>
            <a:r>
              <a:rPr lang="pt-BR" b="1" dirty="0" err="1" smtClean="0"/>
              <a:t>sldprt</a:t>
            </a:r>
            <a:r>
              <a:rPr lang="pt-BR" dirty="0" smtClean="0"/>
              <a:t>. Você pode adicionar outras ferragens de suporte, criar</a:t>
            </a:r>
          </a:p>
          <a:p>
            <a:pPr>
              <a:buNone/>
            </a:pPr>
            <a:r>
              <a:rPr lang="pt-BR" dirty="0" smtClean="0"/>
              <a:t>      posicionamentos e assim por diante. </a:t>
            </a:r>
          </a:p>
          <a:p>
            <a:r>
              <a:rPr lang="pt-BR" dirty="0" smtClean="0"/>
              <a:t>As alterações no modelo de telefone são </a:t>
            </a:r>
          </a:p>
          <a:p>
            <a:pPr>
              <a:buNone/>
            </a:pPr>
            <a:r>
              <a:rPr lang="pt-BR" dirty="0" smtClean="0"/>
              <a:t>      automaticamente refletidas nas peças de </a:t>
            </a:r>
          </a:p>
          <a:p>
            <a:pPr>
              <a:buNone/>
            </a:pPr>
            <a:r>
              <a:rPr lang="pt-BR" dirty="0" smtClean="0"/>
              <a:t>      ferramenta da montagem.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214554"/>
            <a:ext cx="416721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00438"/>
            <a:ext cx="333376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486275"/>
            <a:ext cx="2095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Inserir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b="1" dirty="0" smtClean="0"/>
              <a:t>Ressalto de suporte</a:t>
            </a:r>
            <a:r>
              <a:rPr lang="pt-BR" dirty="0" smtClean="0"/>
              <a:t>          (barra de ferramentas Recursos de fixação).</a:t>
            </a:r>
          </a:p>
          <a:p>
            <a:r>
              <a:rPr lang="pt-BR" dirty="0" smtClean="0"/>
              <a:t>Selecione a face como mostrado. É aqui que o ressalto de suporte será colocado.</a:t>
            </a:r>
          </a:p>
          <a:p>
            <a:endParaRPr lang="pt-BR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30493"/>
            <a:ext cx="2500330" cy="302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98" y="1500174"/>
            <a:ext cx="642942" cy="66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Inserir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área de gráficos, selecione o seguinte:</a:t>
            </a:r>
          </a:p>
          <a:p>
            <a:pPr lvl="1"/>
            <a:r>
              <a:rPr lang="pt-BR" dirty="0" smtClean="0"/>
              <a:t>A face superior de </a:t>
            </a:r>
            <a:r>
              <a:rPr lang="pt-BR" b="1" dirty="0" smtClean="0"/>
              <a:t>Ressalto-Extrusão1</a:t>
            </a:r>
            <a:r>
              <a:rPr lang="pt-BR" dirty="0" smtClean="0"/>
              <a:t> para </a:t>
            </a:r>
            <a:r>
              <a:rPr lang="pt-BR" b="1" dirty="0" smtClean="0"/>
              <a:t>Selecione a direção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 esboço circular para </a:t>
            </a:r>
            <a:r>
              <a:rPr lang="pt-BR" b="1" dirty="0" smtClean="0"/>
              <a:t>Selecione</a:t>
            </a:r>
            <a:r>
              <a:rPr lang="pt-BR" dirty="0" smtClean="0"/>
              <a:t> </a:t>
            </a:r>
            <a:r>
              <a:rPr lang="pt-BR" b="1" dirty="0" smtClean="0"/>
              <a:t>a aresta circular para posicionar o ressalto de suporte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65637"/>
            <a:ext cx="2714644" cy="25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876"/>
            <a:ext cx="361951" cy="37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Inserir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</a:t>
            </a:r>
            <a:r>
              <a:rPr lang="pt-BR" dirty="0" err="1" smtClean="0"/>
              <a:t>PropertyManager</a:t>
            </a:r>
            <a:r>
              <a:rPr lang="pt-BR" dirty="0" smtClean="0"/>
              <a:t>, em </a:t>
            </a:r>
            <a:r>
              <a:rPr lang="pt-BR" b="1" dirty="0" smtClean="0"/>
              <a:t>Ressalto</a:t>
            </a:r>
            <a:r>
              <a:rPr lang="pt-BR" dirty="0" smtClean="0"/>
              <a:t>: </a:t>
            </a:r>
          </a:p>
          <a:p>
            <a:pPr lvl="1"/>
            <a:r>
              <a:rPr lang="pt-BR" dirty="0" smtClean="0"/>
              <a:t>Em </a:t>
            </a:r>
            <a:r>
              <a:rPr lang="pt-BR" b="1" dirty="0" smtClean="0"/>
              <a:t>Insira o diâmetro do ressalto</a:t>
            </a:r>
            <a:r>
              <a:rPr lang="pt-BR" dirty="0" smtClean="0"/>
              <a:t> digite </a:t>
            </a:r>
            <a:r>
              <a:rPr lang="pt-BR" b="1" dirty="0" smtClean="0"/>
              <a:t>5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Clique em </a:t>
            </a:r>
            <a:r>
              <a:rPr lang="pt-BR" b="1" dirty="0" smtClean="0"/>
              <a:t>Selecione a face de posicionamento</a:t>
            </a:r>
            <a:r>
              <a:rPr lang="pt-BR" dirty="0" smtClean="0"/>
              <a:t>, depois selecione a face superior do ressalto, como fez na etapa 4. Isso cria o ressalto de suporte na mesma altura do ressalto.</a:t>
            </a:r>
          </a:p>
          <a:p>
            <a:pPr lvl="1"/>
            <a:r>
              <a:rPr lang="pt-BR" dirty="0" smtClean="0"/>
              <a:t>Em </a:t>
            </a:r>
            <a:r>
              <a:rPr lang="pt-BR" b="1" dirty="0" smtClean="0"/>
              <a:t>Insira o ângulo de inclinação do ressalto principal</a:t>
            </a:r>
            <a:r>
              <a:rPr lang="pt-BR" dirty="0" smtClean="0"/>
              <a:t> digite </a:t>
            </a:r>
            <a:r>
              <a:rPr lang="pt-BR" b="1" dirty="0" smtClean="0"/>
              <a:t>1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Inserir os ressaltos de suporte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</a:t>
            </a:r>
            <a:r>
              <a:rPr lang="pt-BR" dirty="0" err="1" smtClean="0"/>
              <a:t>PropertyManager</a:t>
            </a:r>
            <a:r>
              <a:rPr lang="pt-BR" dirty="0" smtClean="0"/>
              <a:t>: </a:t>
            </a:r>
          </a:p>
          <a:p>
            <a:pPr lvl="1"/>
            <a:r>
              <a:rPr lang="pt-BR" dirty="0" smtClean="0"/>
              <a:t>Em </a:t>
            </a:r>
            <a:r>
              <a:rPr lang="pt-BR" b="1" dirty="0" err="1" smtClean="0"/>
              <a:t>Aletas</a:t>
            </a:r>
            <a:r>
              <a:rPr lang="pt-BR" dirty="0" smtClean="0"/>
              <a:t>, para </a:t>
            </a:r>
            <a:r>
              <a:rPr lang="pt-BR" b="1" dirty="0" smtClean="0"/>
              <a:t>Insira o número de </a:t>
            </a:r>
            <a:r>
              <a:rPr lang="pt-BR" b="1" dirty="0" err="1" smtClean="0"/>
              <a:t>aletas</a:t>
            </a:r>
            <a:r>
              <a:rPr lang="pt-BR" dirty="0" smtClean="0"/>
              <a:t> digite </a:t>
            </a:r>
            <a:r>
              <a:rPr lang="pt-BR" b="1" dirty="0" smtClean="0"/>
              <a:t>0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Em </a:t>
            </a:r>
            <a:r>
              <a:rPr lang="pt-BR" b="1" dirty="0" smtClean="0"/>
              <a:t>Furo/pino de suporte</a:t>
            </a:r>
            <a:r>
              <a:rPr lang="pt-BR" dirty="0" smtClean="0"/>
              <a:t>, para </a:t>
            </a:r>
            <a:r>
              <a:rPr lang="pt-BR" b="1" dirty="0" smtClean="0"/>
              <a:t>Insira a altura do furo/pino interno</a:t>
            </a:r>
            <a:r>
              <a:rPr lang="pt-BR" dirty="0" smtClean="0"/>
              <a:t> digite </a:t>
            </a:r>
            <a:r>
              <a:rPr lang="pt-BR" b="1" dirty="0" smtClean="0"/>
              <a:t>20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      .</a:t>
            </a:r>
          </a:p>
          <a:p>
            <a:endParaRPr lang="pt-BR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69096"/>
            <a:ext cx="500066" cy="36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91921"/>
            <a:ext cx="2357454" cy="276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2889</Words>
  <Application>Microsoft Office PowerPoint</Application>
  <PresentationFormat>Apresentação na tela (4:3)</PresentationFormat>
  <Paragraphs>299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PROJETO DE MOLDES </vt:lpstr>
      <vt:lpstr>Introdução ao projeto de moldes</vt:lpstr>
      <vt:lpstr>Introdução ao projeto de moldes</vt:lpstr>
      <vt:lpstr>Abertura do modelo</vt:lpstr>
      <vt:lpstr>Inserir os ressaltos de suporte</vt:lpstr>
      <vt:lpstr>Inserir os ressaltos de suporte</vt:lpstr>
      <vt:lpstr>Inserir os ressaltos de suporte</vt:lpstr>
      <vt:lpstr>Inserir os ressaltos de suporte</vt:lpstr>
      <vt:lpstr>Inserir os ressaltos de suporte</vt:lpstr>
      <vt:lpstr>Inserir os ressaltos de suporte</vt:lpstr>
      <vt:lpstr>Espelhar os ressaltos de suporte</vt:lpstr>
      <vt:lpstr>Espelhar os ressaltos de suporte</vt:lpstr>
      <vt:lpstr>Espelhar os ressaltos de suporte</vt:lpstr>
      <vt:lpstr>Verificar a inclinação</vt:lpstr>
      <vt:lpstr>Verificar a inclinação</vt:lpstr>
      <vt:lpstr>Verificar a inclinação</vt:lpstr>
      <vt:lpstr>Verificar a inclinação</vt:lpstr>
      <vt:lpstr>Verificar a inclinação</vt:lpstr>
      <vt:lpstr>Verificar a inclinação</vt:lpstr>
      <vt:lpstr>Verificar a inclinação</vt:lpstr>
      <vt:lpstr>Adicionar inclinação</vt:lpstr>
      <vt:lpstr>Verificar a inclinação</vt:lpstr>
      <vt:lpstr>Verificar a inclinação</vt:lpstr>
      <vt:lpstr>Aplicar a escala</vt:lpstr>
      <vt:lpstr>Aplicar a escala</vt:lpstr>
      <vt:lpstr>Aplicar a escala</vt:lpstr>
      <vt:lpstr>Gerar as linhas de partição</vt:lpstr>
      <vt:lpstr>Gerar as linhas de partição</vt:lpstr>
      <vt:lpstr>Gerar as linhas de partição</vt:lpstr>
      <vt:lpstr>Gerar as linhas de partição</vt:lpstr>
      <vt:lpstr>Gerar as linhas de partição</vt:lpstr>
      <vt:lpstr>Gerar as linhas de partição</vt:lpstr>
      <vt:lpstr>Adicionar as superfícies de fechamento</vt:lpstr>
      <vt:lpstr>Adicionar as superfícies de fechamento</vt:lpstr>
      <vt:lpstr>Adicionar as superfícies de fechamento</vt:lpstr>
      <vt:lpstr>Gerar as linhas de partição</vt:lpstr>
      <vt:lpstr>Criar as superfícies de partição</vt:lpstr>
      <vt:lpstr>Criar as superfícies de partição</vt:lpstr>
      <vt:lpstr>Preparar Macho/cavidade</vt:lpstr>
      <vt:lpstr>Preparar Macho/cavidade</vt:lpstr>
      <vt:lpstr>Preparar Macho/cavidade</vt:lpstr>
      <vt:lpstr>Preparar Macho/cavidade</vt:lpstr>
      <vt:lpstr>Preparar Macho/cavidade</vt:lpstr>
      <vt:lpstr>Preparar Macho/cavidade</vt:lpstr>
      <vt:lpstr>Preparar Macho/cavidade</vt:lpstr>
      <vt:lpstr>Preparar Macho/cavidade</vt:lpstr>
      <vt:lpstr>Superfície de interloque</vt:lpstr>
      <vt:lpstr>Preparar Macho/cavidade</vt:lpstr>
      <vt:lpstr>Separar o núcleo da cavidade</vt:lpstr>
      <vt:lpstr>Separar o núcleo da cavidade</vt:lpstr>
      <vt:lpstr>Separar o núcleo da cavidade</vt:lpstr>
      <vt:lpstr>Melhorar a visibilidade do molde</vt:lpstr>
      <vt:lpstr>Melhorar a visibilidade do molde</vt:lpstr>
      <vt:lpstr>Melhorar a visibilidade do molde</vt:lpstr>
      <vt:lpstr>Criar a montagem da ferramenta</vt:lpstr>
      <vt:lpstr>Criar a montagem da ferramenta</vt:lpstr>
      <vt:lpstr>Criar a montagem da ferramenta</vt:lpstr>
      <vt:lpstr>Criar a montagem da ferramenta</vt:lpstr>
      <vt:lpstr>Criar a montagem da ferramenta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MOLDES </dc:title>
  <dc:creator>Carlos</dc:creator>
  <cp:lastModifiedBy>Carlos</cp:lastModifiedBy>
  <cp:revision>34</cp:revision>
  <dcterms:created xsi:type="dcterms:W3CDTF">2011-04-04T10:29:06Z</dcterms:created>
  <dcterms:modified xsi:type="dcterms:W3CDTF">2011-04-07T14:48:53Z</dcterms:modified>
</cp:coreProperties>
</file>